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147482500" r:id="rId2"/>
    <p:sldId id="272" r:id="rId3"/>
    <p:sldId id="267" r:id="rId4"/>
    <p:sldId id="271" r:id="rId5"/>
    <p:sldId id="257" r:id="rId6"/>
    <p:sldId id="2147482498" r:id="rId7"/>
    <p:sldId id="2147482499" r:id="rId8"/>
    <p:sldId id="2147482501" r:id="rId9"/>
    <p:sldId id="274" r:id="rId10"/>
    <p:sldId id="275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69D8D-7606-4C7C-BBC9-C469847EBC92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5CE53-2655-4A63-B3EB-86F3DE0BD55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885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i="0" kern="1200">
                <a:solidFill>
                  <a:schemeClr val="tx1"/>
                </a:solidFill>
                <a:effectLst/>
                <a:latin typeface="OBOS Text" pitchFamily="2" charset="77"/>
                <a:ea typeface="+mn-ea"/>
                <a:cs typeface="+mn-cs"/>
              </a:rPr>
              <a:t>21 blokker fra 53-55. 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ECD0D5-4BB9-7D4E-98FB-5E02532BC1F8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7540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49DAC-A059-B485-BF35-C972F1F5B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5E4E395A-6613-9FF9-0C26-C3A0E483A4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4038E46-B13B-ACFB-AE0D-8D57A6052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F6943B8-6141-75FF-F4DA-5BFA8DDEB7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ECD0D5-4BB9-7D4E-98FB-5E02532BC1F8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2504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978598-5132-2DB0-BB8C-967AE21EB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D650538-8C04-7425-5308-3B06CC85B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1021D1B-7DEE-18C5-C88F-7A08FCF2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B077C41-F06C-D24F-5F9B-3DA34E69F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4F5B3C-6F0B-097D-2F07-3C6F5080C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9536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4377F3-2599-3F2F-1324-91CE23DB7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4C8B9D4-807C-F187-1BA7-DCDD9689C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553C74-6A1E-BB4A-A8E8-454C305A1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49D82E-E034-3A4A-7536-5F684348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2C093D1-E4CA-74A5-9E3F-FB91330E9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05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02BCB40E-6BC0-5E65-B34A-8B74D552FF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F53D445-191F-0842-97E0-0C92BBAC6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4CF0C16-D9AE-6BF9-7D90-81E33D007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C21E5FE-2958-73C7-705A-B872F724A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B15EEBF-C6FA-9375-5151-6D4E1D64F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5138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tel + tekst + liggende bil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"/>
          <p:cNvSpPr>
            <a:spLocks noGrp="1"/>
          </p:cNvSpPr>
          <p:nvPr>
            <p:ph type="title"/>
          </p:nvPr>
        </p:nvSpPr>
        <p:spPr>
          <a:xfrm>
            <a:off x="876300" y="1025526"/>
            <a:ext cx="4267200" cy="2124074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07E13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Rektangel bringebær"/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F07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Plassholder for tekst"/>
          <p:cNvSpPr>
            <a:spLocks noGrp="1"/>
          </p:cNvSpPr>
          <p:nvPr>
            <p:ph type="body" sz="quarter" idx="10"/>
          </p:nvPr>
        </p:nvSpPr>
        <p:spPr>
          <a:xfrm>
            <a:off x="876300" y="3721100"/>
            <a:ext cx="4267200" cy="2489200"/>
          </a:xfrm>
        </p:spPr>
        <p:txBody>
          <a:bodyPr anchor="t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bilde"/>
          <p:cNvSpPr>
            <a:spLocks noGrp="1"/>
          </p:cNvSpPr>
          <p:nvPr>
            <p:ph type="pic" sz="quarter" idx="11"/>
          </p:nvPr>
        </p:nvSpPr>
        <p:spPr>
          <a:xfrm>
            <a:off x="6019800" y="1278731"/>
            <a:ext cx="6172200" cy="4300538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pic>
        <p:nvPicPr>
          <p:cNvPr id="8" name="Hvit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314" y="6182201"/>
            <a:ext cx="432670" cy="33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12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ildeside – blå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457C923-F141-A363-BAB4-72ECF8D81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05300" y="2420938"/>
            <a:ext cx="3581400" cy="19494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Tittel 1">
            <a:extLst>
              <a:ext uri="{FF2B5EF4-FFF2-40B4-BE49-F238E27FC236}">
                <a16:creationId xmlns:a16="http://schemas.microsoft.com/office/drawing/2014/main" id="{D2DAC40B-23EF-2D2E-2E64-D321FECFE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213" y="2946401"/>
            <a:ext cx="2641157" cy="971548"/>
          </a:xfrm>
        </p:spPr>
        <p:txBody>
          <a:bodyPr anchor="ctr"/>
          <a:lstStyle>
            <a:lvl1pPr algn="ctr">
              <a:lnSpc>
                <a:spcPct val="108000"/>
              </a:lnSpc>
              <a:defRPr sz="14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3" name="Plassholder for bilde 22">
            <a:extLst>
              <a:ext uri="{FF2B5EF4-FFF2-40B4-BE49-F238E27FC236}">
                <a16:creationId xmlns:a16="http://schemas.microsoft.com/office/drawing/2014/main" id="{890B0C34-8A66-4555-B3A0-55E4706E12F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6096397" cy="3429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600700 h 6858000"/>
              <a:gd name="connsiteX3" fmla="*/ 9133678 w 12192000"/>
              <a:gd name="connsiteY3" fmla="*/ 5600700 h 6858000"/>
              <a:gd name="connsiteX4" fmla="*/ 8914606 w 12192000"/>
              <a:gd name="connsiteY4" fmla="*/ 5819772 h 6858000"/>
              <a:gd name="connsiteX5" fmla="*/ 8914606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600700"/>
                </a:lnTo>
                <a:lnTo>
                  <a:pt x="9133678" y="5600700"/>
                </a:lnTo>
                <a:cubicBezTo>
                  <a:pt x="9012688" y="5600700"/>
                  <a:pt x="8914606" y="5698782"/>
                  <a:pt x="8914606" y="5819772"/>
                </a:cubicBezTo>
                <a:lnTo>
                  <a:pt x="891460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1440000" tIns="720000" rIns="1440000">
            <a:noAutofit/>
          </a:bodyPr>
          <a:lstStyle>
            <a:lvl1pPr marL="0" indent="0" algn="ctr" defTabSz="914355" rtl="0" eaLnBrk="1" latinLnBrk="0" hangingPunct="1">
              <a:lnSpc>
                <a:spcPct val="108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dk1"/>
                </a:solidFill>
              </a:defRPr>
            </a:lvl1pPr>
          </a:lstStyle>
          <a:p>
            <a:r>
              <a:rPr lang="nb-NO"/>
              <a:t>For å sette inn et bilde fra OBOS’ bildebank: marker bilderammen / velg fanen ‘sett inn’ / åpne </a:t>
            </a:r>
            <a:r>
              <a:rPr lang="nb-NO" err="1"/>
              <a:t>BrandMaster</a:t>
            </a:r>
            <a:r>
              <a:rPr lang="nb-NO"/>
              <a:t> images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7195696F-518F-4FAD-91E0-2972597951BD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095604" y="0"/>
            <a:ext cx="6096396" cy="3429000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3277393 w 12191999"/>
              <a:gd name="connsiteY3" fmla="*/ 6858000 h 6858000"/>
              <a:gd name="connsiteX4" fmla="*/ 3277393 w 12191999"/>
              <a:gd name="connsiteY4" fmla="*/ 5819772 h 6858000"/>
              <a:gd name="connsiteX5" fmla="*/ 3058321 w 12191999"/>
              <a:gd name="connsiteY5" fmla="*/ 5600700 h 6858000"/>
              <a:gd name="connsiteX6" fmla="*/ 0 w 12191999"/>
              <a:gd name="connsiteY6" fmla="*/ 5600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3277393" y="6858000"/>
                </a:lnTo>
                <a:lnTo>
                  <a:pt x="3277393" y="5819772"/>
                </a:lnTo>
                <a:cubicBezTo>
                  <a:pt x="3277393" y="5698782"/>
                  <a:pt x="3179311" y="5600700"/>
                  <a:pt x="3058321" y="5600700"/>
                </a:cubicBezTo>
                <a:lnTo>
                  <a:pt x="0" y="56007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1440000" tIns="720000" rIns="1440000">
            <a:noAutofit/>
          </a:bodyPr>
          <a:lstStyle>
            <a:lvl1pPr marL="0" indent="0" algn="ctr" defTabSz="914355" rtl="0" eaLnBrk="1" latinLnBrk="0" hangingPunct="1">
              <a:lnSpc>
                <a:spcPct val="108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dk1"/>
                </a:solidFill>
              </a:defRPr>
            </a:lvl1pPr>
          </a:lstStyle>
          <a:p>
            <a:r>
              <a:rPr lang="nb-NO"/>
              <a:t>For å sette inn et bilde fra OBOS’ bildebank: marker bilderammen / velg fanen ‘sett inn’ / åpne </a:t>
            </a:r>
            <a:r>
              <a:rPr lang="nb-NO" err="1"/>
              <a:t>BrandMaster</a:t>
            </a:r>
            <a:r>
              <a:rPr lang="nb-NO"/>
              <a:t> images</a:t>
            </a:r>
          </a:p>
        </p:txBody>
      </p:sp>
      <p:sp>
        <p:nvSpPr>
          <p:cNvPr id="24" name="Plassholder for bilde 23">
            <a:extLst>
              <a:ext uri="{FF2B5EF4-FFF2-40B4-BE49-F238E27FC236}">
                <a16:creationId xmlns:a16="http://schemas.microsoft.com/office/drawing/2014/main" id="{277BAE48-526A-45A0-B120-07DD7D9AB0FC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0" y="3429000"/>
            <a:ext cx="6096397" cy="3429000"/>
          </a:xfrm>
          <a:custGeom>
            <a:avLst/>
            <a:gdLst>
              <a:gd name="connsiteX0" fmla="*/ 0 w 12192000"/>
              <a:gd name="connsiteY0" fmla="*/ 0 h 6858000"/>
              <a:gd name="connsiteX1" fmla="*/ 8914606 w 12192000"/>
              <a:gd name="connsiteY1" fmla="*/ 0 h 6858000"/>
              <a:gd name="connsiteX2" fmla="*/ 8914606 w 12192000"/>
              <a:gd name="connsiteY2" fmla="*/ 1038228 h 6858000"/>
              <a:gd name="connsiteX3" fmla="*/ 9133678 w 12192000"/>
              <a:gd name="connsiteY3" fmla="*/ 1257300 h 6858000"/>
              <a:gd name="connsiteX4" fmla="*/ 12192000 w 12192000"/>
              <a:gd name="connsiteY4" fmla="*/ 1257300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8914606" y="0"/>
                </a:lnTo>
                <a:lnTo>
                  <a:pt x="8914606" y="1038228"/>
                </a:lnTo>
                <a:cubicBezTo>
                  <a:pt x="8914606" y="1159218"/>
                  <a:pt x="9012688" y="1257300"/>
                  <a:pt x="9133678" y="1257300"/>
                </a:cubicBezTo>
                <a:lnTo>
                  <a:pt x="12192000" y="125730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1440000" tIns="720000" rIns="1440000">
            <a:noAutofit/>
          </a:bodyPr>
          <a:lstStyle>
            <a:lvl1pPr marL="0" indent="0" algn="ctr" defTabSz="914355" rtl="0" eaLnBrk="1" latinLnBrk="0" hangingPunct="1">
              <a:lnSpc>
                <a:spcPct val="108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dk1"/>
                </a:solidFill>
              </a:defRPr>
            </a:lvl1pPr>
          </a:lstStyle>
          <a:p>
            <a:r>
              <a:rPr lang="nb-NO"/>
              <a:t>For å sette inn et bilde fra OBOS’ bildebank: marker bilderammen / velg fanen ‘sett inn’ / åpne </a:t>
            </a:r>
            <a:r>
              <a:rPr lang="nb-NO" err="1"/>
              <a:t>BrandMaster</a:t>
            </a:r>
            <a:r>
              <a:rPr lang="nb-NO"/>
              <a:t> images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364A842-6628-016B-51D2-0866B41EEBAB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nb-NO"/>
              <a:t>28.05.2025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8325368-B56F-7CD0-931B-CBD814A818E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373116D-AF5A-0F3C-2AF0-7998FA3E654F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3EAE579-2F08-5451-9B82-5BD9D5902D33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6095604" y="3429000"/>
            <a:ext cx="6096396" cy="3429000"/>
          </a:xfrm>
          <a:custGeom>
            <a:avLst/>
            <a:gdLst>
              <a:gd name="connsiteX0" fmla="*/ 5379594 w 6096396"/>
              <a:gd name="connsiteY0" fmla="*/ 3037585 h 3429000"/>
              <a:gd name="connsiteX1" fmla="*/ 5429406 w 6096396"/>
              <a:gd name="connsiteY1" fmla="*/ 3050620 h 3429000"/>
              <a:gd name="connsiteX2" fmla="*/ 5479218 w 6096396"/>
              <a:gd name="connsiteY2" fmla="*/ 3037585 h 3429000"/>
              <a:gd name="connsiteX3" fmla="*/ 5480449 w 6096396"/>
              <a:gd name="connsiteY3" fmla="*/ 3038061 h 3429000"/>
              <a:gd name="connsiteX4" fmla="*/ 5483184 w 6096396"/>
              <a:gd name="connsiteY4" fmla="*/ 3045320 h 3429000"/>
              <a:gd name="connsiteX5" fmla="*/ 5478727 w 6096396"/>
              <a:gd name="connsiteY5" fmla="*/ 3056102 h 3429000"/>
              <a:gd name="connsiteX6" fmla="*/ 5478723 w 6096396"/>
              <a:gd name="connsiteY6" fmla="*/ 3056102 h 3429000"/>
              <a:gd name="connsiteX7" fmla="*/ 5451466 w 6096396"/>
              <a:gd name="connsiteY7" fmla="*/ 3067029 h 3429000"/>
              <a:gd name="connsiteX8" fmla="*/ 5449312 w 6096396"/>
              <a:gd name="connsiteY8" fmla="*/ 3070833 h 3429000"/>
              <a:gd name="connsiteX9" fmla="*/ 5469160 w 6096396"/>
              <a:gd name="connsiteY9" fmla="*/ 3133194 h 3429000"/>
              <a:gd name="connsiteX10" fmla="*/ 5468660 w 6096396"/>
              <a:gd name="connsiteY10" fmla="*/ 3134296 h 3429000"/>
              <a:gd name="connsiteX11" fmla="*/ 5461832 w 6096396"/>
              <a:gd name="connsiteY11" fmla="*/ 3136676 h 3429000"/>
              <a:gd name="connsiteX12" fmla="*/ 5451184 w 6096396"/>
              <a:gd name="connsiteY12" fmla="*/ 3132069 h 3429000"/>
              <a:gd name="connsiteX13" fmla="*/ 5432636 w 6096396"/>
              <a:gd name="connsiteY13" fmla="*/ 3094668 h 3429000"/>
              <a:gd name="connsiteX14" fmla="*/ 5426171 w 6096396"/>
              <a:gd name="connsiteY14" fmla="*/ 3094668 h 3429000"/>
              <a:gd name="connsiteX15" fmla="*/ 5407623 w 6096396"/>
              <a:gd name="connsiteY15" fmla="*/ 3132069 h 3429000"/>
              <a:gd name="connsiteX16" fmla="*/ 5396975 w 6096396"/>
              <a:gd name="connsiteY16" fmla="*/ 3136676 h 3429000"/>
              <a:gd name="connsiteX17" fmla="*/ 5390147 w 6096396"/>
              <a:gd name="connsiteY17" fmla="*/ 3134296 h 3429000"/>
              <a:gd name="connsiteX18" fmla="*/ 5389647 w 6096396"/>
              <a:gd name="connsiteY18" fmla="*/ 3133194 h 3429000"/>
              <a:gd name="connsiteX19" fmla="*/ 5409495 w 6096396"/>
              <a:gd name="connsiteY19" fmla="*/ 3070833 h 3429000"/>
              <a:gd name="connsiteX20" fmla="*/ 5407341 w 6096396"/>
              <a:gd name="connsiteY20" fmla="*/ 3067029 h 3429000"/>
              <a:gd name="connsiteX21" fmla="*/ 5380085 w 6096396"/>
              <a:gd name="connsiteY21" fmla="*/ 3056102 h 3429000"/>
              <a:gd name="connsiteX22" fmla="*/ 5375628 w 6096396"/>
              <a:gd name="connsiteY22" fmla="*/ 3045320 h 3429000"/>
              <a:gd name="connsiteX23" fmla="*/ 5378363 w 6096396"/>
              <a:gd name="connsiteY23" fmla="*/ 3038061 h 3429000"/>
              <a:gd name="connsiteX24" fmla="*/ 5379594 w 6096396"/>
              <a:gd name="connsiteY24" fmla="*/ 3037585 h 3429000"/>
              <a:gd name="connsiteX25" fmla="*/ 5429401 w 6096396"/>
              <a:gd name="connsiteY25" fmla="*/ 3006632 h 3429000"/>
              <a:gd name="connsiteX26" fmla="*/ 5445996 w 6096396"/>
              <a:gd name="connsiteY26" fmla="*/ 3023389 h 3429000"/>
              <a:gd name="connsiteX27" fmla="*/ 5429401 w 6096396"/>
              <a:gd name="connsiteY27" fmla="*/ 3040147 h 3429000"/>
              <a:gd name="connsiteX28" fmla="*/ 5412806 w 6096396"/>
              <a:gd name="connsiteY28" fmla="*/ 3023389 h 3429000"/>
              <a:gd name="connsiteX29" fmla="*/ 5429401 w 6096396"/>
              <a:gd name="connsiteY29" fmla="*/ 3006632 h 3429000"/>
              <a:gd name="connsiteX30" fmla="*/ 5321755 w 6096396"/>
              <a:gd name="connsiteY30" fmla="*/ 2997799 h 3429000"/>
              <a:gd name="connsiteX31" fmla="*/ 5356535 w 6096396"/>
              <a:gd name="connsiteY31" fmla="*/ 3032512 h 3429000"/>
              <a:gd name="connsiteX32" fmla="*/ 5321755 w 6096396"/>
              <a:gd name="connsiteY32" fmla="*/ 3067224 h 3429000"/>
              <a:gd name="connsiteX33" fmla="*/ 5286975 w 6096396"/>
              <a:gd name="connsiteY33" fmla="*/ 3032512 h 3429000"/>
              <a:gd name="connsiteX34" fmla="*/ 5321755 w 6096396"/>
              <a:gd name="connsiteY34" fmla="*/ 2997799 h 3429000"/>
              <a:gd name="connsiteX35" fmla="*/ 5321078 w 6096396"/>
              <a:gd name="connsiteY35" fmla="*/ 2976630 h 3429000"/>
              <a:gd name="connsiteX36" fmla="*/ 5265770 w 6096396"/>
              <a:gd name="connsiteY36" fmla="*/ 3031714 h 3429000"/>
              <a:gd name="connsiteX37" fmla="*/ 5321755 w 6096396"/>
              <a:gd name="connsiteY37" fmla="*/ 3088393 h 3429000"/>
              <a:gd name="connsiteX38" fmla="*/ 5321882 w 6096396"/>
              <a:gd name="connsiteY38" fmla="*/ 3088393 h 3429000"/>
              <a:gd name="connsiteX39" fmla="*/ 5334125 w 6096396"/>
              <a:gd name="connsiteY39" fmla="*/ 3100463 h 3429000"/>
              <a:gd name="connsiteX40" fmla="*/ 5334125 w 6096396"/>
              <a:gd name="connsiteY40" fmla="*/ 3134704 h 3429000"/>
              <a:gd name="connsiteX41" fmla="*/ 5355190 w 6096396"/>
              <a:gd name="connsiteY41" fmla="*/ 3155728 h 3429000"/>
              <a:gd name="connsiteX42" fmla="*/ 5503567 w 6096396"/>
              <a:gd name="connsiteY42" fmla="*/ 3155728 h 3429000"/>
              <a:gd name="connsiteX43" fmla="*/ 5524632 w 6096396"/>
              <a:gd name="connsiteY43" fmla="*/ 3134704 h 3429000"/>
              <a:gd name="connsiteX44" fmla="*/ 5524632 w 6096396"/>
              <a:gd name="connsiteY44" fmla="*/ 3049210 h 3429000"/>
              <a:gd name="connsiteX45" fmla="*/ 5511413 w 6096396"/>
              <a:gd name="connsiteY45" fmla="*/ 3024786 h 3429000"/>
              <a:gd name="connsiteX46" fmla="*/ 5446460 w 6096396"/>
              <a:gd name="connsiteY46" fmla="*/ 2982284 h 3429000"/>
              <a:gd name="connsiteX47" fmla="*/ 5412452 w 6096396"/>
              <a:gd name="connsiteY47" fmla="*/ 2981486 h 3429000"/>
              <a:gd name="connsiteX48" fmla="*/ 5381625 w 6096396"/>
              <a:gd name="connsiteY48" fmla="*/ 2999649 h 3429000"/>
              <a:gd name="connsiteX49" fmla="*/ 5364794 w 6096396"/>
              <a:gd name="connsiteY49" fmla="*/ 2996761 h 3429000"/>
              <a:gd name="connsiteX50" fmla="*/ 5321078 w 6096396"/>
              <a:gd name="connsiteY50" fmla="*/ 2976630 h 3429000"/>
              <a:gd name="connsiteX51" fmla="*/ 1638803 w 6096396"/>
              <a:gd name="connsiteY51" fmla="*/ 0 h 3429000"/>
              <a:gd name="connsiteX52" fmla="*/ 6096396 w 6096396"/>
              <a:gd name="connsiteY52" fmla="*/ 0 h 3429000"/>
              <a:gd name="connsiteX53" fmla="*/ 6096396 w 6096396"/>
              <a:gd name="connsiteY53" fmla="*/ 3429000 h 3429000"/>
              <a:gd name="connsiteX54" fmla="*/ 0 w 6096396"/>
              <a:gd name="connsiteY54" fmla="*/ 3429000 h 3429000"/>
              <a:gd name="connsiteX55" fmla="*/ 0 w 6096396"/>
              <a:gd name="connsiteY55" fmla="*/ 628650 h 3429000"/>
              <a:gd name="connsiteX56" fmla="*/ 1529260 w 6096396"/>
              <a:gd name="connsiteY56" fmla="*/ 628650 h 3429000"/>
              <a:gd name="connsiteX57" fmla="*/ 1638803 w 6096396"/>
              <a:gd name="connsiteY57" fmla="*/ 519114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96396" h="3429000">
                <a:moveTo>
                  <a:pt x="5379594" y="3037585"/>
                </a:moveTo>
                <a:cubicBezTo>
                  <a:pt x="5385750" y="3040723"/>
                  <a:pt x="5407242" y="3050620"/>
                  <a:pt x="5429406" y="3050620"/>
                </a:cubicBezTo>
                <a:cubicBezTo>
                  <a:pt x="5451570" y="3050620"/>
                  <a:pt x="5473062" y="3040727"/>
                  <a:pt x="5479218" y="3037585"/>
                </a:cubicBezTo>
                <a:cubicBezTo>
                  <a:pt x="5479690" y="3037345"/>
                  <a:pt x="5480263" y="3037567"/>
                  <a:pt x="5480449" y="3038061"/>
                </a:cubicBezTo>
                <a:lnTo>
                  <a:pt x="5483184" y="3045320"/>
                </a:lnTo>
                <a:cubicBezTo>
                  <a:pt x="5484769" y="3049523"/>
                  <a:pt x="5482816" y="3054225"/>
                  <a:pt x="5478727" y="3056102"/>
                </a:cubicBezTo>
                <a:lnTo>
                  <a:pt x="5478723" y="3056102"/>
                </a:lnTo>
                <a:cubicBezTo>
                  <a:pt x="5470373" y="3059938"/>
                  <a:pt x="5459615" y="3064018"/>
                  <a:pt x="5451466" y="3067029"/>
                </a:cubicBezTo>
                <a:cubicBezTo>
                  <a:pt x="5449912" y="3067605"/>
                  <a:pt x="5448999" y="3069210"/>
                  <a:pt x="5449312" y="3070833"/>
                </a:cubicBezTo>
                <a:cubicBezTo>
                  <a:pt x="5451906" y="3084240"/>
                  <a:pt x="5463477" y="3119274"/>
                  <a:pt x="5469160" y="3133194"/>
                </a:cubicBezTo>
                <a:cubicBezTo>
                  <a:pt x="5469342" y="3133638"/>
                  <a:pt x="5469110" y="3134137"/>
                  <a:pt x="5468660" y="3134296"/>
                </a:cubicBezTo>
                <a:lnTo>
                  <a:pt x="5461832" y="3136676"/>
                </a:lnTo>
                <a:cubicBezTo>
                  <a:pt x="5457621" y="3138145"/>
                  <a:pt x="5452988" y="3136141"/>
                  <a:pt x="5451184" y="3132069"/>
                </a:cubicBezTo>
                <a:cubicBezTo>
                  <a:pt x="5445465" y="3119134"/>
                  <a:pt x="5438151" y="3103550"/>
                  <a:pt x="5432636" y="3094668"/>
                </a:cubicBezTo>
                <a:cubicBezTo>
                  <a:pt x="5431146" y="3092270"/>
                  <a:pt x="5427661" y="3092270"/>
                  <a:pt x="5426171" y="3094668"/>
                </a:cubicBezTo>
                <a:cubicBezTo>
                  <a:pt x="5420656" y="3103555"/>
                  <a:pt x="5413343" y="3119134"/>
                  <a:pt x="5407623" y="3132069"/>
                </a:cubicBezTo>
                <a:cubicBezTo>
                  <a:pt x="5405824" y="3136141"/>
                  <a:pt x="5401186" y="3138145"/>
                  <a:pt x="5396975" y="3136676"/>
                </a:cubicBezTo>
                <a:lnTo>
                  <a:pt x="5390147" y="3134296"/>
                </a:lnTo>
                <a:cubicBezTo>
                  <a:pt x="5389693" y="3134137"/>
                  <a:pt x="5389466" y="3133638"/>
                  <a:pt x="5389647" y="3133194"/>
                </a:cubicBezTo>
                <a:cubicBezTo>
                  <a:pt x="5395330" y="3119274"/>
                  <a:pt x="5406896" y="3084240"/>
                  <a:pt x="5409495" y="3070833"/>
                </a:cubicBezTo>
                <a:cubicBezTo>
                  <a:pt x="5409808" y="3069210"/>
                  <a:pt x="5408895" y="3067600"/>
                  <a:pt x="5407341" y="3067029"/>
                </a:cubicBezTo>
                <a:cubicBezTo>
                  <a:pt x="5399192" y="3064014"/>
                  <a:pt x="5388439" y="3059938"/>
                  <a:pt x="5380085" y="3056102"/>
                </a:cubicBezTo>
                <a:cubicBezTo>
                  <a:pt x="5375996" y="3054225"/>
                  <a:pt x="5374043" y="3049523"/>
                  <a:pt x="5375628" y="3045320"/>
                </a:cubicBezTo>
                <a:lnTo>
                  <a:pt x="5378363" y="3038061"/>
                </a:lnTo>
                <a:cubicBezTo>
                  <a:pt x="5378549" y="3037567"/>
                  <a:pt x="5379122" y="3037345"/>
                  <a:pt x="5379594" y="3037585"/>
                </a:cubicBezTo>
                <a:close/>
                <a:moveTo>
                  <a:pt x="5429401" y="3006632"/>
                </a:moveTo>
                <a:cubicBezTo>
                  <a:pt x="5438578" y="3006632"/>
                  <a:pt x="5445996" y="3014036"/>
                  <a:pt x="5445996" y="3023389"/>
                </a:cubicBezTo>
                <a:cubicBezTo>
                  <a:pt x="5445996" y="3032743"/>
                  <a:pt x="5438578" y="3040147"/>
                  <a:pt x="5429401" y="3040147"/>
                </a:cubicBezTo>
                <a:cubicBezTo>
                  <a:pt x="5420225" y="3040147"/>
                  <a:pt x="5412806" y="3032743"/>
                  <a:pt x="5412806" y="3023389"/>
                </a:cubicBezTo>
                <a:cubicBezTo>
                  <a:pt x="5412806" y="3014036"/>
                  <a:pt x="5420225" y="3006632"/>
                  <a:pt x="5429401" y="3006632"/>
                </a:cubicBezTo>
                <a:close/>
                <a:moveTo>
                  <a:pt x="5321755" y="2997799"/>
                </a:moveTo>
                <a:cubicBezTo>
                  <a:pt x="5340930" y="2997799"/>
                  <a:pt x="5356535" y="3013374"/>
                  <a:pt x="5356535" y="3032512"/>
                </a:cubicBezTo>
                <a:cubicBezTo>
                  <a:pt x="5356535" y="3051650"/>
                  <a:pt x="5340930" y="3067224"/>
                  <a:pt x="5321755" y="3067224"/>
                </a:cubicBezTo>
                <a:cubicBezTo>
                  <a:pt x="5302575" y="3067224"/>
                  <a:pt x="5286975" y="3051650"/>
                  <a:pt x="5286975" y="3032512"/>
                </a:cubicBezTo>
                <a:cubicBezTo>
                  <a:pt x="5286975" y="3013374"/>
                  <a:pt x="5302580" y="2997799"/>
                  <a:pt x="5321755" y="2997799"/>
                </a:cubicBezTo>
                <a:close/>
                <a:moveTo>
                  <a:pt x="5321078" y="2976630"/>
                </a:moveTo>
                <a:cubicBezTo>
                  <a:pt x="5290873" y="2976984"/>
                  <a:pt x="5266188" y="3001567"/>
                  <a:pt x="5265770" y="3031714"/>
                </a:cubicBezTo>
                <a:cubicBezTo>
                  <a:pt x="5265333" y="3062944"/>
                  <a:pt x="5290569" y="3088393"/>
                  <a:pt x="5321755" y="3088393"/>
                </a:cubicBezTo>
                <a:lnTo>
                  <a:pt x="5321882" y="3088393"/>
                </a:lnTo>
                <a:cubicBezTo>
                  <a:pt x="5328619" y="3088380"/>
                  <a:pt x="5334125" y="3093734"/>
                  <a:pt x="5334125" y="3100463"/>
                </a:cubicBezTo>
                <a:lnTo>
                  <a:pt x="5334125" y="3134704"/>
                </a:lnTo>
                <a:cubicBezTo>
                  <a:pt x="5334125" y="3146315"/>
                  <a:pt x="5343556" y="3155728"/>
                  <a:pt x="5355190" y="3155728"/>
                </a:cubicBezTo>
                <a:lnTo>
                  <a:pt x="5503567" y="3155728"/>
                </a:lnTo>
                <a:cubicBezTo>
                  <a:pt x="5515201" y="3155728"/>
                  <a:pt x="5524632" y="3146315"/>
                  <a:pt x="5524632" y="3134704"/>
                </a:cubicBezTo>
                <a:lnTo>
                  <a:pt x="5524632" y="3049210"/>
                </a:lnTo>
                <a:cubicBezTo>
                  <a:pt x="5524632" y="3039367"/>
                  <a:pt x="5519662" y="3030186"/>
                  <a:pt x="5511413" y="3024786"/>
                </a:cubicBezTo>
                <a:lnTo>
                  <a:pt x="5446460" y="2982284"/>
                </a:lnTo>
                <a:cubicBezTo>
                  <a:pt x="5436202" y="2975574"/>
                  <a:pt x="5423014" y="2975265"/>
                  <a:pt x="5412452" y="2981486"/>
                </a:cubicBezTo>
                <a:lnTo>
                  <a:pt x="5381625" y="2999649"/>
                </a:lnTo>
                <a:cubicBezTo>
                  <a:pt x="5376060" y="3002927"/>
                  <a:pt x="5368928" y="3001717"/>
                  <a:pt x="5364794" y="2996761"/>
                </a:cubicBezTo>
                <a:cubicBezTo>
                  <a:pt x="5354391" y="2984297"/>
                  <a:pt x="5338654" y="2976421"/>
                  <a:pt x="5321078" y="2976630"/>
                </a:cubicBezTo>
                <a:close/>
                <a:moveTo>
                  <a:pt x="1638803" y="0"/>
                </a:moveTo>
                <a:lnTo>
                  <a:pt x="6096396" y="0"/>
                </a:lnTo>
                <a:lnTo>
                  <a:pt x="6096396" y="3429000"/>
                </a:lnTo>
                <a:lnTo>
                  <a:pt x="0" y="3429000"/>
                </a:lnTo>
                <a:lnTo>
                  <a:pt x="0" y="628650"/>
                </a:lnTo>
                <a:lnTo>
                  <a:pt x="1529260" y="628650"/>
                </a:lnTo>
                <a:cubicBezTo>
                  <a:pt x="1589759" y="628650"/>
                  <a:pt x="1638803" y="579609"/>
                  <a:pt x="1638803" y="519114"/>
                </a:cubicBez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1440000" tIns="720000" rIns="1440000">
            <a:noAutofit/>
          </a:bodyPr>
          <a:lstStyle>
            <a:lvl1pPr marL="0" indent="0" algn="ctr" defTabSz="914355" rtl="0" eaLnBrk="1" latinLnBrk="0" hangingPunct="1">
              <a:lnSpc>
                <a:spcPct val="108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dk1"/>
                </a:solidFill>
              </a:defRPr>
            </a:lvl1pPr>
          </a:lstStyle>
          <a:p>
            <a:r>
              <a:rPr lang="nb-NO"/>
              <a:t>For å sette inn et bilde fra OBOS’ bildebank: marker bilderammen / velg fanen ‘sett inn’ / åpne </a:t>
            </a:r>
            <a:r>
              <a:rPr lang="nb-NO" err="1"/>
              <a:t>BrandMaster</a:t>
            </a:r>
            <a:r>
              <a:rPr lang="nb-NO"/>
              <a:t> images</a:t>
            </a:r>
          </a:p>
        </p:txBody>
      </p:sp>
    </p:spTree>
    <p:extLst>
      <p:ext uri="{BB962C8B-B14F-4D97-AF65-F5344CB8AC3E}">
        <p14:creationId xmlns:p14="http://schemas.microsoft.com/office/powerpoint/2010/main" val="2419208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18023-1A37-8424-433C-13586E989D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-540000"/>
            <a:ext cx="7200000" cy="53999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GB"/>
              <a:t>Sett inn </a:t>
            </a:r>
            <a:r>
              <a:rPr lang="en-GB" err="1"/>
              <a:t>tittel</a:t>
            </a:r>
            <a:r>
              <a:rPr lang="en-GB"/>
              <a:t> for </a:t>
            </a:r>
            <a:r>
              <a:rPr lang="en-GB" err="1"/>
              <a:t>skjermleser</a:t>
            </a:r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C2F510C-6169-72B2-5071-2D4569B8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28.05.2025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091A7AF-5731-C225-A5C3-0935E5000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F5EA2D8-22B0-5D11-6D01-FDC2293B3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4686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FCEFE05-03D9-B0B1-E2FA-09BB3E6FC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8FE5EB8-9B5C-B336-7866-02EDFEAE6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BE979B-AF6F-98F6-7E34-957D77110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BE936D8-83E2-D274-F21A-45EF0A57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184B3B-917E-A1C8-7ABD-1389D214B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6787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D07FD0-48F7-8698-D845-6187A6602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5014B9B-7ACA-BDD8-3D4D-A1398691B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8E523E3-D134-0059-AF50-323ADEDE7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9CF95EB-4C76-B328-E0BF-AF0EE36A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F2B3365-51E0-A50C-1D15-E318C5D5D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6712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2727FB-B587-403B-D8B9-0D3CEA31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045D72-5E2A-45C2-1C26-A9755E8E79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675F279-DE15-F334-F1A1-E818B3978C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2ED1684-6BCB-F802-943D-F063BFC52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6F5A38E-02EA-C5B0-C50B-9D02D6949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A0BB635-0DCA-9EA8-EDD4-6C747706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05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5004DF5-C608-DDBB-E1F2-B4E7DDA1C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00EAAB1-64CD-83F6-7E9D-DA1E4BE35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4540358-730D-F9B6-95F8-79FBB942F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ACD38748-2856-E27C-7D4A-72A9BECC47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AE82B66-F4EA-C44C-6587-2C43F4503B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9138E5C1-6E52-3700-C2B8-F6F3280BB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C12EEF2-3F83-6009-A9E6-A2F7CDBFE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12A0A63-303D-DD7F-D2D0-C3E84F2FC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4570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42D0C7-C075-ECDE-434C-D15F3B24D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1EC436E-68AF-201D-E7A4-3D3388AF7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887C9EF-04A3-82CA-68A4-2415B8AAF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B57497F-E37C-12E9-355E-1CD8CDFE5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7757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8F9999D-7098-EA3B-7388-75320B5D5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91B71B07-0705-822D-9743-A917FC9EE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A22B54F-E21D-60B0-0C42-99206EA30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4718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DAAA17C-BFE8-0204-8A4F-40702C3F3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215D925-E34F-3880-2C70-A1A0107C4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C97703B-95B9-9EA0-AC52-793FFFEC32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A42C481-0AAE-F4E0-B4BB-D7FC5CE8F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6F19133-FBAC-6A0A-8774-F1359965B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D951FC0-DBDD-8D83-97DA-742A9D5C5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52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1580AC8-13CB-EB8A-500A-BCD93D0CA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621F84A-80BF-AF37-0DFD-3FADF03B67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292698A-AD05-F557-13A4-1671EE0DC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799C4A7-3213-EA54-5995-E49E8061C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58BE94C-67BF-7F36-79C7-82D7CB656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DC2250F-A045-962C-0372-FC61A9A6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4579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7ECF89E-CDEA-8769-D566-31FF6B384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853E622-E6FE-3E31-7826-F331CFB18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334E007-7E85-B41F-04B4-959B59AEB2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DD3EF8-E0EA-4F9E-AE46-F0A2539ED2D7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4D898DC-E4EB-6DE5-1FB2-1774E0D24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4D21B3-C1D3-F30F-7A8F-DDDA86FA99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31E641-F478-48DE-B94D-793EDEFEF1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85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AF4C0-F683-4B7D-014E-60DE4FF92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5D8BC9-2680-0FA4-C395-B849425ED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714" y="123059"/>
            <a:ext cx="5059417" cy="2501900"/>
          </a:xfrm>
        </p:spPr>
        <p:txBody>
          <a:bodyPr anchor="b">
            <a:normAutofit/>
          </a:bodyPr>
          <a:lstStyle/>
          <a:p>
            <a:r>
              <a:rPr lang="nb-NO" sz="4000"/>
              <a:t>Alle vil ha mer enøk</a:t>
            </a:r>
            <a:br>
              <a:rPr lang="nb-NO" sz="4000"/>
            </a:br>
            <a:br>
              <a:rPr lang="nb-NO" sz="2800"/>
            </a:br>
            <a:r>
              <a:rPr lang="nb-NO" sz="2800">
                <a:latin typeface="Poppins" panose="00000500000000000000" pitchFamily="2" charset="0"/>
                <a:cs typeface="Poppins" panose="00000500000000000000" pitchFamily="2" charset="0"/>
              </a:rPr>
              <a:t>- hvorfor skjer det så lite?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FB52802-74A6-FE1D-5ED0-B6C608624C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714" y="6243637"/>
            <a:ext cx="4267200" cy="491304"/>
          </a:xfrm>
        </p:spPr>
        <p:txBody>
          <a:bodyPr anchor="t">
            <a:normAutofit/>
          </a:bodyPr>
          <a:lstStyle/>
          <a:p>
            <a:r>
              <a:rPr lang="nb-NO" err="1"/>
              <a:t>Arendalsuka</a:t>
            </a:r>
            <a:r>
              <a:rPr lang="nb-NO"/>
              <a:t> 2026</a:t>
            </a:r>
          </a:p>
        </p:txBody>
      </p:sp>
      <p:pic>
        <p:nvPicPr>
          <p:cNvPr id="5" name="Plassholder for bilde 4">
            <a:extLst>
              <a:ext uri="{FF2B5EF4-FFF2-40B4-BE49-F238E27FC236}">
                <a16:creationId xmlns:a16="http://schemas.microsoft.com/office/drawing/2014/main" id="{EC248D9C-F9C6-AA55-8D0C-D94C37DF2BB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429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Sosiale medier | Enova">
            <a:extLst>
              <a:ext uri="{FF2B5EF4-FFF2-40B4-BE49-F238E27FC236}">
                <a16:creationId xmlns:a16="http://schemas.microsoft.com/office/drawing/2014/main" id="{DB1C7A46-96CF-5F2D-3306-ACA902791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048" y="287372"/>
            <a:ext cx="3262934" cy="1699663"/>
          </a:xfrm>
          <a:prstGeom prst="rect">
            <a:avLst/>
          </a:prstGeom>
        </p:spPr>
      </p:pic>
      <p:pic>
        <p:nvPicPr>
          <p:cNvPr id="3" name="Bilde 2" descr="Husbanken - Ringsaker kommune">
            <a:extLst>
              <a:ext uri="{FF2B5EF4-FFF2-40B4-BE49-F238E27FC236}">
                <a16:creationId xmlns:a16="http://schemas.microsoft.com/office/drawing/2014/main" id="{A4D42406-AC51-F920-66E6-1A0EACB42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938" y="3211169"/>
            <a:ext cx="3262934" cy="928477"/>
          </a:xfrm>
          <a:prstGeom prst="rect">
            <a:avLst/>
          </a:prstGeom>
        </p:spPr>
      </p:pic>
      <p:pic>
        <p:nvPicPr>
          <p:cNvPr id="5" name="Bilde 4" descr="Hva sier energimerket om boligen din? - Direktoratet for byggkvalitet">
            <a:extLst>
              <a:ext uri="{FF2B5EF4-FFF2-40B4-BE49-F238E27FC236}">
                <a16:creationId xmlns:a16="http://schemas.microsoft.com/office/drawing/2014/main" id="{A7F947F0-899A-6498-E03B-4C2DA6EFF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594" y="4390606"/>
            <a:ext cx="2938462" cy="1543050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ED611BC-4189-6006-3DFA-F159930EC916}"/>
              </a:ext>
            </a:extLst>
          </p:cNvPr>
          <p:cNvSpPr txBox="1"/>
          <p:nvPr/>
        </p:nvSpPr>
        <p:spPr>
          <a:xfrm>
            <a:off x="1122048" y="2137033"/>
            <a:ext cx="2045753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nb-NO" sz="4800">
                <a:latin typeface="Chivo" panose="00000500000000000000" pitchFamily="2" charset="0"/>
              </a:rPr>
              <a:t>TEK17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AF8943E2-C662-5C6F-419C-FE314D7431A8}"/>
              </a:ext>
            </a:extLst>
          </p:cNvPr>
          <p:cNvSpPr txBox="1">
            <a:spLocks/>
          </p:cNvSpPr>
          <p:nvPr/>
        </p:nvSpPr>
        <p:spPr>
          <a:xfrm>
            <a:off x="6777824" y="1137204"/>
            <a:ext cx="4583859" cy="28357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1C632C"/>
              </a:buClr>
              <a:buFont typeface="Open Sans" panose="020B0606030504020204" pitchFamily="34" charset="0"/>
              <a:buChar char="•"/>
              <a:defRPr sz="2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1C632C"/>
              </a:buClr>
              <a:buFont typeface="Open Sans" panose="020B0606030504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1C632C"/>
              </a:buClr>
              <a:buFont typeface="Open Sans" panose="020B0606030504020204" pitchFamily="34" charset="0"/>
              <a:buChar char="–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1C632C"/>
              </a:buClr>
              <a:buFont typeface="Open Sans" panose="020B0606030504020204" pitchFamily="34" charset="0"/>
              <a:buChar char="–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1C632C"/>
              </a:buClr>
              <a:buFont typeface="Open Sans" panose="020B0606030504020204" pitchFamily="34" charset="0"/>
              <a:buChar char="–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/>
              <a:t>Nasjonal renoveringsplan</a:t>
            </a:r>
          </a:p>
          <a:p>
            <a:r>
              <a:rPr lang="nb-NO"/>
              <a:t>ROT-fradrag</a:t>
            </a:r>
          </a:p>
          <a:p>
            <a:r>
              <a:rPr lang="nb-NO"/>
              <a:t>Hvite sertifikater</a:t>
            </a:r>
          </a:p>
          <a:p>
            <a:r>
              <a:rPr lang="nb-NO"/>
              <a:t>Skatt, avgift, avskrivning</a:t>
            </a:r>
          </a:p>
          <a:p>
            <a:r>
              <a:rPr lang="nb-NO"/>
              <a:t>Solkraft</a:t>
            </a:r>
          </a:p>
          <a:p>
            <a:pPr marL="0" indent="0">
              <a:buNone/>
            </a:pPr>
            <a:endParaRPr lang="nb-NO"/>
          </a:p>
        </p:txBody>
      </p:sp>
      <p:pic>
        <p:nvPicPr>
          <p:cNvPr id="8" name="Bilde 7" descr="Miljø - Direktoratet for byggkvalitet">
            <a:extLst>
              <a:ext uri="{FF2B5EF4-FFF2-40B4-BE49-F238E27FC236}">
                <a16:creationId xmlns:a16="http://schemas.microsoft.com/office/drawing/2014/main" id="{49BCA785-404F-C9A5-17E9-8FF9B8E33B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6462" y="1981594"/>
            <a:ext cx="1058520" cy="1282739"/>
          </a:xfrm>
          <a:prstGeom prst="rect">
            <a:avLst/>
          </a:prstGeom>
        </p:spPr>
      </p:pic>
      <p:pic>
        <p:nvPicPr>
          <p:cNvPr id="9" name="Bilde 8" descr="Pressemeldinger | Norges vassdrags- og energidirektorat (NVE)">
            <a:extLst>
              <a:ext uri="{FF2B5EF4-FFF2-40B4-BE49-F238E27FC236}">
                <a16:creationId xmlns:a16="http://schemas.microsoft.com/office/drawing/2014/main" id="{C0298354-8305-A61B-6C14-09F865A84C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187" y="4390606"/>
            <a:ext cx="2962275" cy="1543050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B6EB77C-7283-9925-2D7D-00A1AB916F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291">
            <a:off x="7634746" y="3844879"/>
            <a:ext cx="3908103" cy="219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38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4BAEDD-29E9-59C3-A6ED-9BFE13732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860" y="147158"/>
            <a:ext cx="10795591" cy="1325563"/>
          </a:xfrm>
        </p:spPr>
        <p:txBody>
          <a:bodyPr>
            <a:normAutofit/>
          </a:bodyPr>
          <a:lstStyle/>
          <a:p>
            <a:r>
              <a:rPr lang="nb-NO" sz="2800"/>
              <a:t>Eksempelet </a:t>
            </a:r>
            <a:r>
              <a:rPr lang="nb-NO" sz="2800" err="1"/>
              <a:t>Enova</a:t>
            </a:r>
            <a:r>
              <a:rPr lang="nb-NO" sz="2800"/>
              <a:t>– stor interesse men få investeringer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638B9B1-9B93-7A4F-89C9-7E9E2775A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b="1"/>
              <a:t>1 321 søknader</a:t>
            </a:r>
            <a:r>
              <a:rPr lang="nb-NO"/>
              <a:t> om kartleggingsstøtte til borettslag og sameier </a:t>
            </a:r>
          </a:p>
          <a:p>
            <a:r>
              <a:rPr lang="nb-NO" b="1"/>
              <a:t>835 kartleggingsprosjekter</a:t>
            </a:r>
            <a:r>
              <a:rPr lang="nb-NO"/>
              <a:t> er ferdigstilt </a:t>
            </a:r>
          </a:p>
          <a:p>
            <a:r>
              <a:rPr lang="nb-NO" b="1"/>
              <a:t>605 søknader</a:t>
            </a:r>
            <a:r>
              <a:rPr lang="nb-NO"/>
              <a:t> om støtte til forbedring av energitilstand i boligselskap </a:t>
            </a:r>
          </a:p>
          <a:p>
            <a:r>
              <a:rPr lang="nb-NO" b="1"/>
              <a:t>237 prosjekter</a:t>
            </a:r>
            <a:r>
              <a:rPr lang="nb-NO"/>
              <a:t> har fått vedtak om støtte </a:t>
            </a:r>
          </a:p>
          <a:p>
            <a:r>
              <a:rPr lang="nb-NO" b="1"/>
              <a:t>43 prosjekter</a:t>
            </a:r>
            <a:r>
              <a:rPr lang="nb-NO"/>
              <a:t> er så langt registrert ferdigstilt 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 i="1"/>
              <a:t>Interessen og potensialet er stort! Utfordringen er å få flere fra kartlegging til faktisk investering</a:t>
            </a:r>
          </a:p>
        </p:txBody>
      </p:sp>
    </p:spTree>
    <p:extLst>
      <p:ext uri="{BB962C8B-B14F-4D97-AF65-F5344CB8AC3E}">
        <p14:creationId xmlns:p14="http://schemas.microsoft.com/office/powerpoint/2010/main" val="1933844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4C321C-3F49-0BC9-0C89-845E7BE44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62" y="-869620"/>
            <a:ext cx="12003738" cy="1739239"/>
          </a:xfrm>
        </p:spPr>
        <p:txBody>
          <a:bodyPr>
            <a:normAutofit/>
          </a:bodyPr>
          <a:lstStyle/>
          <a:p>
            <a:r>
              <a:rPr lang="nb-NO" sz="2800">
                <a:latin typeface="Chivo"/>
              </a:rPr>
              <a:t>Myndighetene forventer store energikutt i bygg – virkemidlene uklare</a:t>
            </a:r>
            <a:endParaRPr lang="en-US" sz="280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70E2BADB-1663-E63F-E9B8-DB016B999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25" y="1657082"/>
            <a:ext cx="8047494" cy="404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836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22552E68-4DB4-D0A1-D8F0-6E5D8BBB1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025" y="551329"/>
            <a:ext cx="10475109" cy="53694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E841A8-0660-6F13-FDB1-CB4CC6CC7CDA}"/>
              </a:ext>
            </a:extLst>
          </p:cNvPr>
          <p:cNvSpPr txBox="1"/>
          <p:nvPr/>
        </p:nvSpPr>
        <p:spPr>
          <a:xfrm>
            <a:off x="206366" y="6335434"/>
            <a:ext cx="690826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ea typeface="+mn-lt"/>
                <a:cs typeface="+mn-lt"/>
              </a:rPr>
              <a:t>Målet</a:t>
            </a:r>
            <a:r>
              <a:rPr lang="en-US">
                <a:ea typeface="+mn-lt"/>
                <a:cs typeface="+mn-lt"/>
              </a:rPr>
              <a:t> er </a:t>
            </a:r>
            <a:r>
              <a:rPr lang="en-US" err="1">
                <a:ea typeface="+mn-lt"/>
                <a:cs typeface="+mn-lt"/>
              </a:rPr>
              <a:t>tydelig</a:t>
            </a:r>
            <a:r>
              <a:rPr lang="en-US">
                <a:ea typeface="+mn-lt"/>
                <a:cs typeface="+mn-lt"/>
              </a:rPr>
              <a:t>, men </a:t>
            </a:r>
            <a:r>
              <a:rPr lang="en-US" err="1">
                <a:ea typeface="+mn-lt"/>
                <a:cs typeface="+mn-lt"/>
              </a:rPr>
              <a:t>utviklingen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går</a:t>
            </a:r>
            <a:r>
              <a:rPr lang="en-US">
                <a:ea typeface="+mn-lt"/>
                <a:cs typeface="+mn-lt"/>
              </a:rPr>
              <a:t> for </a:t>
            </a:r>
            <a:r>
              <a:rPr lang="en-US" err="1">
                <a:ea typeface="+mn-lt"/>
                <a:cs typeface="+mn-lt"/>
              </a:rPr>
              <a:t>sakte</a:t>
            </a:r>
            <a:r>
              <a:rPr lang="en-US">
                <a:ea typeface="+mn-lt"/>
                <a:cs typeface="+mn-lt"/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422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74A320-0C48-8E7B-0462-7B9B7267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Oppsal Borettslag</a:t>
            </a:r>
            <a:br>
              <a:rPr lang="nb-NO"/>
            </a:br>
            <a:r>
              <a:rPr lang="nb-NO"/>
              <a:t>70år</a:t>
            </a:r>
          </a:p>
        </p:txBody>
      </p:sp>
      <p:pic>
        <p:nvPicPr>
          <p:cNvPr id="22" name="Plassholder for bilde 21">
            <a:extLst>
              <a:ext uri="{FF2B5EF4-FFF2-40B4-BE49-F238E27FC236}">
                <a16:creationId xmlns:a16="http://schemas.microsoft.com/office/drawing/2014/main" id="{506AF5DC-D183-0C2D-6D5D-9B118CA3C3CD}"/>
              </a:ext>
            </a:extLst>
          </p:cNvPr>
          <p:cNvPicPr>
            <a:picLocks noGrp="1" noChangeAspect="1"/>
          </p:cNvPicPr>
          <p:nvPr>
            <p:ph type="pic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custGeom>
            <a:avLst/>
            <a:gdLst>
              <a:gd name="connsiteX0" fmla="*/ 0 w 12192000"/>
              <a:gd name="connsiteY0" fmla="*/ 0 h 6858000"/>
              <a:gd name="connsiteX1" fmla="*/ 8914606 w 12192000"/>
              <a:gd name="connsiteY1" fmla="*/ 0 h 6858000"/>
              <a:gd name="connsiteX2" fmla="*/ 8914606 w 12192000"/>
              <a:gd name="connsiteY2" fmla="*/ 1038228 h 6858000"/>
              <a:gd name="connsiteX3" fmla="*/ 9133678 w 12192000"/>
              <a:gd name="connsiteY3" fmla="*/ 1257300 h 6858000"/>
              <a:gd name="connsiteX4" fmla="*/ 12192000 w 12192000"/>
              <a:gd name="connsiteY4" fmla="*/ 1257300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8914606" y="0"/>
                </a:lnTo>
                <a:lnTo>
                  <a:pt x="8914606" y="1038228"/>
                </a:lnTo>
                <a:cubicBezTo>
                  <a:pt x="8914606" y="1159218"/>
                  <a:pt x="9012688" y="1257300"/>
                  <a:pt x="9133678" y="1257300"/>
                </a:cubicBezTo>
                <a:lnTo>
                  <a:pt x="12192000" y="125730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prstClr val="white">
              <a:lumMod val="85000"/>
            </a:prstClr>
          </a:solidFill>
        </p:spPr>
      </p:pic>
      <p:pic>
        <p:nvPicPr>
          <p:cNvPr id="40" name="Plassholder for bilde 39">
            <a:extLst>
              <a:ext uri="{FF2B5EF4-FFF2-40B4-BE49-F238E27FC236}">
                <a16:creationId xmlns:a16="http://schemas.microsoft.com/office/drawing/2014/main" id="{D96574D9-1B8E-8A2C-BC89-1C9244E998D1}"/>
              </a:ext>
            </a:extLst>
          </p:cNvPr>
          <p:cNvPicPr>
            <a:picLocks noGrp="1" noChangeAspect="1"/>
          </p:cNvPicPr>
          <p:nvPr>
            <p:ph type="pic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3277393 w 12191999"/>
              <a:gd name="connsiteY3" fmla="*/ 6858000 h 6858000"/>
              <a:gd name="connsiteX4" fmla="*/ 3277393 w 12191999"/>
              <a:gd name="connsiteY4" fmla="*/ 5819772 h 6858000"/>
              <a:gd name="connsiteX5" fmla="*/ 3058321 w 12191999"/>
              <a:gd name="connsiteY5" fmla="*/ 5600700 h 6858000"/>
              <a:gd name="connsiteX6" fmla="*/ 0 w 12191999"/>
              <a:gd name="connsiteY6" fmla="*/ 5600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3277393" y="6858000"/>
                </a:lnTo>
                <a:lnTo>
                  <a:pt x="3277393" y="5819772"/>
                </a:lnTo>
                <a:cubicBezTo>
                  <a:pt x="3277393" y="5698782"/>
                  <a:pt x="3179311" y="5600700"/>
                  <a:pt x="3058321" y="5600700"/>
                </a:cubicBezTo>
                <a:lnTo>
                  <a:pt x="0" y="5600700"/>
                </a:lnTo>
                <a:close/>
              </a:path>
            </a:pathLst>
          </a:custGeom>
          <a:solidFill>
            <a:prstClr val="white">
              <a:lumMod val="85000"/>
            </a:prstClr>
          </a:solidFill>
        </p:spPr>
      </p:pic>
      <p:pic>
        <p:nvPicPr>
          <p:cNvPr id="34" name="Plassholder for bilde 33">
            <a:extLst>
              <a:ext uri="{FF2B5EF4-FFF2-40B4-BE49-F238E27FC236}">
                <a16:creationId xmlns:a16="http://schemas.microsoft.com/office/drawing/2014/main" id="{BB2BB773-78B1-BB6B-42F0-D00905B23072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600700 h 6858000"/>
              <a:gd name="connsiteX3" fmla="*/ 9133678 w 12192000"/>
              <a:gd name="connsiteY3" fmla="*/ 5600700 h 6858000"/>
              <a:gd name="connsiteX4" fmla="*/ 8914606 w 12192000"/>
              <a:gd name="connsiteY4" fmla="*/ 5819772 h 6858000"/>
              <a:gd name="connsiteX5" fmla="*/ 8914606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600700"/>
                </a:lnTo>
                <a:lnTo>
                  <a:pt x="9133678" y="5600700"/>
                </a:lnTo>
                <a:cubicBezTo>
                  <a:pt x="9012688" y="5600700"/>
                  <a:pt x="8914606" y="5698782"/>
                  <a:pt x="8914606" y="5819772"/>
                </a:cubicBezTo>
                <a:lnTo>
                  <a:pt x="8914606" y="6858000"/>
                </a:lnTo>
                <a:lnTo>
                  <a:pt x="0" y="6858000"/>
                </a:lnTo>
                <a:close/>
              </a:path>
            </a:pathLst>
          </a:custGeom>
          <a:solidFill>
            <a:prstClr val="white">
              <a:lumMod val="85000"/>
            </a:prstClr>
          </a:solidFill>
        </p:spPr>
      </p:pic>
      <p:pic>
        <p:nvPicPr>
          <p:cNvPr id="38" name="Plassholder for bilde 37">
            <a:extLst>
              <a:ext uri="{FF2B5EF4-FFF2-40B4-BE49-F238E27FC236}">
                <a16:creationId xmlns:a16="http://schemas.microsoft.com/office/drawing/2014/main" id="{77FAE869-3FC4-3AE4-ECAF-FD1962338751}"/>
              </a:ext>
            </a:extLst>
          </p:cNvPr>
          <p:cNvPicPr>
            <a:picLocks noGrp="1" noChangeAspect="1"/>
          </p:cNvPicPr>
          <p:nvPr>
            <p:ph type="pic" idx="2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6" b="28906"/>
          <a:stretch>
            <a:fillRect/>
          </a:stretch>
        </p:blipFill>
        <p:spPr>
          <a:custGeom>
            <a:avLst/>
            <a:gdLst>
              <a:gd name="connsiteX0" fmla="*/ 5379594 w 6096396"/>
              <a:gd name="connsiteY0" fmla="*/ 3037585 h 3429000"/>
              <a:gd name="connsiteX1" fmla="*/ 5429406 w 6096396"/>
              <a:gd name="connsiteY1" fmla="*/ 3050620 h 3429000"/>
              <a:gd name="connsiteX2" fmla="*/ 5479218 w 6096396"/>
              <a:gd name="connsiteY2" fmla="*/ 3037585 h 3429000"/>
              <a:gd name="connsiteX3" fmla="*/ 5480449 w 6096396"/>
              <a:gd name="connsiteY3" fmla="*/ 3038061 h 3429000"/>
              <a:gd name="connsiteX4" fmla="*/ 5483184 w 6096396"/>
              <a:gd name="connsiteY4" fmla="*/ 3045320 h 3429000"/>
              <a:gd name="connsiteX5" fmla="*/ 5478727 w 6096396"/>
              <a:gd name="connsiteY5" fmla="*/ 3056102 h 3429000"/>
              <a:gd name="connsiteX6" fmla="*/ 5478723 w 6096396"/>
              <a:gd name="connsiteY6" fmla="*/ 3056102 h 3429000"/>
              <a:gd name="connsiteX7" fmla="*/ 5451466 w 6096396"/>
              <a:gd name="connsiteY7" fmla="*/ 3067029 h 3429000"/>
              <a:gd name="connsiteX8" fmla="*/ 5449312 w 6096396"/>
              <a:gd name="connsiteY8" fmla="*/ 3070833 h 3429000"/>
              <a:gd name="connsiteX9" fmla="*/ 5469160 w 6096396"/>
              <a:gd name="connsiteY9" fmla="*/ 3133194 h 3429000"/>
              <a:gd name="connsiteX10" fmla="*/ 5468660 w 6096396"/>
              <a:gd name="connsiteY10" fmla="*/ 3134296 h 3429000"/>
              <a:gd name="connsiteX11" fmla="*/ 5461832 w 6096396"/>
              <a:gd name="connsiteY11" fmla="*/ 3136676 h 3429000"/>
              <a:gd name="connsiteX12" fmla="*/ 5451184 w 6096396"/>
              <a:gd name="connsiteY12" fmla="*/ 3132069 h 3429000"/>
              <a:gd name="connsiteX13" fmla="*/ 5432636 w 6096396"/>
              <a:gd name="connsiteY13" fmla="*/ 3094668 h 3429000"/>
              <a:gd name="connsiteX14" fmla="*/ 5426171 w 6096396"/>
              <a:gd name="connsiteY14" fmla="*/ 3094668 h 3429000"/>
              <a:gd name="connsiteX15" fmla="*/ 5407623 w 6096396"/>
              <a:gd name="connsiteY15" fmla="*/ 3132069 h 3429000"/>
              <a:gd name="connsiteX16" fmla="*/ 5396975 w 6096396"/>
              <a:gd name="connsiteY16" fmla="*/ 3136676 h 3429000"/>
              <a:gd name="connsiteX17" fmla="*/ 5390147 w 6096396"/>
              <a:gd name="connsiteY17" fmla="*/ 3134296 h 3429000"/>
              <a:gd name="connsiteX18" fmla="*/ 5389647 w 6096396"/>
              <a:gd name="connsiteY18" fmla="*/ 3133194 h 3429000"/>
              <a:gd name="connsiteX19" fmla="*/ 5409495 w 6096396"/>
              <a:gd name="connsiteY19" fmla="*/ 3070833 h 3429000"/>
              <a:gd name="connsiteX20" fmla="*/ 5407341 w 6096396"/>
              <a:gd name="connsiteY20" fmla="*/ 3067029 h 3429000"/>
              <a:gd name="connsiteX21" fmla="*/ 5380085 w 6096396"/>
              <a:gd name="connsiteY21" fmla="*/ 3056102 h 3429000"/>
              <a:gd name="connsiteX22" fmla="*/ 5375628 w 6096396"/>
              <a:gd name="connsiteY22" fmla="*/ 3045320 h 3429000"/>
              <a:gd name="connsiteX23" fmla="*/ 5378363 w 6096396"/>
              <a:gd name="connsiteY23" fmla="*/ 3038061 h 3429000"/>
              <a:gd name="connsiteX24" fmla="*/ 5379594 w 6096396"/>
              <a:gd name="connsiteY24" fmla="*/ 3037585 h 3429000"/>
              <a:gd name="connsiteX25" fmla="*/ 5429401 w 6096396"/>
              <a:gd name="connsiteY25" fmla="*/ 3006632 h 3429000"/>
              <a:gd name="connsiteX26" fmla="*/ 5445996 w 6096396"/>
              <a:gd name="connsiteY26" fmla="*/ 3023389 h 3429000"/>
              <a:gd name="connsiteX27" fmla="*/ 5429401 w 6096396"/>
              <a:gd name="connsiteY27" fmla="*/ 3040147 h 3429000"/>
              <a:gd name="connsiteX28" fmla="*/ 5412806 w 6096396"/>
              <a:gd name="connsiteY28" fmla="*/ 3023389 h 3429000"/>
              <a:gd name="connsiteX29" fmla="*/ 5429401 w 6096396"/>
              <a:gd name="connsiteY29" fmla="*/ 3006632 h 3429000"/>
              <a:gd name="connsiteX30" fmla="*/ 5321755 w 6096396"/>
              <a:gd name="connsiteY30" fmla="*/ 2997799 h 3429000"/>
              <a:gd name="connsiteX31" fmla="*/ 5356535 w 6096396"/>
              <a:gd name="connsiteY31" fmla="*/ 3032512 h 3429000"/>
              <a:gd name="connsiteX32" fmla="*/ 5321755 w 6096396"/>
              <a:gd name="connsiteY32" fmla="*/ 3067224 h 3429000"/>
              <a:gd name="connsiteX33" fmla="*/ 5286975 w 6096396"/>
              <a:gd name="connsiteY33" fmla="*/ 3032512 h 3429000"/>
              <a:gd name="connsiteX34" fmla="*/ 5321755 w 6096396"/>
              <a:gd name="connsiteY34" fmla="*/ 2997799 h 3429000"/>
              <a:gd name="connsiteX35" fmla="*/ 5321078 w 6096396"/>
              <a:gd name="connsiteY35" fmla="*/ 2976630 h 3429000"/>
              <a:gd name="connsiteX36" fmla="*/ 5265770 w 6096396"/>
              <a:gd name="connsiteY36" fmla="*/ 3031714 h 3429000"/>
              <a:gd name="connsiteX37" fmla="*/ 5321755 w 6096396"/>
              <a:gd name="connsiteY37" fmla="*/ 3088393 h 3429000"/>
              <a:gd name="connsiteX38" fmla="*/ 5321882 w 6096396"/>
              <a:gd name="connsiteY38" fmla="*/ 3088393 h 3429000"/>
              <a:gd name="connsiteX39" fmla="*/ 5334125 w 6096396"/>
              <a:gd name="connsiteY39" fmla="*/ 3100463 h 3429000"/>
              <a:gd name="connsiteX40" fmla="*/ 5334125 w 6096396"/>
              <a:gd name="connsiteY40" fmla="*/ 3134704 h 3429000"/>
              <a:gd name="connsiteX41" fmla="*/ 5355190 w 6096396"/>
              <a:gd name="connsiteY41" fmla="*/ 3155728 h 3429000"/>
              <a:gd name="connsiteX42" fmla="*/ 5503567 w 6096396"/>
              <a:gd name="connsiteY42" fmla="*/ 3155728 h 3429000"/>
              <a:gd name="connsiteX43" fmla="*/ 5524632 w 6096396"/>
              <a:gd name="connsiteY43" fmla="*/ 3134704 h 3429000"/>
              <a:gd name="connsiteX44" fmla="*/ 5524632 w 6096396"/>
              <a:gd name="connsiteY44" fmla="*/ 3049210 h 3429000"/>
              <a:gd name="connsiteX45" fmla="*/ 5511413 w 6096396"/>
              <a:gd name="connsiteY45" fmla="*/ 3024786 h 3429000"/>
              <a:gd name="connsiteX46" fmla="*/ 5446460 w 6096396"/>
              <a:gd name="connsiteY46" fmla="*/ 2982284 h 3429000"/>
              <a:gd name="connsiteX47" fmla="*/ 5412452 w 6096396"/>
              <a:gd name="connsiteY47" fmla="*/ 2981486 h 3429000"/>
              <a:gd name="connsiteX48" fmla="*/ 5381625 w 6096396"/>
              <a:gd name="connsiteY48" fmla="*/ 2999649 h 3429000"/>
              <a:gd name="connsiteX49" fmla="*/ 5364794 w 6096396"/>
              <a:gd name="connsiteY49" fmla="*/ 2996761 h 3429000"/>
              <a:gd name="connsiteX50" fmla="*/ 5321078 w 6096396"/>
              <a:gd name="connsiteY50" fmla="*/ 2976630 h 3429000"/>
              <a:gd name="connsiteX51" fmla="*/ 1638803 w 6096396"/>
              <a:gd name="connsiteY51" fmla="*/ 0 h 3429000"/>
              <a:gd name="connsiteX52" fmla="*/ 6096396 w 6096396"/>
              <a:gd name="connsiteY52" fmla="*/ 0 h 3429000"/>
              <a:gd name="connsiteX53" fmla="*/ 6096396 w 6096396"/>
              <a:gd name="connsiteY53" fmla="*/ 3429000 h 3429000"/>
              <a:gd name="connsiteX54" fmla="*/ 0 w 6096396"/>
              <a:gd name="connsiteY54" fmla="*/ 3429000 h 3429000"/>
              <a:gd name="connsiteX55" fmla="*/ 0 w 6096396"/>
              <a:gd name="connsiteY55" fmla="*/ 628650 h 3429000"/>
              <a:gd name="connsiteX56" fmla="*/ 1529260 w 6096396"/>
              <a:gd name="connsiteY56" fmla="*/ 628650 h 3429000"/>
              <a:gd name="connsiteX57" fmla="*/ 1638803 w 6096396"/>
              <a:gd name="connsiteY57" fmla="*/ 519114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96396" h="3429000">
                <a:moveTo>
                  <a:pt x="5379594" y="3037585"/>
                </a:moveTo>
                <a:cubicBezTo>
                  <a:pt x="5385750" y="3040723"/>
                  <a:pt x="5407242" y="3050620"/>
                  <a:pt x="5429406" y="3050620"/>
                </a:cubicBezTo>
                <a:cubicBezTo>
                  <a:pt x="5451570" y="3050620"/>
                  <a:pt x="5473062" y="3040727"/>
                  <a:pt x="5479218" y="3037585"/>
                </a:cubicBezTo>
                <a:cubicBezTo>
                  <a:pt x="5479690" y="3037345"/>
                  <a:pt x="5480263" y="3037567"/>
                  <a:pt x="5480449" y="3038061"/>
                </a:cubicBezTo>
                <a:lnTo>
                  <a:pt x="5483184" y="3045320"/>
                </a:lnTo>
                <a:cubicBezTo>
                  <a:pt x="5484769" y="3049523"/>
                  <a:pt x="5482816" y="3054225"/>
                  <a:pt x="5478727" y="3056102"/>
                </a:cubicBezTo>
                <a:lnTo>
                  <a:pt x="5478723" y="3056102"/>
                </a:lnTo>
                <a:cubicBezTo>
                  <a:pt x="5470373" y="3059938"/>
                  <a:pt x="5459615" y="3064018"/>
                  <a:pt x="5451466" y="3067029"/>
                </a:cubicBezTo>
                <a:cubicBezTo>
                  <a:pt x="5449912" y="3067605"/>
                  <a:pt x="5448999" y="3069210"/>
                  <a:pt x="5449312" y="3070833"/>
                </a:cubicBezTo>
                <a:cubicBezTo>
                  <a:pt x="5451906" y="3084240"/>
                  <a:pt x="5463477" y="3119274"/>
                  <a:pt x="5469160" y="3133194"/>
                </a:cubicBezTo>
                <a:cubicBezTo>
                  <a:pt x="5469342" y="3133638"/>
                  <a:pt x="5469110" y="3134137"/>
                  <a:pt x="5468660" y="3134296"/>
                </a:cubicBezTo>
                <a:lnTo>
                  <a:pt x="5461832" y="3136676"/>
                </a:lnTo>
                <a:cubicBezTo>
                  <a:pt x="5457621" y="3138145"/>
                  <a:pt x="5452988" y="3136141"/>
                  <a:pt x="5451184" y="3132069"/>
                </a:cubicBezTo>
                <a:cubicBezTo>
                  <a:pt x="5445465" y="3119134"/>
                  <a:pt x="5438151" y="3103550"/>
                  <a:pt x="5432636" y="3094668"/>
                </a:cubicBezTo>
                <a:cubicBezTo>
                  <a:pt x="5431146" y="3092270"/>
                  <a:pt x="5427661" y="3092270"/>
                  <a:pt x="5426171" y="3094668"/>
                </a:cubicBezTo>
                <a:cubicBezTo>
                  <a:pt x="5420656" y="3103555"/>
                  <a:pt x="5413343" y="3119134"/>
                  <a:pt x="5407623" y="3132069"/>
                </a:cubicBezTo>
                <a:cubicBezTo>
                  <a:pt x="5405824" y="3136141"/>
                  <a:pt x="5401186" y="3138145"/>
                  <a:pt x="5396975" y="3136676"/>
                </a:cubicBezTo>
                <a:lnTo>
                  <a:pt x="5390147" y="3134296"/>
                </a:lnTo>
                <a:cubicBezTo>
                  <a:pt x="5389693" y="3134137"/>
                  <a:pt x="5389466" y="3133638"/>
                  <a:pt x="5389647" y="3133194"/>
                </a:cubicBezTo>
                <a:cubicBezTo>
                  <a:pt x="5395330" y="3119274"/>
                  <a:pt x="5406896" y="3084240"/>
                  <a:pt x="5409495" y="3070833"/>
                </a:cubicBezTo>
                <a:cubicBezTo>
                  <a:pt x="5409808" y="3069210"/>
                  <a:pt x="5408895" y="3067600"/>
                  <a:pt x="5407341" y="3067029"/>
                </a:cubicBezTo>
                <a:cubicBezTo>
                  <a:pt x="5399192" y="3064014"/>
                  <a:pt x="5388439" y="3059938"/>
                  <a:pt x="5380085" y="3056102"/>
                </a:cubicBezTo>
                <a:cubicBezTo>
                  <a:pt x="5375996" y="3054225"/>
                  <a:pt x="5374043" y="3049523"/>
                  <a:pt x="5375628" y="3045320"/>
                </a:cubicBezTo>
                <a:lnTo>
                  <a:pt x="5378363" y="3038061"/>
                </a:lnTo>
                <a:cubicBezTo>
                  <a:pt x="5378549" y="3037567"/>
                  <a:pt x="5379122" y="3037345"/>
                  <a:pt x="5379594" y="3037585"/>
                </a:cubicBezTo>
                <a:close/>
                <a:moveTo>
                  <a:pt x="5429401" y="3006632"/>
                </a:moveTo>
                <a:cubicBezTo>
                  <a:pt x="5438578" y="3006632"/>
                  <a:pt x="5445996" y="3014036"/>
                  <a:pt x="5445996" y="3023389"/>
                </a:cubicBezTo>
                <a:cubicBezTo>
                  <a:pt x="5445996" y="3032743"/>
                  <a:pt x="5438578" y="3040147"/>
                  <a:pt x="5429401" y="3040147"/>
                </a:cubicBezTo>
                <a:cubicBezTo>
                  <a:pt x="5420225" y="3040147"/>
                  <a:pt x="5412806" y="3032743"/>
                  <a:pt x="5412806" y="3023389"/>
                </a:cubicBezTo>
                <a:cubicBezTo>
                  <a:pt x="5412806" y="3014036"/>
                  <a:pt x="5420225" y="3006632"/>
                  <a:pt x="5429401" y="3006632"/>
                </a:cubicBezTo>
                <a:close/>
                <a:moveTo>
                  <a:pt x="5321755" y="2997799"/>
                </a:moveTo>
                <a:cubicBezTo>
                  <a:pt x="5340930" y="2997799"/>
                  <a:pt x="5356535" y="3013374"/>
                  <a:pt x="5356535" y="3032512"/>
                </a:cubicBezTo>
                <a:cubicBezTo>
                  <a:pt x="5356535" y="3051650"/>
                  <a:pt x="5340930" y="3067224"/>
                  <a:pt x="5321755" y="3067224"/>
                </a:cubicBezTo>
                <a:cubicBezTo>
                  <a:pt x="5302575" y="3067224"/>
                  <a:pt x="5286975" y="3051650"/>
                  <a:pt x="5286975" y="3032512"/>
                </a:cubicBezTo>
                <a:cubicBezTo>
                  <a:pt x="5286975" y="3013374"/>
                  <a:pt x="5302580" y="2997799"/>
                  <a:pt x="5321755" y="2997799"/>
                </a:cubicBezTo>
                <a:close/>
                <a:moveTo>
                  <a:pt x="5321078" y="2976630"/>
                </a:moveTo>
                <a:cubicBezTo>
                  <a:pt x="5290873" y="2976984"/>
                  <a:pt x="5266188" y="3001567"/>
                  <a:pt x="5265770" y="3031714"/>
                </a:cubicBezTo>
                <a:cubicBezTo>
                  <a:pt x="5265333" y="3062944"/>
                  <a:pt x="5290569" y="3088393"/>
                  <a:pt x="5321755" y="3088393"/>
                </a:cubicBezTo>
                <a:lnTo>
                  <a:pt x="5321882" y="3088393"/>
                </a:lnTo>
                <a:cubicBezTo>
                  <a:pt x="5328619" y="3088380"/>
                  <a:pt x="5334125" y="3093734"/>
                  <a:pt x="5334125" y="3100463"/>
                </a:cubicBezTo>
                <a:lnTo>
                  <a:pt x="5334125" y="3134704"/>
                </a:lnTo>
                <a:cubicBezTo>
                  <a:pt x="5334125" y="3146315"/>
                  <a:pt x="5343556" y="3155728"/>
                  <a:pt x="5355190" y="3155728"/>
                </a:cubicBezTo>
                <a:lnTo>
                  <a:pt x="5503567" y="3155728"/>
                </a:lnTo>
                <a:cubicBezTo>
                  <a:pt x="5515201" y="3155728"/>
                  <a:pt x="5524632" y="3146315"/>
                  <a:pt x="5524632" y="3134704"/>
                </a:cubicBezTo>
                <a:lnTo>
                  <a:pt x="5524632" y="3049210"/>
                </a:lnTo>
                <a:cubicBezTo>
                  <a:pt x="5524632" y="3039367"/>
                  <a:pt x="5519662" y="3030186"/>
                  <a:pt x="5511413" y="3024786"/>
                </a:cubicBezTo>
                <a:lnTo>
                  <a:pt x="5446460" y="2982284"/>
                </a:lnTo>
                <a:cubicBezTo>
                  <a:pt x="5436202" y="2975574"/>
                  <a:pt x="5423014" y="2975265"/>
                  <a:pt x="5412452" y="2981486"/>
                </a:cubicBezTo>
                <a:lnTo>
                  <a:pt x="5381625" y="2999649"/>
                </a:lnTo>
                <a:cubicBezTo>
                  <a:pt x="5376060" y="3002927"/>
                  <a:pt x="5368928" y="3001717"/>
                  <a:pt x="5364794" y="2996761"/>
                </a:cubicBezTo>
                <a:cubicBezTo>
                  <a:pt x="5354391" y="2984297"/>
                  <a:pt x="5338654" y="2976421"/>
                  <a:pt x="5321078" y="2976630"/>
                </a:cubicBezTo>
                <a:close/>
                <a:moveTo>
                  <a:pt x="1638803" y="0"/>
                </a:moveTo>
                <a:lnTo>
                  <a:pt x="6096396" y="0"/>
                </a:lnTo>
                <a:lnTo>
                  <a:pt x="6096396" y="3429000"/>
                </a:lnTo>
                <a:lnTo>
                  <a:pt x="0" y="3429000"/>
                </a:lnTo>
                <a:lnTo>
                  <a:pt x="0" y="628650"/>
                </a:lnTo>
                <a:lnTo>
                  <a:pt x="1529260" y="628650"/>
                </a:lnTo>
                <a:cubicBezTo>
                  <a:pt x="1589759" y="628650"/>
                  <a:pt x="1638803" y="579609"/>
                  <a:pt x="1638803" y="519114"/>
                </a:cubicBezTo>
                <a:close/>
              </a:path>
            </a:pathLst>
          </a:custGeom>
          <a:solidFill>
            <a:prstClr val="white">
              <a:lumMod val="85000"/>
            </a:prstClr>
          </a:solidFill>
        </p:spPr>
      </p:pic>
    </p:spTree>
    <p:extLst>
      <p:ext uri="{BB962C8B-B14F-4D97-AF65-F5344CB8AC3E}">
        <p14:creationId xmlns:p14="http://schemas.microsoft.com/office/powerpoint/2010/main" val="247360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A5916C8B-97EC-407E-C457-6B7AF4F69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671" y="763223"/>
            <a:ext cx="3998657" cy="53315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C0C7715-DA7C-6DAB-CB32-487FC3EBA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32618607-B273-1CF9-3F03-045409BEF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5" y="763224"/>
            <a:ext cx="3998657" cy="53315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1E8B08ED-3E4D-72DB-8605-9D153B1D13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838" y="763224"/>
            <a:ext cx="3998657" cy="53315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58250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6D9CF-A694-7F16-0D3D-02928545E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F0C96B-17B2-E222-BA45-F3C018A25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Oppsal Borettslag</a:t>
            </a:r>
            <a:br>
              <a:rPr lang="nb-NO"/>
            </a:br>
            <a:r>
              <a:rPr lang="nb-NO"/>
              <a:t>Solceller og batteri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070A7049-F265-CE57-8DB7-D6621129422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/>
          <a:srcRect t="41" b="41"/>
          <a:stretch/>
        </p:blipFill>
        <p:spPr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600700 h 6858000"/>
              <a:gd name="connsiteX3" fmla="*/ 9133678 w 12192000"/>
              <a:gd name="connsiteY3" fmla="*/ 5600700 h 6858000"/>
              <a:gd name="connsiteX4" fmla="*/ 8914606 w 12192000"/>
              <a:gd name="connsiteY4" fmla="*/ 5819772 h 6858000"/>
              <a:gd name="connsiteX5" fmla="*/ 8914606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600700"/>
                </a:lnTo>
                <a:lnTo>
                  <a:pt x="9133678" y="5600700"/>
                </a:lnTo>
                <a:cubicBezTo>
                  <a:pt x="9012688" y="5600700"/>
                  <a:pt x="8914606" y="5698782"/>
                  <a:pt x="8914606" y="5819772"/>
                </a:cubicBezTo>
                <a:lnTo>
                  <a:pt x="8914606" y="6858000"/>
                </a:lnTo>
                <a:lnTo>
                  <a:pt x="0" y="6858000"/>
                </a:lnTo>
                <a:close/>
              </a:path>
            </a:pathLst>
          </a:custGeom>
          <a:solidFill>
            <a:prstClr val="white">
              <a:lumMod val="85000"/>
            </a:prstClr>
          </a:solidFill>
        </p:spPr>
      </p:pic>
      <p:pic>
        <p:nvPicPr>
          <p:cNvPr id="12" name="Plassholder for bilde 11">
            <a:extLst>
              <a:ext uri="{FF2B5EF4-FFF2-40B4-BE49-F238E27FC236}">
                <a16:creationId xmlns:a16="http://schemas.microsoft.com/office/drawing/2014/main" id="{1A821005-8634-9D8E-CD01-F64138936632}"/>
              </a:ext>
            </a:extLst>
          </p:cNvPr>
          <p:cNvPicPr>
            <a:picLocks noGrp="1" noChangeAspect="1"/>
          </p:cNvPicPr>
          <p:nvPr>
            <p:ph type="pic" idx="19"/>
          </p:nvPr>
        </p:nvPicPr>
        <p:blipFill>
          <a:blip r:embed="rId4"/>
          <a:srcRect t="41" b="41"/>
          <a:stretch/>
        </p:blipFill>
        <p:spPr>
          <a:custGeom>
            <a:avLst/>
            <a:gdLst>
              <a:gd name="connsiteX0" fmla="*/ 0 w 12192000"/>
              <a:gd name="connsiteY0" fmla="*/ 0 h 6858000"/>
              <a:gd name="connsiteX1" fmla="*/ 8914606 w 12192000"/>
              <a:gd name="connsiteY1" fmla="*/ 0 h 6858000"/>
              <a:gd name="connsiteX2" fmla="*/ 8914606 w 12192000"/>
              <a:gd name="connsiteY2" fmla="*/ 1038228 h 6858000"/>
              <a:gd name="connsiteX3" fmla="*/ 9133678 w 12192000"/>
              <a:gd name="connsiteY3" fmla="*/ 1257300 h 6858000"/>
              <a:gd name="connsiteX4" fmla="*/ 12192000 w 12192000"/>
              <a:gd name="connsiteY4" fmla="*/ 1257300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8914606" y="0"/>
                </a:lnTo>
                <a:lnTo>
                  <a:pt x="8914606" y="1038228"/>
                </a:lnTo>
                <a:cubicBezTo>
                  <a:pt x="8914606" y="1159218"/>
                  <a:pt x="9012688" y="1257300"/>
                  <a:pt x="9133678" y="1257300"/>
                </a:cubicBezTo>
                <a:lnTo>
                  <a:pt x="12192000" y="125730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prstClr val="white">
              <a:lumMod val="85000"/>
            </a:prstClr>
          </a:solidFill>
        </p:spPr>
      </p:pic>
      <p:pic>
        <p:nvPicPr>
          <p:cNvPr id="14" name="Plassholder for bilde 13">
            <a:extLst>
              <a:ext uri="{FF2B5EF4-FFF2-40B4-BE49-F238E27FC236}">
                <a16:creationId xmlns:a16="http://schemas.microsoft.com/office/drawing/2014/main" id="{13F62999-F11B-9E09-8116-516FA8D17812}"/>
              </a:ext>
            </a:extLst>
          </p:cNvPr>
          <p:cNvPicPr>
            <a:picLocks noGrp="1" noChangeAspect="1"/>
          </p:cNvPicPr>
          <p:nvPr>
            <p:ph type="pic" idx="20"/>
          </p:nvPr>
        </p:nvPicPr>
        <p:blipFill>
          <a:blip r:embed="rId5"/>
          <a:srcRect t="4205" b="4205"/>
          <a:stretch/>
        </p:blipFill>
        <p:spPr>
          <a:custGeom>
            <a:avLst/>
            <a:gdLst>
              <a:gd name="connsiteX0" fmla="*/ 5379594 w 6096396"/>
              <a:gd name="connsiteY0" fmla="*/ 3037585 h 3429000"/>
              <a:gd name="connsiteX1" fmla="*/ 5429406 w 6096396"/>
              <a:gd name="connsiteY1" fmla="*/ 3050620 h 3429000"/>
              <a:gd name="connsiteX2" fmla="*/ 5479218 w 6096396"/>
              <a:gd name="connsiteY2" fmla="*/ 3037585 h 3429000"/>
              <a:gd name="connsiteX3" fmla="*/ 5480449 w 6096396"/>
              <a:gd name="connsiteY3" fmla="*/ 3038061 h 3429000"/>
              <a:gd name="connsiteX4" fmla="*/ 5483184 w 6096396"/>
              <a:gd name="connsiteY4" fmla="*/ 3045320 h 3429000"/>
              <a:gd name="connsiteX5" fmla="*/ 5478727 w 6096396"/>
              <a:gd name="connsiteY5" fmla="*/ 3056102 h 3429000"/>
              <a:gd name="connsiteX6" fmla="*/ 5478723 w 6096396"/>
              <a:gd name="connsiteY6" fmla="*/ 3056102 h 3429000"/>
              <a:gd name="connsiteX7" fmla="*/ 5451466 w 6096396"/>
              <a:gd name="connsiteY7" fmla="*/ 3067029 h 3429000"/>
              <a:gd name="connsiteX8" fmla="*/ 5449312 w 6096396"/>
              <a:gd name="connsiteY8" fmla="*/ 3070833 h 3429000"/>
              <a:gd name="connsiteX9" fmla="*/ 5469160 w 6096396"/>
              <a:gd name="connsiteY9" fmla="*/ 3133194 h 3429000"/>
              <a:gd name="connsiteX10" fmla="*/ 5468660 w 6096396"/>
              <a:gd name="connsiteY10" fmla="*/ 3134296 h 3429000"/>
              <a:gd name="connsiteX11" fmla="*/ 5461832 w 6096396"/>
              <a:gd name="connsiteY11" fmla="*/ 3136676 h 3429000"/>
              <a:gd name="connsiteX12" fmla="*/ 5451184 w 6096396"/>
              <a:gd name="connsiteY12" fmla="*/ 3132069 h 3429000"/>
              <a:gd name="connsiteX13" fmla="*/ 5432636 w 6096396"/>
              <a:gd name="connsiteY13" fmla="*/ 3094668 h 3429000"/>
              <a:gd name="connsiteX14" fmla="*/ 5426171 w 6096396"/>
              <a:gd name="connsiteY14" fmla="*/ 3094668 h 3429000"/>
              <a:gd name="connsiteX15" fmla="*/ 5407623 w 6096396"/>
              <a:gd name="connsiteY15" fmla="*/ 3132069 h 3429000"/>
              <a:gd name="connsiteX16" fmla="*/ 5396975 w 6096396"/>
              <a:gd name="connsiteY16" fmla="*/ 3136676 h 3429000"/>
              <a:gd name="connsiteX17" fmla="*/ 5390147 w 6096396"/>
              <a:gd name="connsiteY17" fmla="*/ 3134296 h 3429000"/>
              <a:gd name="connsiteX18" fmla="*/ 5389647 w 6096396"/>
              <a:gd name="connsiteY18" fmla="*/ 3133194 h 3429000"/>
              <a:gd name="connsiteX19" fmla="*/ 5409495 w 6096396"/>
              <a:gd name="connsiteY19" fmla="*/ 3070833 h 3429000"/>
              <a:gd name="connsiteX20" fmla="*/ 5407341 w 6096396"/>
              <a:gd name="connsiteY20" fmla="*/ 3067029 h 3429000"/>
              <a:gd name="connsiteX21" fmla="*/ 5380085 w 6096396"/>
              <a:gd name="connsiteY21" fmla="*/ 3056102 h 3429000"/>
              <a:gd name="connsiteX22" fmla="*/ 5375628 w 6096396"/>
              <a:gd name="connsiteY22" fmla="*/ 3045320 h 3429000"/>
              <a:gd name="connsiteX23" fmla="*/ 5378363 w 6096396"/>
              <a:gd name="connsiteY23" fmla="*/ 3038061 h 3429000"/>
              <a:gd name="connsiteX24" fmla="*/ 5379594 w 6096396"/>
              <a:gd name="connsiteY24" fmla="*/ 3037585 h 3429000"/>
              <a:gd name="connsiteX25" fmla="*/ 5429401 w 6096396"/>
              <a:gd name="connsiteY25" fmla="*/ 3006632 h 3429000"/>
              <a:gd name="connsiteX26" fmla="*/ 5445996 w 6096396"/>
              <a:gd name="connsiteY26" fmla="*/ 3023389 h 3429000"/>
              <a:gd name="connsiteX27" fmla="*/ 5429401 w 6096396"/>
              <a:gd name="connsiteY27" fmla="*/ 3040147 h 3429000"/>
              <a:gd name="connsiteX28" fmla="*/ 5412806 w 6096396"/>
              <a:gd name="connsiteY28" fmla="*/ 3023389 h 3429000"/>
              <a:gd name="connsiteX29" fmla="*/ 5429401 w 6096396"/>
              <a:gd name="connsiteY29" fmla="*/ 3006632 h 3429000"/>
              <a:gd name="connsiteX30" fmla="*/ 5321755 w 6096396"/>
              <a:gd name="connsiteY30" fmla="*/ 2997799 h 3429000"/>
              <a:gd name="connsiteX31" fmla="*/ 5356535 w 6096396"/>
              <a:gd name="connsiteY31" fmla="*/ 3032512 h 3429000"/>
              <a:gd name="connsiteX32" fmla="*/ 5321755 w 6096396"/>
              <a:gd name="connsiteY32" fmla="*/ 3067224 h 3429000"/>
              <a:gd name="connsiteX33" fmla="*/ 5286975 w 6096396"/>
              <a:gd name="connsiteY33" fmla="*/ 3032512 h 3429000"/>
              <a:gd name="connsiteX34" fmla="*/ 5321755 w 6096396"/>
              <a:gd name="connsiteY34" fmla="*/ 2997799 h 3429000"/>
              <a:gd name="connsiteX35" fmla="*/ 5321078 w 6096396"/>
              <a:gd name="connsiteY35" fmla="*/ 2976630 h 3429000"/>
              <a:gd name="connsiteX36" fmla="*/ 5265770 w 6096396"/>
              <a:gd name="connsiteY36" fmla="*/ 3031714 h 3429000"/>
              <a:gd name="connsiteX37" fmla="*/ 5321755 w 6096396"/>
              <a:gd name="connsiteY37" fmla="*/ 3088393 h 3429000"/>
              <a:gd name="connsiteX38" fmla="*/ 5321882 w 6096396"/>
              <a:gd name="connsiteY38" fmla="*/ 3088393 h 3429000"/>
              <a:gd name="connsiteX39" fmla="*/ 5334125 w 6096396"/>
              <a:gd name="connsiteY39" fmla="*/ 3100463 h 3429000"/>
              <a:gd name="connsiteX40" fmla="*/ 5334125 w 6096396"/>
              <a:gd name="connsiteY40" fmla="*/ 3134704 h 3429000"/>
              <a:gd name="connsiteX41" fmla="*/ 5355190 w 6096396"/>
              <a:gd name="connsiteY41" fmla="*/ 3155728 h 3429000"/>
              <a:gd name="connsiteX42" fmla="*/ 5503567 w 6096396"/>
              <a:gd name="connsiteY42" fmla="*/ 3155728 h 3429000"/>
              <a:gd name="connsiteX43" fmla="*/ 5524632 w 6096396"/>
              <a:gd name="connsiteY43" fmla="*/ 3134704 h 3429000"/>
              <a:gd name="connsiteX44" fmla="*/ 5524632 w 6096396"/>
              <a:gd name="connsiteY44" fmla="*/ 3049210 h 3429000"/>
              <a:gd name="connsiteX45" fmla="*/ 5511413 w 6096396"/>
              <a:gd name="connsiteY45" fmla="*/ 3024786 h 3429000"/>
              <a:gd name="connsiteX46" fmla="*/ 5446460 w 6096396"/>
              <a:gd name="connsiteY46" fmla="*/ 2982284 h 3429000"/>
              <a:gd name="connsiteX47" fmla="*/ 5412452 w 6096396"/>
              <a:gd name="connsiteY47" fmla="*/ 2981486 h 3429000"/>
              <a:gd name="connsiteX48" fmla="*/ 5381625 w 6096396"/>
              <a:gd name="connsiteY48" fmla="*/ 2999649 h 3429000"/>
              <a:gd name="connsiteX49" fmla="*/ 5364794 w 6096396"/>
              <a:gd name="connsiteY49" fmla="*/ 2996761 h 3429000"/>
              <a:gd name="connsiteX50" fmla="*/ 5321078 w 6096396"/>
              <a:gd name="connsiteY50" fmla="*/ 2976630 h 3429000"/>
              <a:gd name="connsiteX51" fmla="*/ 1638803 w 6096396"/>
              <a:gd name="connsiteY51" fmla="*/ 0 h 3429000"/>
              <a:gd name="connsiteX52" fmla="*/ 6096396 w 6096396"/>
              <a:gd name="connsiteY52" fmla="*/ 0 h 3429000"/>
              <a:gd name="connsiteX53" fmla="*/ 6096396 w 6096396"/>
              <a:gd name="connsiteY53" fmla="*/ 3429000 h 3429000"/>
              <a:gd name="connsiteX54" fmla="*/ 0 w 6096396"/>
              <a:gd name="connsiteY54" fmla="*/ 3429000 h 3429000"/>
              <a:gd name="connsiteX55" fmla="*/ 0 w 6096396"/>
              <a:gd name="connsiteY55" fmla="*/ 628650 h 3429000"/>
              <a:gd name="connsiteX56" fmla="*/ 1529260 w 6096396"/>
              <a:gd name="connsiteY56" fmla="*/ 628650 h 3429000"/>
              <a:gd name="connsiteX57" fmla="*/ 1638803 w 6096396"/>
              <a:gd name="connsiteY57" fmla="*/ 519114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96396" h="3429000">
                <a:moveTo>
                  <a:pt x="5379594" y="3037585"/>
                </a:moveTo>
                <a:cubicBezTo>
                  <a:pt x="5385750" y="3040723"/>
                  <a:pt x="5407242" y="3050620"/>
                  <a:pt x="5429406" y="3050620"/>
                </a:cubicBezTo>
                <a:cubicBezTo>
                  <a:pt x="5451570" y="3050620"/>
                  <a:pt x="5473062" y="3040727"/>
                  <a:pt x="5479218" y="3037585"/>
                </a:cubicBezTo>
                <a:cubicBezTo>
                  <a:pt x="5479690" y="3037345"/>
                  <a:pt x="5480263" y="3037567"/>
                  <a:pt x="5480449" y="3038061"/>
                </a:cubicBezTo>
                <a:lnTo>
                  <a:pt x="5483184" y="3045320"/>
                </a:lnTo>
                <a:cubicBezTo>
                  <a:pt x="5484769" y="3049523"/>
                  <a:pt x="5482816" y="3054225"/>
                  <a:pt x="5478727" y="3056102"/>
                </a:cubicBezTo>
                <a:lnTo>
                  <a:pt x="5478723" y="3056102"/>
                </a:lnTo>
                <a:cubicBezTo>
                  <a:pt x="5470373" y="3059938"/>
                  <a:pt x="5459615" y="3064018"/>
                  <a:pt x="5451466" y="3067029"/>
                </a:cubicBezTo>
                <a:cubicBezTo>
                  <a:pt x="5449912" y="3067605"/>
                  <a:pt x="5448999" y="3069210"/>
                  <a:pt x="5449312" y="3070833"/>
                </a:cubicBezTo>
                <a:cubicBezTo>
                  <a:pt x="5451906" y="3084240"/>
                  <a:pt x="5463477" y="3119274"/>
                  <a:pt x="5469160" y="3133194"/>
                </a:cubicBezTo>
                <a:cubicBezTo>
                  <a:pt x="5469342" y="3133638"/>
                  <a:pt x="5469110" y="3134137"/>
                  <a:pt x="5468660" y="3134296"/>
                </a:cubicBezTo>
                <a:lnTo>
                  <a:pt x="5461832" y="3136676"/>
                </a:lnTo>
                <a:cubicBezTo>
                  <a:pt x="5457621" y="3138145"/>
                  <a:pt x="5452988" y="3136141"/>
                  <a:pt x="5451184" y="3132069"/>
                </a:cubicBezTo>
                <a:cubicBezTo>
                  <a:pt x="5445465" y="3119134"/>
                  <a:pt x="5438151" y="3103550"/>
                  <a:pt x="5432636" y="3094668"/>
                </a:cubicBezTo>
                <a:cubicBezTo>
                  <a:pt x="5431146" y="3092270"/>
                  <a:pt x="5427661" y="3092270"/>
                  <a:pt x="5426171" y="3094668"/>
                </a:cubicBezTo>
                <a:cubicBezTo>
                  <a:pt x="5420656" y="3103555"/>
                  <a:pt x="5413343" y="3119134"/>
                  <a:pt x="5407623" y="3132069"/>
                </a:cubicBezTo>
                <a:cubicBezTo>
                  <a:pt x="5405824" y="3136141"/>
                  <a:pt x="5401186" y="3138145"/>
                  <a:pt x="5396975" y="3136676"/>
                </a:cubicBezTo>
                <a:lnTo>
                  <a:pt x="5390147" y="3134296"/>
                </a:lnTo>
                <a:cubicBezTo>
                  <a:pt x="5389693" y="3134137"/>
                  <a:pt x="5389466" y="3133638"/>
                  <a:pt x="5389647" y="3133194"/>
                </a:cubicBezTo>
                <a:cubicBezTo>
                  <a:pt x="5395330" y="3119274"/>
                  <a:pt x="5406896" y="3084240"/>
                  <a:pt x="5409495" y="3070833"/>
                </a:cubicBezTo>
                <a:cubicBezTo>
                  <a:pt x="5409808" y="3069210"/>
                  <a:pt x="5408895" y="3067600"/>
                  <a:pt x="5407341" y="3067029"/>
                </a:cubicBezTo>
                <a:cubicBezTo>
                  <a:pt x="5399192" y="3064014"/>
                  <a:pt x="5388439" y="3059938"/>
                  <a:pt x="5380085" y="3056102"/>
                </a:cubicBezTo>
                <a:cubicBezTo>
                  <a:pt x="5375996" y="3054225"/>
                  <a:pt x="5374043" y="3049523"/>
                  <a:pt x="5375628" y="3045320"/>
                </a:cubicBezTo>
                <a:lnTo>
                  <a:pt x="5378363" y="3038061"/>
                </a:lnTo>
                <a:cubicBezTo>
                  <a:pt x="5378549" y="3037567"/>
                  <a:pt x="5379122" y="3037345"/>
                  <a:pt x="5379594" y="3037585"/>
                </a:cubicBezTo>
                <a:close/>
                <a:moveTo>
                  <a:pt x="5429401" y="3006632"/>
                </a:moveTo>
                <a:cubicBezTo>
                  <a:pt x="5438578" y="3006632"/>
                  <a:pt x="5445996" y="3014036"/>
                  <a:pt x="5445996" y="3023389"/>
                </a:cubicBezTo>
                <a:cubicBezTo>
                  <a:pt x="5445996" y="3032743"/>
                  <a:pt x="5438578" y="3040147"/>
                  <a:pt x="5429401" y="3040147"/>
                </a:cubicBezTo>
                <a:cubicBezTo>
                  <a:pt x="5420225" y="3040147"/>
                  <a:pt x="5412806" y="3032743"/>
                  <a:pt x="5412806" y="3023389"/>
                </a:cubicBezTo>
                <a:cubicBezTo>
                  <a:pt x="5412806" y="3014036"/>
                  <a:pt x="5420225" y="3006632"/>
                  <a:pt x="5429401" y="3006632"/>
                </a:cubicBezTo>
                <a:close/>
                <a:moveTo>
                  <a:pt x="5321755" y="2997799"/>
                </a:moveTo>
                <a:cubicBezTo>
                  <a:pt x="5340930" y="2997799"/>
                  <a:pt x="5356535" y="3013374"/>
                  <a:pt x="5356535" y="3032512"/>
                </a:cubicBezTo>
                <a:cubicBezTo>
                  <a:pt x="5356535" y="3051650"/>
                  <a:pt x="5340930" y="3067224"/>
                  <a:pt x="5321755" y="3067224"/>
                </a:cubicBezTo>
                <a:cubicBezTo>
                  <a:pt x="5302575" y="3067224"/>
                  <a:pt x="5286975" y="3051650"/>
                  <a:pt x="5286975" y="3032512"/>
                </a:cubicBezTo>
                <a:cubicBezTo>
                  <a:pt x="5286975" y="3013374"/>
                  <a:pt x="5302580" y="2997799"/>
                  <a:pt x="5321755" y="2997799"/>
                </a:cubicBezTo>
                <a:close/>
                <a:moveTo>
                  <a:pt x="5321078" y="2976630"/>
                </a:moveTo>
                <a:cubicBezTo>
                  <a:pt x="5290873" y="2976984"/>
                  <a:pt x="5266188" y="3001567"/>
                  <a:pt x="5265770" y="3031714"/>
                </a:cubicBezTo>
                <a:cubicBezTo>
                  <a:pt x="5265333" y="3062944"/>
                  <a:pt x="5290569" y="3088393"/>
                  <a:pt x="5321755" y="3088393"/>
                </a:cubicBezTo>
                <a:lnTo>
                  <a:pt x="5321882" y="3088393"/>
                </a:lnTo>
                <a:cubicBezTo>
                  <a:pt x="5328619" y="3088380"/>
                  <a:pt x="5334125" y="3093734"/>
                  <a:pt x="5334125" y="3100463"/>
                </a:cubicBezTo>
                <a:lnTo>
                  <a:pt x="5334125" y="3134704"/>
                </a:lnTo>
                <a:cubicBezTo>
                  <a:pt x="5334125" y="3146315"/>
                  <a:pt x="5343556" y="3155728"/>
                  <a:pt x="5355190" y="3155728"/>
                </a:cubicBezTo>
                <a:lnTo>
                  <a:pt x="5503567" y="3155728"/>
                </a:lnTo>
                <a:cubicBezTo>
                  <a:pt x="5515201" y="3155728"/>
                  <a:pt x="5524632" y="3146315"/>
                  <a:pt x="5524632" y="3134704"/>
                </a:cubicBezTo>
                <a:lnTo>
                  <a:pt x="5524632" y="3049210"/>
                </a:lnTo>
                <a:cubicBezTo>
                  <a:pt x="5524632" y="3039367"/>
                  <a:pt x="5519662" y="3030186"/>
                  <a:pt x="5511413" y="3024786"/>
                </a:cubicBezTo>
                <a:lnTo>
                  <a:pt x="5446460" y="2982284"/>
                </a:lnTo>
                <a:cubicBezTo>
                  <a:pt x="5436202" y="2975574"/>
                  <a:pt x="5423014" y="2975265"/>
                  <a:pt x="5412452" y="2981486"/>
                </a:cubicBezTo>
                <a:lnTo>
                  <a:pt x="5381625" y="2999649"/>
                </a:lnTo>
                <a:cubicBezTo>
                  <a:pt x="5376060" y="3002927"/>
                  <a:pt x="5368928" y="3001717"/>
                  <a:pt x="5364794" y="2996761"/>
                </a:cubicBezTo>
                <a:cubicBezTo>
                  <a:pt x="5354391" y="2984297"/>
                  <a:pt x="5338654" y="2976421"/>
                  <a:pt x="5321078" y="2976630"/>
                </a:cubicBezTo>
                <a:close/>
                <a:moveTo>
                  <a:pt x="1638803" y="0"/>
                </a:moveTo>
                <a:lnTo>
                  <a:pt x="6096396" y="0"/>
                </a:lnTo>
                <a:lnTo>
                  <a:pt x="6096396" y="3429000"/>
                </a:lnTo>
                <a:lnTo>
                  <a:pt x="0" y="3429000"/>
                </a:lnTo>
                <a:lnTo>
                  <a:pt x="0" y="628650"/>
                </a:lnTo>
                <a:lnTo>
                  <a:pt x="1529260" y="628650"/>
                </a:lnTo>
                <a:cubicBezTo>
                  <a:pt x="1589759" y="628650"/>
                  <a:pt x="1638803" y="579609"/>
                  <a:pt x="1638803" y="519114"/>
                </a:cubicBezTo>
                <a:close/>
              </a:path>
            </a:pathLst>
          </a:custGeom>
          <a:solidFill>
            <a:prstClr val="white">
              <a:lumMod val="85000"/>
            </a:prstClr>
          </a:solidFill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07D045B-3BAB-1AA6-261E-CA89DCF579CA}"/>
              </a:ext>
            </a:extLst>
          </p:cNvPr>
          <p:cNvPicPr>
            <a:picLocks noGrp="1" noChangeAspect="1"/>
          </p:cNvPicPr>
          <p:nvPr>
            <p:ph type="pic" idx="18"/>
          </p:nvPr>
        </p:nvPicPr>
        <p:blipFill>
          <a:blip r:embed="rId6"/>
          <a:srcRect t="12500" b="12500"/>
          <a:stretch/>
        </p:blipFill>
        <p:spPr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3277393 w 12191999"/>
              <a:gd name="connsiteY3" fmla="*/ 6858000 h 6858000"/>
              <a:gd name="connsiteX4" fmla="*/ 3277393 w 12191999"/>
              <a:gd name="connsiteY4" fmla="*/ 5819772 h 6858000"/>
              <a:gd name="connsiteX5" fmla="*/ 3058321 w 12191999"/>
              <a:gd name="connsiteY5" fmla="*/ 5600700 h 6858000"/>
              <a:gd name="connsiteX6" fmla="*/ 0 w 12191999"/>
              <a:gd name="connsiteY6" fmla="*/ 5600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3277393" y="6858000"/>
                </a:lnTo>
                <a:lnTo>
                  <a:pt x="3277393" y="5819772"/>
                </a:lnTo>
                <a:cubicBezTo>
                  <a:pt x="3277393" y="5698782"/>
                  <a:pt x="3179311" y="5600700"/>
                  <a:pt x="3058321" y="5600700"/>
                </a:cubicBezTo>
                <a:lnTo>
                  <a:pt x="0" y="5600700"/>
                </a:lnTo>
                <a:close/>
              </a:path>
            </a:pathLst>
          </a:custGeom>
          <a:solidFill>
            <a:prstClr val="white">
              <a:lumMod val="85000"/>
            </a:prstClr>
          </a:solidFill>
        </p:spPr>
      </p:pic>
    </p:spTree>
    <p:extLst>
      <p:ext uri="{BB962C8B-B14F-4D97-AF65-F5344CB8AC3E}">
        <p14:creationId xmlns:p14="http://schemas.microsoft.com/office/powerpoint/2010/main" val="16729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98189-6626-53EB-5289-018678BC3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934CF3-0DA0-07BE-D1BC-CABC95B75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714" y="123059"/>
            <a:ext cx="5059417" cy="2501900"/>
          </a:xfrm>
        </p:spPr>
        <p:txBody>
          <a:bodyPr anchor="b">
            <a:normAutofit/>
          </a:bodyPr>
          <a:lstStyle/>
          <a:p>
            <a:r>
              <a:rPr lang="nb-NO" sz="4000"/>
              <a:t>Alle vil ha mer enøk</a:t>
            </a:r>
            <a:br>
              <a:rPr lang="nb-NO" sz="4000"/>
            </a:br>
            <a:br>
              <a:rPr lang="nb-NO" sz="2800"/>
            </a:br>
            <a:r>
              <a:rPr lang="nb-NO" sz="2800">
                <a:latin typeface="Poppins" panose="00000500000000000000" pitchFamily="2" charset="0"/>
                <a:cs typeface="Poppins" panose="00000500000000000000" pitchFamily="2" charset="0"/>
              </a:rPr>
              <a:t>- hvorfor skjer det så lite?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A408830-AA59-687E-2B23-8968D9FAB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714" y="6243637"/>
            <a:ext cx="4267200" cy="491304"/>
          </a:xfrm>
        </p:spPr>
        <p:txBody>
          <a:bodyPr anchor="t">
            <a:normAutofit/>
          </a:bodyPr>
          <a:lstStyle/>
          <a:p>
            <a:r>
              <a:rPr lang="nb-NO" err="1"/>
              <a:t>Arendalsuka</a:t>
            </a:r>
            <a:r>
              <a:rPr lang="nb-NO"/>
              <a:t> 2026</a:t>
            </a:r>
          </a:p>
        </p:txBody>
      </p:sp>
      <p:pic>
        <p:nvPicPr>
          <p:cNvPr id="5" name="Plassholder for bilde 4">
            <a:extLst>
              <a:ext uri="{FF2B5EF4-FFF2-40B4-BE49-F238E27FC236}">
                <a16:creationId xmlns:a16="http://schemas.microsoft.com/office/drawing/2014/main" id="{3A39D66A-8A0C-93F2-F85C-C44B850EE29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4" name="Picture 3" descr="Pressemeldinger | OBOS">
            <a:extLst>
              <a:ext uri="{FF2B5EF4-FFF2-40B4-BE49-F238E27FC236}">
                <a16:creationId xmlns:a16="http://schemas.microsoft.com/office/drawing/2014/main" id="{EDE2C136-9B1A-4597-D07C-7F1275063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785" y="5124848"/>
            <a:ext cx="1649045" cy="916531"/>
          </a:xfrm>
          <a:prstGeom prst="rect">
            <a:avLst/>
          </a:prstGeom>
        </p:spPr>
      </p:pic>
      <p:pic>
        <p:nvPicPr>
          <p:cNvPr id="6" name="Picture 5" descr="Boligbyggelaget Usbl – Wikipedia">
            <a:extLst>
              <a:ext uri="{FF2B5EF4-FFF2-40B4-BE49-F238E27FC236}">
                <a16:creationId xmlns:a16="http://schemas.microsoft.com/office/drawing/2014/main" id="{5C61D5BF-DE64-8F9F-EE80-3048C18B3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5697" y="3751384"/>
            <a:ext cx="1580218" cy="1123462"/>
          </a:xfrm>
          <a:prstGeom prst="rect">
            <a:avLst/>
          </a:prstGeom>
        </p:spPr>
      </p:pic>
      <p:pic>
        <p:nvPicPr>
          <p:cNvPr id="7" name="Picture 6" descr="Ferieboliger i Spania - GBBL">
            <a:extLst>
              <a:ext uri="{FF2B5EF4-FFF2-40B4-BE49-F238E27FC236}">
                <a16:creationId xmlns:a16="http://schemas.microsoft.com/office/drawing/2014/main" id="{CA66F3F0-BF7D-823A-2461-3584116EC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3751628"/>
            <a:ext cx="1639277" cy="917820"/>
          </a:xfrm>
          <a:prstGeom prst="rect">
            <a:avLst/>
          </a:prstGeom>
        </p:spPr>
      </p:pic>
      <p:pic>
        <p:nvPicPr>
          <p:cNvPr id="9" name="Picture 8" descr="LABO | Larvik">
            <a:extLst>
              <a:ext uri="{FF2B5EF4-FFF2-40B4-BE49-F238E27FC236}">
                <a16:creationId xmlns:a16="http://schemas.microsoft.com/office/drawing/2014/main" id="{9BFFF421-8584-F820-A7CA-950785847D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313" y="4913922"/>
            <a:ext cx="1629064" cy="115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696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74A4DB0-000D-FCEC-8267-631CBE125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Regjeringens handlingsplan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C1B3290F-EE5F-45A1-E6E0-D75C2A5F0F00}"/>
              </a:ext>
            </a:extLst>
          </p:cNvPr>
          <p:cNvSpPr/>
          <p:nvPr/>
        </p:nvSpPr>
        <p:spPr>
          <a:xfrm>
            <a:off x="1630974" y="1818861"/>
            <a:ext cx="4553712" cy="428625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>
                <a:solidFill>
                  <a:srgbClr val="0F5D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 TWh redusert strømbruk i bygg</a:t>
            </a:r>
            <a:endParaRPr lang="en-US" sz="250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1AD40C90-F34D-D5A7-EA07-3B001209FE7D}"/>
              </a:ext>
            </a:extLst>
          </p:cNvPr>
          <p:cNvSpPr/>
          <p:nvPr/>
        </p:nvSpPr>
        <p:spPr>
          <a:xfrm>
            <a:off x="6294414" y="1818861"/>
            <a:ext cx="4072418" cy="428625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2300" b="1">
                <a:solidFill>
                  <a:srgbClr val="E07A2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30 % forbedret energiintensitet</a:t>
            </a:r>
            <a:endParaRPr lang="en-US" sz="230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948B7857-0215-DE62-B65D-EB84D63EA2D9}"/>
              </a:ext>
            </a:extLst>
          </p:cNvPr>
          <p:cNvSpPr/>
          <p:nvPr/>
        </p:nvSpPr>
        <p:spPr>
          <a:xfrm>
            <a:off x="1203862" y="2316066"/>
            <a:ext cx="3706191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320">
                <a:solidFill>
                  <a:srgbClr val="1B35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Enova-støtte til borettslag, sameier og yrkesbygg</a:t>
            </a:r>
            <a:endParaRPr lang="en-US" sz="132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7220360E-487C-4916-D945-6140E1D28633}"/>
              </a:ext>
            </a:extLst>
          </p:cNvPr>
          <p:cNvSpPr/>
          <p:nvPr/>
        </p:nvSpPr>
        <p:spPr>
          <a:xfrm>
            <a:off x="5019781" y="2316066"/>
            <a:ext cx="3613252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500">
                <a:solidFill>
                  <a:srgbClr val="2D879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Enova-program for fleksible energisystemer</a:t>
            </a:r>
            <a:endParaRPr lang="en-US" sz="150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32A20B6D-BBE7-C9A4-E1B1-001DF043C966}"/>
              </a:ext>
            </a:extLst>
          </p:cNvPr>
          <p:cNvSpPr/>
          <p:nvPr/>
        </p:nvSpPr>
        <p:spPr>
          <a:xfrm>
            <a:off x="8742761" y="2316066"/>
            <a:ext cx="2252350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>
                <a:solidFill>
                  <a:srgbClr val="E07A2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Økt bevilgning til Enova</a:t>
            </a:r>
            <a:endParaRPr lang="en-US" sz="1600"/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C536FF9B-EC64-661B-9C67-A5010C07464B}"/>
              </a:ext>
            </a:extLst>
          </p:cNvPr>
          <p:cNvSpPr/>
          <p:nvPr/>
        </p:nvSpPr>
        <p:spPr>
          <a:xfrm>
            <a:off x="1624404" y="2695542"/>
            <a:ext cx="3281324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500">
                <a:solidFill>
                  <a:srgbClr val="4E7C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Husbankens tilskudd til kommunale bygg</a:t>
            </a:r>
            <a:endParaRPr lang="en-US" sz="1500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9FB97158-0198-5375-8BED-5C69B7325802}"/>
              </a:ext>
            </a:extLst>
          </p:cNvPr>
          <p:cNvSpPr/>
          <p:nvPr/>
        </p:nvSpPr>
        <p:spPr>
          <a:xfrm>
            <a:off x="5015456" y="2695542"/>
            <a:ext cx="3427372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20">
                <a:solidFill>
                  <a:srgbClr val="0F5D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Gjennomgang av TEK og byggesaksforskriften</a:t>
            </a:r>
            <a:endParaRPr lang="en-US" sz="1420"/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B60F7F89-BA00-F56F-FC92-B4B07D075167}"/>
              </a:ext>
            </a:extLst>
          </p:cNvPr>
          <p:cNvSpPr/>
          <p:nvPr/>
        </p:nvSpPr>
        <p:spPr>
          <a:xfrm>
            <a:off x="8552557" y="2695542"/>
            <a:ext cx="1820845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>
                <a:solidFill>
                  <a:srgbClr val="1B35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Styrket rolle NVE</a:t>
            </a:r>
            <a:endParaRPr lang="en-US" sz="1800"/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960D39D8-3DB0-FE82-5CAF-B6291CD2E775}"/>
              </a:ext>
            </a:extLst>
          </p:cNvPr>
          <p:cNvSpPr/>
          <p:nvPr/>
        </p:nvSpPr>
        <p:spPr>
          <a:xfrm>
            <a:off x="1388358" y="3075018"/>
            <a:ext cx="3414095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320">
                <a:solidFill>
                  <a:srgbClr val="E07A2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Klima- og miljøkrav i offentlige anskaffelser</a:t>
            </a:r>
            <a:endParaRPr lang="en-US" sz="1320"/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C24F81BA-FB52-0F48-B1E2-9FF679B6FC1B}"/>
              </a:ext>
            </a:extLst>
          </p:cNvPr>
          <p:cNvSpPr/>
          <p:nvPr/>
        </p:nvSpPr>
        <p:spPr>
          <a:xfrm>
            <a:off x="4912182" y="3075018"/>
            <a:ext cx="3190044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350">
                <a:solidFill>
                  <a:srgbClr val="2D879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Økte ressurser til NVE, DiBK og Husbanken</a:t>
            </a:r>
            <a:endParaRPr lang="en-US" sz="1350"/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414F5BEB-8F4B-4A82-340D-6F15FBD52FBF}"/>
              </a:ext>
            </a:extLst>
          </p:cNvPr>
          <p:cNvSpPr/>
          <p:nvPr/>
        </p:nvSpPr>
        <p:spPr>
          <a:xfrm>
            <a:off x="8211954" y="3075018"/>
            <a:ext cx="2598661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540">
                <a:solidFill>
                  <a:srgbClr val="627D8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Energimerkeordningen for bygg</a:t>
            </a:r>
            <a:endParaRPr lang="en-US" sz="1540"/>
          </a:p>
        </p:txBody>
      </p:sp>
      <p:sp>
        <p:nvSpPr>
          <p:cNvPr id="27" name="Text 13">
            <a:extLst>
              <a:ext uri="{FF2B5EF4-FFF2-40B4-BE49-F238E27FC236}">
                <a16:creationId xmlns:a16="http://schemas.microsoft.com/office/drawing/2014/main" id="{A379AB72-21CF-6784-ACC1-DC8DC6F73479}"/>
              </a:ext>
            </a:extLst>
          </p:cNvPr>
          <p:cNvSpPr/>
          <p:nvPr/>
        </p:nvSpPr>
        <p:spPr>
          <a:xfrm>
            <a:off x="1400076" y="3454494"/>
            <a:ext cx="3190044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350">
                <a:solidFill>
                  <a:srgbClr val="1B35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Krav til energieffektive statlige innkjøp</a:t>
            </a:r>
            <a:endParaRPr lang="en-US" sz="1350"/>
          </a:p>
        </p:txBody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6B0E4A4A-C691-A0A6-B2A1-9894C1B40BFE}"/>
              </a:ext>
            </a:extLst>
          </p:cNvPr>
          <p:cNvSpPr/>
          <p:nvPr/>
        </p:nvSpPr>
        <p:spPr>
          <a:xfrm>
            <a:off x="4699849" y="3454494"/>
            <a:ext cx="2949397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500">
                <a:solidFill>
                  <a:srgbClr val="0F5D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Informasjons- og veiledningstiltak</a:t>
            </a:r>
            <a:endParaRPr lang="en-US" sz="1500"/>
          </a:p>
        </p:txBody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DA7DBA20-3B81-3918-4CFB-8600713774EB}"/>
              </a:ext>
            </a:extLst>
          </p:cNvPr>
          <p:cNvSpPr/>
          <p:nvPr/>
        </p:nvSpPr>
        <p:spPr>
          <a:xfrm>
            <a:off x="7758974" y="3454494"/>
            <a:ext cx="2838755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00">
                <a:solidFill>
                  <a:srgbClr val="4E7C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Energikartlegging for store foretak</a:t>
            </a:r>
            <a:endParaRPr lang="en-US" sz="1400"/>
          </a:p>
        </p:txBody>
      </p:sp>
      <p:sp>
        <p:nvSpPr>
          <p:cNvPr id="33" name="Text 16">
            <a:extLst>
              <a:ext uri="{FF2B5EF4-FFF2-40B4-BE49-F238E27FC236}">
                <a16:creationId xmlns:a16="http://schemas.microsoft.com/office/drawing/2014/main" id="{AC4CCA2D-1AE2-3CD6-4725-B835CBAD669C}"/>
              </a:ext>
            </a:extLst>
          </p:cNvPr>
          <p:cNvSpPr/>
          <p:nvPr/>
        </p:nvSpPr>
        <p:spPr>
          <a:xfrm>
            <a:off x="1588898" y="3833970"/>
            <a:ext cx="3659721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140">
                <a:solidFill>
                  <a:srgbClr val="4E7C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Verdiskapingsprogrammet for fornybar energi i landbruket</a:t>
            </a:r>
            <a:endParaRPr lang="en-US" sz="1140"/>
          </a:p>
        </p:txBody>
      </p:sp>
      <p:sp>
        <p:nvSpPr>
          <p:cNvPr id="35" name="Text 17">
            <a:extLst>
              <a:ext uri="{FF2B5EF4-FFF2-40B4-BE49-F238E27FC236}">
                <a16:creationId xmlns:a16="http://schemas.microsoft.com/office/drawing/2014/main" id="{D1122160-2FF8-7E43-7946-826CB1CBF893}"/>
              </a:ext>
            </a:extLst>
          </p:cNvPr>
          <p:cNvSpPr/>
          <p:nvPr/>
        </p:nvSpPr>
        <p:spPr>
          <a:xfrm>
            <a:off x="5358347" y="3833970"/>
            <a:ext cx="2856458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370">
                <a:solidFill>
                  <a:srgbClr val="E07A2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Kost–nytteanalyse av overskuddsvarme</a:t>
            </a:r>
            <a:endParaRPr lang="en-US" sz="1370"/>
          </a:p>
        </p:txBody>
      </p:sp>
      <p:sp>
        <p:nvSpPr>
          <p:cNvPr id="37" name="Text 18">
            <a:extLst>
              <a:ext uri="{FF2B5EF4-FFF2-40B4-BE49-F238E27FC236}">
                <a16:creationId xmlns:a16="http://schemas.microsoft.com/office/drawing/2014/main" id="{191C69ED-390D-0889-FE09-EC73D31D07E2}"/>
              </a:ext>
            </a:extLst>
          </p:cNvPr>
          <p:cNvSpPr/>
          <p:nvPr/>
        </p:nvSpPr>
        <p:spPr>
          <a:xfrm>
            <a:off x="8324533" y="3833970"/>
            <a:ext cx="2285543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500">
                <a:solidFill>
                  <a:srgbClr val="627D8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CO₂-kompensasjonsordningen</a:t>
            </a:r>
            <a:endParaRPr lang="en-US" sz="1500"/>
          </a:p>
        </p:txBody>
      </p:sp>
      <p:sp>
        <p:nvSpPr>
          <p:cNvPr id="39" name="Text 19">
            <a:extLst>
              <a:ext uri="{FF2B5EF4-FFF2-40B4-BE49-F238E27FC236}">
                <a16:creationId xmlns:a16="http://schemas.microsoft.com/office/drawing/2014/main" id="{E446E880-BFBC-A1FE-69FF-2057024A3D27}"/>
              </a:ext>
            </a:extLst>
          </p:cNvPr>
          <p:cNvSpPr/>
          <p:nvPr/>
        </p:nvSpPr>
        <p:spPr>
          <a:xfrm>
            <a:off x="1241650" y="4213446"/>
            <a:ext cx="1963573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580" b="1">
                <a:solidFill>
                  <a:srgbClr val="2D879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Enovas mandat utvides</a:t>
            </a:r>
            <a:endParaRPr lang="en-US" sz="1580"/>
          </a:p>
        </p:txBody>
      </p:sp>
      <p:sp>
        <p:nvSpPr>
          <p:cNvPr id="41" name="Text 20">
            <a:extLst>
              <a:ext uri="{FF2B5EF4-FFF2-40B4-BE49-F238E27FC236}">
                <a16:creationId xmlns:a16="http://schemas.microsoft.com/office/drawing/2014/main" id="{0E6C1C28-5011-39CB-68F6-BAE450AB5027}"/>
              </a:ext>
            </a:extLst>
          </p:cNvPr>
          <p:cNvSpPr/>
          <p:nvPr/>
        </p:nvSpPr>
        <p:spPr>
          <a:xfrm>
            <a:off x="3314951" y="4213446"/>
            <a:ext cx="2313203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580" b="1">
                <a:solidFill>
                  <a:srgbClr val="0F5D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Enovatilskudd til boliger</a:t>
            </a:r>
            <a:endParaRPr lang="en-US" sz="1580"/>
          </a:p>
        </p:txBody>
      </p:sp>
      <p:sp>
        <p:nvSpPr>
          <p:cNvPr id="43" name="Text 21">
            <a:extLst>
              <a:ext uri="{FF2B5EF4-FFF2-40B4-BE49-F238E27FC236}">
                <a16:creationId xmlns:a16="http://schemas.microsoft.com/office/drawing/2014/main" id="{79088783-9EFD-ED48-7A99-E5EF9ECDA8CB}"/>
              </a:ext>
            </a:extLst>
          </p:cNvPr>
          <p:cNvSpPr/>
          <p:nvPr/>
        </p:nvSpPr>
        <p:spPr>
          <a:xfrm>
            <a:off x="5737883" y="4213446"/>
            <a:ext cx="2614704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50">
                <a:solidFill>
                  <a:srgbClr val="1B35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Enova-programmer for industrien</a:t>
            </a:r>
            <a:endParaRPr lang="en-US" sz="1450"/>
          </a:p>
        </p:txBody>
      </p:sp>
      <p:sp>
        <p:nvSpPr>
          <p:cNvPr id="45" name="Text 22">
            <a:extLst>
              <a:ext uri="{FF2B5EF4-FFF2-40B4-BE49-F238E27FC236}">
                <a16:creationId xmlns:a16="http://schemas.microsoft.com/office/drawing/2014/main" id="{521FB5F9-5DFC-76E1-C6DB-BB45CBA6443E}"/>
              </a:ext>
            </a:extLst>
          </p:cNvPr>
          <p:cNvSpPr/>
          <p:nvPr/>
        </p:nvSpPr>
        <p:spPr>
          <a:xfrm>
            <a:off x="8462314" y="4213446"/>
            <a:ext cx="2293841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50">
                <a:solidFill>
                  <a:srgbClr val="8B5E3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Rapportering og indikatorer</a:t>
            </a:r>
            <a:endParaRPr lang="en-US" sz="1450"/>
          </a:p>
        </p:txBody>
      </p:sp>
      <p:sp>
        <p:nvSpPr>
          <p:cNvPr id="47" name="Text 23">
            <a:extLst>
              <a:ext uri="{FF2B5EF4-FFF2-40B4-BE49-F238E27FC236}">
                <a16:creationId xmlns:a16="http://schemas.microsoft.com/office/drawing/2014/main" id="{701E2728-5E1C-974B-8981-E03274675D12}"/>
              </a:ext>
            </a:extLst>
          </p:cNvPr>
          <p:cNvSpPr/>
          <p:nvPr/>
        </p:nvSpPr>
        <p:spPr>
          <a:xfrm>
            <a:off x="845173" y="4592922"/>
            <a:ext cx="2683855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00">
                <a:solidFill>
                  <a:srgbClr val="E07A2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Krav til statlige byggeprosjekter</a:t>
            </a:r>
            <a:endParaRPr lang="en-US" sz="1400"/>
          </a:p>
        </p:txBody>
      </p:sp>
      <p:sp>
        <p:nvSpPr>
          <p:cNvPr id="49" name="Text 24">
            <a:extLst>
              <a:ext uri="{FF2B5EF4-FFF2-40B4-BE49-F238E27FC236}">
                <a16:creationId xmlns:a16="http://schemas.microsoft.com/office/drawing/2014/main" id="{BC079682-61C7-F11F-F163-24916407300A}"/>
              </a:ext>
            </a:extLst>
          </p:cNvPr>
          <p:cNvSpPr/>
          <p:nvPr/>
        </p:nvSpPr>
        <p:spPr>
          <a:xfrm>
            <a:off x="3638756" y="4592922"/>
            <a:ext cx="2454272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50">
                <a:solidFill>
                  <a:srgbClr val="0F5D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Kommunefordelt energiregnskap</a:t>
            </a:r>
            <a:endParaRPr lang="en-US" sz="1450"/>
          </a:p>
        </p:txBody>
      </p:sp>
      <p:sp>
        <p:nvSpPr>
          <p:cNvPr id="51" name="Text 25">
            <a:extLst>
              <a:ext uri="{FF2B5EF4-FFF2-40B4-BE49-F238E27FC236}">
                <a16:creationId xmlns:a16="http://schemas.microsoft.com/office/drawing/2014/main" id="{91C5F784-73D8-890E-0289-3B8F3C4AD98E}"/>
              </a:ext>
            </a:extLst>
          </p:cNvPr>
          <p:cNvSpPr/>
          <p:nvPr/>
        </p:nvSpPr>
        <p:spPr>
          <a:xfrm>
            <a:off x="6202757" y="4592922"/>
            <a:ext cx="2374057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450">
                <a:solidFill>
                  <a:srgbClr val="2D879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Kompetanseforum for kommuner</a:t>
            </a:r>
            <a:endParaRPr lang="en-US" sz="1450"/>
          </a:p>
        </p:txBody>
      </p:sp>
      <p:sp>
        <p:nvSpPr>
          <p:cNvPr id="53" name="Text 26">
            <a:extLst>
              <a:ext uri="{FF2B5EF4-FFF2-40B4-BE49-F238E27FC236}">
                <a16:creationId xmlns:a16="http://schemas.microsoft.com/office/drawing/2014/main" id="{44B868D5-129E-8B2F-0C9C-BED34790FB6A}"/>
              </a:ext>
            </a:extLst>
          </p:cNvPr>
          <p:cNvSpPr/>
          <p:nvPr/>
        </p:nvSpPr>
        <p:spPr>
          <a:xfrm>
            <a:off x="8686541" y="4592922"/>
            <a:ext cx="2667259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350">
                <a:solidFill>
                  <a:srgbClr val="4E7C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Taksonomien for bærekraftig finans</a:t>
            </a:r>
            <a:endParaRPr lang="en-US" sz="1350"/>
          </a:p>
        </p:txBody>
      </p:sp>
      <p:sp>
        <p:nvSpPr>
          <p:cNvPr id="55" name="Text 27">
            <a:extLst>
              <a:ext uri="{FF2B5EF4-FFF2-40B4-BE49-F238E27FC236}">
                <a16:creationId xmlns:a16="http://schemas.microsoft.com/office/drawing/2014/main" id="{CB6DEC0D-545E-3ED7-D485-CF2774BFE166}"/>
              </a:ext>
            </a:extLst>
          </p:cNvPr>
          <p:cNvSpPr/>
          <p:nvPr/>
        </p:nvSpPr>
        <p:spPr>
          <a:xfrm>
            <a:off x="1283486" y="4972398"/>
            <a:ext cx="2098557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370">
                <a:solidFill>
                  <a:srgbClr val="627D8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Energimerking av produkter</a:t>
            </a:r>
            <a:endParaRPr lang="en-US" sz="1370"/>
          </a:p>
        </p:txBody>
      </p:sp>
      <p:sp>
        <p:nvSpPr>
          <p:cNvPr id="57" name="Text 28">
            <a:extLst>
              <a:ext uri="{FF2B5EF4-FFF2-40B4-BE49-F238E27FC236}">
                <a16:creationId xmlns:a16="http://schemas.microsoft.com/office/drawing/2014/main" id="{ADB5CDE4-D7D5-0870-CEC3-2A5DE1127081}"/>
              </a:ext>
            </a:extLst>
          </p:cNvPr>
          <p:cNvSpPr/>
          <p:nvPr/>
        </p:nvSpPr>
        <p:spPr>
          <a:xfrm>
            <a:off x="3491771" y="4972398"/>
            <a:ext cx="2022767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370">
                <a:solidFill>
                  <a:srgbClr val="8B5E3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Støtte til varmesentraler</a:t>
            </a:r>
            <a:endParaRPr lang="en-US" sz="1370"/>
          </a:p>
        </p:txBody>
      </p:sp>
      <p:sp>
        <p:nvSpPr>
          <p:cNvPr id="59" name="Text 29">
            <a:extLst>
              <a:ext uri="{FF2B5EF4-FFF2-40B4-BE49-F238E27FC236}">
                <a16:creationId xmlns:a16="http://schemas.microsoft.com/office/drawing/2014/main" id="{1D09E444-5222-1416-2E4E-F0AA8152F2C3}"/>
              </a:ext>
            </a:extLst>
          </p:cNvPr>
          <p:cNvSpPr/>
          <p:nvPr/>
        </p:nvSpPr>
        <p:spPr>
          <a:xfrm>
            <a:off x="5624266" y="4972398"/>
            <a:ext cx="1777694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20">
                <a:solidFill>
                  <a:srgbClr val="0F5D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Støtte til fjernvarme</a:t>
            </a:r>
            <a:endParaRPr lang="en-US" sz="1420"/>
          </a:p>
        </p:txBody>
      </p:sp>
      <p:sp>
        <p:nvSpPr>
          <p:cNvPr id="61" name="Text 30">
            <a:extLst>
              <a:ext uri="{FF2B5EF4-FFF2-40B4-BE49-F238E27FC236}">
                <a16:creationId xmlns:a16="http://schemas.microsoft.com/office/drawing/2014/main" id="{4BD4FE06-A300-19C8-97F2-0C9DF25EF5E6}"/>
              </a:ext>
            </a:extLst>
          </p:cNvPr>
          <p:cNvSpPr/>
          <p:nvPr/>
        </p:nvSpPr>
        <p:spPr>
          <a:xfrm>
            <a:off x="7511688" y="4972398"/>
            <a:ext cx="1922083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10">
                <a:solidFill>
                  <a:srgbClr val="E07A2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Individuell varmemåling</a:t>
            </a:r>
            <a:endParaRPr lang="en-US" sz="1410"/>
          </a:p>
        </p:txBody>
      </p:sp>
      <p:sp>
        <p:nvSpPr>
          <p:cNvPr id="63" name="Text 31">
            <a:extLst>
              <a:ext uri="{FF2B5EF4-FFF2-40B4-BE49-F238E27FC236}">
                <a16:creationId xmlns:a16="http://schemas.microsoft.com/office/drawing/2014/main" id="{3A310847-C4C4-78E8-3A56-88F576C0424B}"/>
              </a:ext>
            </a:extLst>
          </p:cNvPr>
          <p:cNvSpPr/>
          <p:nvPr/>
        </p:nvSpPr>
        <p:spPr>
          <a:xfrm>
            <a:off x="9543499" y="4972398"/>
            <a:ext cx="1170821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50">
                <a:solidFill>
                  <a:srgbClr val="1B35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Økodesignkrav</a:t>
            </a:r>
            <a:endParaRPr lang="en-US" sz="1450"/>
          </a:p>
        </p:txBody>
      </p:sp>
      <p:sp>
        <p:nvSpPr>
          <p:cNvPr id="65" name="Text 32">
            <a:extLst>
              <a:ext uri="{FF2B5EF4-FFF2-40B4-BE49-F238E27FC236}">
                <a16:creationId xmlns:a16="http://schemas.microsoft.com/office/drawing/2014/main" id="{0E119D9D-CCB0-B16D-F57A-AE143DAC2606}"/>
              </a:ext>
            </a:extLst>
          </p:cNvPr>
          <p:cNvSpPr/>
          <p:nvPr/>
        </p:nvSpPr>
        <p:spPr>
          <a:xfrm>
            <a:off x="2857827" y="5351874"/>
            <a:ext cx="1384914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20">
                <a:solidFill>
                  <a:srgbClr val="2D879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Energirådgivning</a:t>
            </a:r>
            <a:endParaRPr lang="en-US" sz="1420"/>
          </a:p>
        </p:txBody>
      </p:sp>
      <p:sp>
        <p:nvSpPr>
          <p:cNvPr id="67" name="Text 33">
            <a:extLst>
              <a:ext uri="{FF2B5EF4-FFF2-40B4-BE49-F238E27FC236}">
                <a16:creationId xmlns:a16="http://schemas.microsoft.com/office/drawing/2014/main" id="{2B68B8CC-102F-FFEF-5E09-C859AADBC567}"/>
              </a:ext>
            </a:extLst>
          </p:cNvPr>
          <p:cNvSpPr/>
          <p:nvPr/>
        </p:nvSpPr>
        <p:spPr>
          <a:xfrm>
            <a:off x="4352468" y="5351874"/>
            <a:ext cx="1491684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50">
                <a:solidFill>
                  <a:srgbClr val="4E7C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Energikartlegging</a:t>
            </a:r>
            <a:endParaRPr lang="en-US" sz="1450"/>
          </a:p>
        </p:txBody>
      </p:sp>
      <p:sp>
        <p:nvSpPr>
          <p:cNvPr id="69" name="Text 34">
            <a:extLst>
              <a:ext uri="{FF2B5EF4-FFF2-40B4-BE49-F238E27FC236}">
                <a16:creationId xmlns:a16="http://schemas.microsoft.com/office/drawing/2014/main" id="{BA8EF314-8C4A-DE7A-9822-FAD527B7B650}"/>
              </a:ext>
            </a:extLst>
          </p:cNvPr>
          <p:cNvSpPr/>
          <p:nvPr/>
        </p:nvSpPr>
        <p:spPr>
          <a:xfrm>
            <a:off x="5953880" y="5351874"/>
            <a:ext cx="1192396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80">
                <a:solidFill>
                  <a:srgbClr val="E07A2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Sparenergi.no</a:t>
            </a:r>
            <a:endParaRPr lang="en-US" sz="1480"/>
          </a:p>
        </p:txBody>
      </p:sp>
      <p:sp>
        <p:nvSpPr>
          <p:cNvPr id="71" name="Text 35">
            <a:extLst>
              <a:ext uri="{FF2B5EF4-FFF2-40B4-BE49-F238E27FC236}">
                <a16:creationId xmlns:a16="http://schemas.microsoft.com/office/drawing/2014/main" id="{464DABDD-D07C-1CCD-365E-90482D5FAD32}"/>
              </a:ext>
            </a:extLst>
          </p:cNvPr>
          <p:cNvSpPr/>
          <p:nvPr/>
        </p:nvSpPr>
        <p:spPr>
          <a:xfrm>
            <a:off x="7256004" y="5351874"/>
            <a:ext cx="1028645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80">
                <a:solidFill>
                  <a:srgbClr val="0F5D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Husbank-lån</a:t>
            </a:r>
            <a:endParaRPr lang="en-US" sz="1480"/>
          </a:p>
        </p:txBody>
      </p:sp>
      <p:sp>
        <p:nvSpPr>
          <p:cNvPr id="73" name="Text 36">
            <a:extLst>
              <a:ext uri="{FF2B5EF4-FFF2-40B4-BE49-F238E27FC236}">
                <a16:creationId xmlns:a16="http://schemas.microsoft.com/office/drawing/2014/main" id="{CA90B214-77A7-46AC-2613-117ECE02CF5C}"/>
              </a:ext>
            </a:extLst>
          </p:cNvPr>
          <p:cNvSpPr/>
          <p:nvPr/>
        </p:nvSpPr>
        <p:spPr>
          <a:xfrm>
            <a:off x="8394377" y="5351874"/>
            <a:ext cx="946770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480">
                <a:solidFill>
                  <a:srgbClr val="4E7C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Grønne lån</a:t>
            </a:r>
            <a:endParaRPr lang="en-US" sz="1480"/>
          </a:p>
        </p:txBody>
      </p:sp>
    </p:spTree>
    <p:extLst>
      <p:ext uri="{BB962C8B-B14F-4D97-AF65-F5344CB8AC3E}">
        <p14:creationId xmlns:p14="http://schemas.microsoft.com/office/powerpoint/2010/main" val="476791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</Words>
  <Application>Microsoft Office PowerPoint</Application>
  <PresentationFormat>Widescreen</PresentationFormat>
  <Paragraphs>61</Paragraphs>
  <Slides>10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Chivo</vt:lpstr>
      <vt:lpstr>OBOS Text</vt:lpstr>
      <vt:lpstr>Poppins</vt:lpstr>
      <vt:lpstr>Office-tema</vt:lpstr>
      <vt:lpstr>Alle vil ha mer enøk  - hvorfor skjer det så lite?</vt:lpstr>
      <vt:lpstr>Eksempelet Enova– stor interesse men få investeringer</vt:lpstr>
      <vt:lpstr>Myndighetene forventer store energikutt i bygg – virkemidlene uklare</vt:lpstr>
      <vt:lpstr>PowerPoint-presentasjon</vt:lpstr>
      <vt:lpstr>Oppsal Borettslag 70år</vt:lpstr>
      <vt:lpstr>PowerPoint-presentasjon</vt:lpstr>
      <vt:lpstr>Oppsal Borettslag Solceller og batteri</vt:lpstr>
      <vt:lpstr>Alle vil ha mer enøk  - hvorfor skjer det så lite?</vt:lpstr>
      <vt:lpstr>Regjeringens handlingsplan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Solveig Figenschou Thoresen</dc:creator>
  <cp:lastModifiedBy>Solveig Figenschou Thoresen</cp:lastModifiedBy>
  <cp:revision>1</cp:revision>
  <dcterms:created xsi:type="dcterms:W3CDTF">2026-08-18T13:06:44Z</dcterms:created>
  <dcterms:modified xsi:type="dcterms:W3CDTF">2026-08-18T13:07:03Z</dcterms:modified>
</cp:coreProperties>
</file>