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134805533" r:id="rId2"/>
    <p:sldId id="2147482469" r:id="rId3"/>
    <p:sldId id="2147482482" r:id="rId4"/>
    <p:sldId id="2147482465" r:id="rId5"/>
    <p:sldId id="2147482492" r:id="rId6"/>
    <p:sldId id="2147482494" r:id="rId7"/>
    <p:sldId id="2147482495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F62AC-24B5-4825-95A9-DAF4232ACE11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7BFD4-BA2D-477D-B596-BB5CE6737A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751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/>
          </a:p>
          <a:p>
            <a:r>
              <a:rPr lang="nb-NO" sz="1200"/>
              <a:t>2025: 92k per kvm /~55k per kvm. </a:t>
            </a:r>
          </a:p>
          <a:p>
            <a:r>
              <a:rPr lang="nb-NO" sz="1200"/>
              <a:t>2014-&gt;2025: 85%. 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BB06A-76E7-43D2-9604-D2039B2AEB1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1254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BB06A-76E7-43D2-9604-D2039B2AEB1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059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BB06A-76E7-43D2-9604-D2039B2AEB10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401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99E89-0586-B0B5-5CBB-C9E86FA9D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4C2D33E-AF18-03A6-FD39-F7A567239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4DED7C8-D2A9-79DD-04B1-787D01663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F07A603-59A3-ABAF-1AC3-95C18E0C2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BB06A-76E7-43D2-9604-D2039B2AEB1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892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BB06A-76E7-43D2-9604-D2039B2AEB10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5759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D28FE5-7DF7-9D68-9B47-A2EE4D6435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9BC986C-8971-081F-9B1D-54DEC97161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4173522-8136-7132-9A56-C47562332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1A4C45-3A1F-6AA0-3840-90E66161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5E7277-58FB-027C-8451-5835624DA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185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F5A23D-AA0D-0DAC-69F2-B5542F304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5B988EA-FEAF-4F11-4D91-BAE61F69D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422028-D73F-2C01-A487-535336392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81CACE-55C9-490C-9F75-FD7F3EDDC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2848054-4E63-3B77-9823-7E31ADBC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068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0343881-53FD-FD0F-ED72-85B376935A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404B4AB-22FC-E558-8892-7D1672108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0D82CC3-78BF-A0D2-8955-D6A9537BA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B15847A-005C-9E9A-164A-182BFE4A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F55B1D5-83F2-46DB-9C33-2D2F0EC0A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6428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tellysbilde m/undertittel">
    <p:bg>
      <p:bgPr>
        <a:solidFill>
          <a:srgbClr val="F07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tel"/>
          <p:cNvSpPr>
            <a:spLocks noGrp="1"/>
          </p:cNvSpPr>
          <p:nvPr>
            <p:ph type="title"/>
          </p:nvPr>
        </p:nvSpPr>
        <p:spPr>
          <a:xfrm>
            <a:off x="621669" y="1839704"/>
            <a:ext cx="6013047" cy="2083661"/>
          </a:xfrm>
        </p:spPr>
        <p:txBody>
          <a:bodyPr anchor="b">
            <a:norm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5" name="Undertittel/tekst"/>
          <p:cNvSpPr>
            <a:spLocks noGrp="1"/>
          </p:cNvSpPr>
          <p:nvPr>
            <p:ph type="body" sz="quarter" idx="14" hasCustomPrompt="1"/>
          </p:nvPr>
        </p:nvSpPr>
        <p:spPr>
          <a:xfrm>
            <a:off x="622260" y="3947046"/>
            <a:ext cx="6011863" cy="924263"/>
          </a:xfrm>
        </p:spPr>
        <p:txBody>
          <a:bodyPr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Legg til undertittel/tekst</a:t>
            </a:r>
          </a:p>
        </p:txBody>
      </p:sp>
      <p:sp>
        <p:nvSpPr>
          <p:cNvPr id="16" name="Plassholder for bilde"/>
          <p:cNvSpPr>
            <a:spLocks noGrp="1"/>
          </p:cNvSpPr>
          <p:nvPr>
            <p:ph type="pic" sz="quarter" idx="13"/>
          </p:nvPr>
        </p:nvSpPr>
        <p:spPr>
          <a:xfrm>
            <a:off x="7272670" y="0"/>
            <a:ext cx="4919330" cy="6858000"/>
          </a:xfr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7" name="Dato"/>
          <p:cNvSpPr>
            <a:spLocks noGrp="1"/>
          </p:cNvSpPr>
          <p:nvPr>
            <p:ph type="body" sz="quarter" idx="12" hasCustomPrompt="1"/>
          </p:nvPr>
        </p:nvSpPr>
        <p:spPr>
          <a:xfrm>
            <a:off x="621669" y="6071108"/>
            <a:ext cx="2702779" cy="350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="0" i="1" baseline="0">
                <a:solidFill>
                  <a:srgbClr val="FBCFA6"/>
                </a:solidFill>
              </a:defRPr>
            </a:lvl1pPr>
          </a:lstStyle>
          <a:p>
            <a:pPr lvl="0"/>
            <a:r>
              <a:rPr lang="nb-NO"/>
              <a:t>Dato</a:t>
            </a:r>
          </a:p>
        </p:txBody>
      </p:sp>
      <p:sp>
        <p:nvSpPr>
          <p:cNvPr id="18" name="For- og etternavn"/>
          <p:cNvSpPr>
            <a:spLocks noGrp="1"/>
          </p:cNvSpPr>
          <p:nvPr>
            <p:ph type="body" sz="quarter" idx="10" hasCustomPrompt="1"/>
          </p:nvPr>
        </p:nvSpPr>
        <p:spPr>
          <a:xfrm>
            <a:off x="621669" y="5103629"/>
            <a:ext cx="6013047" cy="374798"/>
          </a:xfrm>
        </p:spPr>
        <p:txBody>
          <a:bodyPr anchor="b">
            <a:norm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nb-NO"/>
              <a:t>For- og etternavn</a:t>
            </a:r>
          </a:p>
        </p:txBody>
      </p:sp>
      <p:sp>
        <p:nvSpPr>
          <p:cNvPr id="19" name="Stillingstittel i NBBL"/>
          <p:cNvSpPr>
            <a:spLocks noGrp="1"/>
          </p:cNvSpPr>
          <p:nvPr>
            <p:ph type="body" sz="quarter" idx="11" hasCustomPrompt="1"/>
          </p:nvPr>
        </p:nvSpPr>
        <p:spPr>
          <a:xfrm>
            <a:off x="621669" y="5487688"/>
            <a:ext cx="6013047" cy="374798"/>
          </a:xfrm>
        </p:spPr>
        <p:txBody>
          <a:bodyPr anchor="t">
            <a:no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Stillingstittel i NBBL</a:t>
            </a:r>
          </a:p>
        </p:txBody>
      </p:sp>
      <p:pic>
        <p:nvPicPr>
          <p:cNvPr id="20" name="NBBL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9" y="585879"/>
            <a:ext cx="920260" cy="70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91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vslutning">
    <p:bg>
      <p:bgPr>
        <a:solidFill>
          <a:srgbClr val="F07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tillingstittel i NBBL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529568"/>
            <a:ext cx="6223000" cy="380362"/>
          </a:xfrm>
        </p:spPr>
        <p:txBody>
          <a:bodyPr anchor="t">
            <a:no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Legg til stillingstittel</a:t>
            </a:r>
          </a:p>
        </p:txBody>
      </p:sp>
      <p:sp>
        <p:nvSpPr>
          <p:cNvPr id="10" name="For- og etternavn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152273"/>
            <a:ext cx="6223000" cy="377295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nb-NO"/>
              <a:t>Legg til navn</a:t>
            </a:r>
          </a:p>
        </p:txBody>
      </p:sp>
      <p:sp>
        <p:nvSpPr>
          <p:cNvPr id="4" name="Overskrift: Takk!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453054"/>
            <a:ext cx="10389781" cy="1175845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bg1"/>
                </a:solidFill>
                <a:latin typeface="Chivo" panose="00000500000000000000" pitchFamily="2" charset="0"/>
              </a:defRPr>
            </a:lvl1pPr>
          </a:lstStyle>
          <a:p>
            <a:pPr lvl="0"/>
            <a:r>
              <a:rPr lang="nb-NO"/>
              <a:t>Takk!</a:t>
            </a:r>
          </a:p>
        </p:txBody>
      </p:sp>
      <p:sp>
        <p:nvSpPr>
          <p:cNvPr id="27" name="Kontaktinfo 2"/>
          <p:cNvSpPr>
            <a:spLocks noGrp="1"/>
          </p:cNvSpPr>
          <p:nvPr>
            <p:ph type="body" sz="quarter" idx="18"/>
          </p:nvPr>
        </p:nvSpPr>
        <p:spPr>
          <a:xfrm>
            <a:off x="838199" y="5245110"/>
            <a:ext cx="3060701" cy="255366"/>
          </a:xfrm>
        </p:spPr>
        <p:txBody>
          <a:bodyPr anchor="ctr">
            <a:no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2" name="Hvit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35" y="6182201"/>
            <a:ext cx="432649" cy="331200"/>
          </a:xfrm>
          <a:prstGeom prst="rect">
            <a:avLst/>
          </a:prstGeom>
        </p:spPr>
      </p:pic>
      <p:sp>
        <p:nvSpPr>
          <p:cNvPr id="14" name="Kontaktinfo 2"/>
          <p:cNvSpPr>
            <a:spLocks noGrp="1"/>
          </p:cNvSpPr>
          <p:nvPr>
            <p:ph type="body" sz="quarter" idx="19"/>
          </p:nvPr>
        </p:nvSpPr>
        <p:spPr>
          <a:xfrm>
            <a:off x="4000499" y="5548643"/>
            <a:ext cx="3060701" cy="255366"/>
          </a:xfrm>
        </p:spPr>
        <p:txBody>
          <a:bodyPr anchor="ctr">
            <a:no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Kontaktinfo 2"/>
          <p:cNvSpPr>
            <a:spLocks noGrp="1"/>
          </p:cNvSpPr>
          <p:nvPr>
            <p:ph type="body" sz="quarter" idx="20"/>
          </p:nvPr>
        </p:nvSpPr>
        <p:spPr>
          <a:xfrm>
            <a:off x="4000499" y="5245110"/>
            <a:ext cx="3060701" cy="255366"/>
          </a:xfrm>
        </p:spPr>
        <p:txBody>
          <a:bodyPr anchor="ctr">
            <a:no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Kontaktinfo 2"/>
          <p:cNvSpPr>
            <a:spLocks noGrp="1"/>
          </p:cNvSpPr>
          <p:nvPr>
            <p:ph type="body" sz="quarter" idx="21"/>
          </p:nvPr>
        </p:nvSpPr>
        <p:spPr>
          <a:xfrm>
            <a:off x="838198" y="5548643"/>
            <a:ext cx="3060701" cy="255366"/>
          </a:xfrm>
        </p:spPr>
        <p:txBody>
          <a:bodyPr anchor="ctr">
            <a:no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1183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B865BC-2FE0-9740-CC19-975F5B2AD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E60DA9-CD6D-99C8-8551-6613DE06A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3072BA-2016-3138-E293-F6ECD686E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84D926A-C28D-9EDC-C7B2-A427AA03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079E96C-B20E-9C76-263C-9EE70F4B0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770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76A804-D809-6308-9CF5-9768786F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C43CDE0-DAF4-A072-9264-DF730E2F8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365A7D1-51FA-7ADB-F16C-AF9A9F65A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CC51BC-DE32-41D6-3991-016955CBF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96EEF47-F073-BC01-7E4F-0F709B69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361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399FDF-C88F-6F83-9BB1-D80A7A190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C5B4E2-EF0F-203C-3928-3AC9BE22E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BF2CAD5-CB72-987B-B756-FC081486C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BC716A5-1EC9-44E0-BD4C-D750E3397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DDFB274-AA48-0D34-F0E7-FF2EE7FD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49CF2AC-916D-7FF5-C669-090847D2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353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C66096-8DA6-890F-5DAC-661008AA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A23D31-460E-D366-03FB-5F80A4C9F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B55E88C-6C15-A2AA-7E3E-6A5D5197C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A3339F9-DBFA-0959-48FB-07AEEEAA1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6A71077-D6CF-7A03-17E2-3B26FC0FC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BE14F9B-814D-6679-9A47-613B3F6D6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8F8C134-F072-F987-E38B-C0BFED35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D6A3499-5D46-0DE0-CF16-0526D7A7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846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0378A7D-FB6F-4717-F155-E21C0C65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09E7BC7-3EA9-2831-54A0-102FB2EAE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4B10854-A580-CC8F-03DE-BDA10217E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A76B0C0-82A5-1A97-1BAA-8E5A4530A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83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8AF8655-2419-1881-621D-4ABD1D7A7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3CEA425-A87B-B8D1-1B7A-9E0428BD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5E867CA-1FAD-87D6-CA68-9C041D8C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489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081389-C4CA-39AF-AA12-2F7165D9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E0518A-6C43-B65E-3139-8EA33FEB2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03FF9A0-31FA-235F-BCA8-34782FB40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7B486AE-77F5-CBA5-6D6D-9EB52325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7900BE3-245A-E3E2-898B-58B8EFC93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BF31B0D-88B9-FE1F-A645-AE545C6F7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726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5DD277-5048-28DD-9CDA-80292C991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274BE57-17BB-4D2E-604B-9F5C08CAC1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3FB953B-FBF0-D8E7-1969-39457468F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F472082-4680-FDF8-2176-22F9F811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CF6CD2A-169A-5A24-4C1F-DA56FA824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0B36E03-C3C9-E29C-6E7C-99E637583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784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5BA18F5-CC3B-A8F8-ED7B-7DC9E8D9C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F73A5B1-26B5-C68E-B3E9-DDC7F1DF5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D4EC34D-FF5C-382A-6435-EC67014B30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FC24CF-B751-4C0F-AED7-D917FC65D973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FB44D8E-931D-8976-8338-87846C741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B677CED-2073-48AF-AE71-124E59CAA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B26A2B-17A4-427D-8EEA-231E8275671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25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B4FB43-C4E8-C0DD-2ED3-9A50F1D44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 dyre boliger for folk flest?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42DC3E4-BEB7-A07F-7E24-60D2391451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/>
              <a:t>Myndighetskrav og kostnadsvekst</a:t>
            </a:r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5608F760-736E-D550-3C22-1792DC22D4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67D4AB0-93FB-6580-95EE-526030B048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/>
              <a:t>10.08.2026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2AACB1C-F5C1-4974-5629-C3543A5FBB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/>
              <a:t>Hilde Karoline Midsem	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19ACCC1-05D4-A677-83B6-F77AC0B49C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Sjeføkonom i NBBL</a:t>
            </a:r>
          </a:p>
        </p:txBody>
      </p:sp>
    </p:spTree>
    <p:extLst>
      <p:ext uri="{BB962C8B-B14F-4D97-AF65-F5344CB8AC3E}">
        <p14:creationId xmlns:p14="http://schemas.microsoft.com/office/powerpoint/2010/main" val="590066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D4C6AB-3FCB-C7E7-5EF0-8681A0F65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Det har blitt dyrere å kjøpe nytt</a:t>
            </a:r>
            <a:br>
              <a:rPr lang="nb-NO"/>
            </a:br>
            <a:r>
              <a:rPr lang="nb-NO" sz="1600" err="1"/>
              <a:t>Nyboligpremie</a:t>
            </a:r>
            <a:r>
              <a:rPr lang="nb-NO" sz="1600"/>
              <a:t> 2015: 25% -&gt; 2025: 42 %. </a:t>
            </a:r>
            <a:br>
              <a:rPr lang="nb-NO"/>
            </a:br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AB1599E-66FB-E6E3-CFDF-DE92720844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43668" y="1232516"/>
            <a:ext cx="7705299" cy="5383188"/>
          </a:xfrm>
          <a:prstGeom prst="rect">
            <a:avLst/>
          </a:prstGeom>
        </p:spPr>
      </p:pic>
      <p:sp>
        <p:nvSpPr>
          <p:cNvPr id="3" name="Rektangel: avrundede hjørner 2">
            <a:extLst>
              <a:ext uri="{FF2B5EF4-FFF2-40B4-BE49-F238E27FC236}">
                <a16:creationId xmlns:a16="http://schemas.microsoft.com/office/drawing/2014/main" id="{0E8C178F-DFE6-BEF0-A3B4-9E982AD77639}"/>
              </a:ext>
            </a:extLst>
          </p:cNvPr>
          <p:cNvSpPr/>
          <p:nvPr/>
        </p:nvSpPr>
        <p:spPr>
          <a:xfrm>
            <a:off x="5909481" y="3429000"/>
            <a:ext cx="450376" cy="149784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920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9DC7A9-4D96-85E1-245D-B38D5DB5C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Og det bygges for få boliger</a:t>
            </a:r>
            <a:br>
              <a:rPr lang="nb-NO"/>
            </a:br>
            <a:r>
              <a:rPr lang="nb-NO" sz="2000"/>
              <a:t>Høye kostnader sviktende etterspørsel</a:t>
            </a:r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83E7F2-F59D-0952-9C72-FFD7D321CE2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70726" y="1530626"/>
            <a:ext cx="7423650" cy="51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9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EDC95A-F46E-4FE4-3F8E-1E172861B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Utviklingstrekk siste 20 år  </a:t>
            </a:r>
            <a:br>
              <a:rPr lang="nb-NO"/>
            </a:br>
            <a:r>
              <a:rPr lang="nb-NO" sz="1800"/>
              <a:t>Nye og forsterkede hensyn og krav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4C3027-6FB0-4AB0-D962-55F110C350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SzPct val="100000"/>
              <a:buNone/>
            </a:pPr>
            <a:r>
              <a:rPr lang="en-US" sz="2400" b="1">
                <a:solidFill>
                  <a:srgbClr val="000000"/>
                </a:solidFill>
              </a:rPr>
              <a:t>BYGGEREGLER</a:t>
            </a:r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Tilgjengelighet</a:t>
            </a:r>
            <a:r>
              <a:rPr lang="en-US" sz="2400">
                <a:solidFill>
                  <a:srgbClr val="000000"/>
                </a:solidFill>
              </a:rPr>
              <a:t> og UU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Brann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Energibruk</a:t>
            </a:r>
            <a:r>
              <a:rPr lang="en-US" sz="2400">
                <a:solidFill>
                  <a:srgbClr val="000000"/>
                </a:solidFill>
              </a:rPr>
              <a:t> og </a:t>
            </a:r>
            <a:r>
              <a:rPr lang="en-US" sz="2400" err="1">
                <a:solidFill>
                  <a:srgbClr val="000000"/>
                </a:solidFill>
              </a:rPr>
              <a:t>energiløsninger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Inneklima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Sikker </a:t>
            </a:r>
            <a:r>
              <a:rPr lang="en-US" sz="2400" err="1">
                <a:solidFill>
                  <a:srgbClr val="000000"/>
                </a:solidFill>
              </a:rPr>
              <a:t>byggegrunn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Fuktsikring</a:t>
            </a:r>
            <a:r>
              <a:rPr lang="en-US" sz="2400">
                <a:solidFill>
                  <a:srgbClr val="000000"/>
                </a:solidFill>
              </a:rPr>
              <a:t> / </a:t>
            </a:r>
            <a:r>
              <a:rPr lang="en-US" sz="2400" err="1">
                <a:solidFill>
                  <a:srgbClr val="000000"/>
                </a:solidFill>
              </a:rPr>
              <a:t>våtrom</a:t>
            </a:r>
            <a:endParaRPr lang="en-US" sz="2400">
              <a:solidFill>
                <a:srgbClr val="000000"/>
              </a:solidFill>
            </a:endParaRPr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Materialbruk</a:t>
            </a:r>
            <a:r>
              <a:rPr lang="en-US" sz="2400">
                <a:solidFill>
                  <a:srgbClr val="000000"/>
                </a:solidFill>
              </a:rPr>
              <a:t> (</a:t>
            </a:r>
            <a:r>
              <a:rPr lang="en-US" sz="2400" err="1">
                <a:solidFill>
                  <a:srgbClr val="000000"/>
                </a:solidFill>
              </a:rPr>
              <a:t>klima</a:t>
            </a:r>
            <a:r>
              <a:rPr lang="en-US" sz="2400">
                <a:solidFill>
                  <a:srgbClr val="000000"/>
                </a:solidFill>
              </a:rPr>
              <a:t> og </a:t>
            </a:r>
            <a:r>
              <a:rPr lang="en-US" sz="2400" err="1">
                <a:solidFill>
                  <a:srgbClr val="000000"/>
                </a:solidFill>
              </a:rPr>
              <a:t>miljø</a:t>
            </a:r>
            <a:r>
              <a:rPr lang="en-US" sz="2400">
                <a:solidFill>
                  <a:srgbClr val="000000"/>
                </a:solidFill>
              </a:rPr>
              <a:t>)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Ombruk</a:t>
            </a:r>
            <a:r>
              <a:rPr lang="en-US" sz="2400">
                <a:solidFill>
                  <a:srgbClr val="000000"/>
                </a:solidFill>
              </a:rPr>
              <a:t> og </a:t>
            </a:r>
            <a:r>
              <a:rPr lang="en-US" sz="2400" err="1">
                <a:solidFill>
                  <a:srgbClr val="000000"/>
                </a:solidFill>
              </a:rPr>
              <a:t>sirkulær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økonomi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Tekniske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installasjoner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Mer </a:t>
            </a:r>
            <a:r>
              <a:rPr lang="en-US" sz="2400" err="1">
                <a:solidFill>
                  <a:srgbClr val="000000"/>
                </a:solidFill>
              </a:rPr>
              <a:t>dokumentasjon</a:t>
            </a:r>
            <a:r>
              <a:rPr lang="en-US" sz="2400">
                <a:solidFill>
                  <a:srgbClr val="000000"/>
                </a:solidFill>
              </a:rPr>
              <a:t> og </a:t>
            </a:r>
            <a:r>
              <a:rPr lang="en-US" sz="2400" err="1">
                <a:solidFill>
                  <a:srgbClr val="000000"/>
                </a:solidFill>
              </a:rPr>
              <a:t>kontroll</a:t>
            </a:r>
            <a:endParaRPr lang="en-US" sz="2400"/>
          </a:p>
          <a:p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28A2832-0311-F3A3-25CA-182AB87425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SzPct val="100000"/>
              <a:buNone/>
            </a:pPr>
            <a:r>
              <a:rPr lang="en-US" sz="2400" b="1">
                <a:solidFill>
                  <a:srgbClr val="000000"/>
                </a:solidFill>
              </a:rPr>
              <a:t>PLANLEGGING</a:t>
            </a:r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Klima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utslipp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Klimatilpasning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Natur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biologisk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mangfold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Mobilitet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Bomiljø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sosial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bærekraft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Arkitektur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stedsutvikling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Offentlige</a:t>
            </a:r>
            <a:r>
              <a:rPr lang="en-US" sz="2400">
                <a:solidFill>
                  <a:srgbClr val="000000"/>
                </a:solidFill>
              </a:rPr>
              <a:t> rom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utearealer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Risiko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samfunnssikkerhet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 err="1">
                <a:solidFill>
                  <a:srgbClr val="000000"/>
                </a:solidFill>
              </a:rPr>
              <a:t>Overvann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teknisk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infrastruktur</a:t>
            </a:r>
            <a:endParaRPr lang="en-US" sz="2400"/>
          </a:p>
          <a:p>
            <a:pPr marL="177800" indent="-177800">
              <a:buSzPct val="100000"/>
            </a:pPr>
            <a:r>
              <a:rPr lang="en-US" sz="2400">
                <a:solidFill>
                  <a:srgbClr val="000000"/>
                </a:solidFill>
              </a:rPr>
              <a:t>Mer </a:t>
            </a:r>
            <a:r>
              <a:rPr lang="en-US" sz="2400" err="1">
                <a:solidFill>
                  <a:srgbClr val="000000"/>
                </a:solidFill>
              </a:rPr>
              <a:t>dokumentasjon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og</a:t>
            </a:r>
            <a:r>
              <a:rPr lang="en-US" sz="2400">
                <a:solidFill>
                  <a:srgbClr val="000000"/>
                </a:solidFill>
              </a:rPr>
              <a:t> </a:t>
            </a:r>
            <a:r>
              <a:rPr lang="en-US" sz="2400" err="1">
                <a:solidFill>
                  <a:srgbClr val="000000"/>
                </a:solidFill>
              </a:rPr>
              <a:t>utredninger</a:t>
            </a:r>
            <a:endParaRPr lang="en-US" sz="2400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247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C6365-0112-1BB8-C30C-34458E934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DDFBE8-75EB-BE6A-47C9-7AD88F59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Påvirker pris og tidsbruk</a:t>
            </a:r>
            <a:br>
              <a:rPr lang="nb-NO"/>
            </a:br>
            <a:r>
              <a:rPr lang="nb-NO" sz="1600"/>
              <a:t>Kommunalt pålagte krav: Leilighetsmiks etc. Rekkefølgekrav (infrastruktur). Uenigheter stat og kommune. </a:t>
            </a:r>
            <a:br>
              <a:rPr lang="nb-NO"/>
            </a:br>
            <a:endParaRPr lang="nb-NO" sz="1800"/>
          </a:p>
        </p:txBody>
      </p:sp>
      <p:pic>
        <p:nvPicPr>
          <p:cNvPr id="3" name="Plassholder for innhold 2">
            <a:extLst>
              <a:ext uri="{FF2B5EF4-FFF2-40B4-BE49-F238E27FC236}">
                <a16:creationId xmlns:a16="http://schemas.microsoft.com/office/drawing/2014/main" id="{46418667-1591-D365-C34E-553D67482C7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01963" y="1676400"/>
            <a:ext cx="6727825" cy="48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23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20AD39-19A2-9775-0246-6D4D25CF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2782" cy="1165500"/>
          </a:xfrm>
        </p:spPr>
        <p:txBody>
          <a:bodyPr>
            <a:normAutofit/>
          </a:bodyPr>
          <a:lstStyle/>
          <a:p>
            <a:r>
              <a:rPr lang="nb-NO" sz="3200"/>
              <a:t>Har summen av gode intensjoner forrykket balansen?</a:t>
            </a:r>
            <a:br>
              <a:rPr lang="nb-NO" sz="3200"/>
            </a:br>
            <a:r>
              <a:rPr lang="nb-NO" sz="1600"/>
              <a:t>Et myndighetskrav er en markedsintervensjon. Færre og dyrere boliger. Ubalanse koster. </a:t>
            </a:r>
            <a:endParaRPr lang="nb-NO" sz="3200"/>
          </a:p>
        </p:txBody>
      </p:sp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5FE3C12A-89C0-2486-AA81-3A175FA51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87278" y="1819275"/>
            <a:ext cx="6217444" cy="414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40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tekst 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/>
              <a:t>Takk!</a:t>
            </a:r>
          </a:p>
        </p:txBody>
      </p:sp>
      <p:sp>
        <p:nvSpPr>
          <p:cNvPr id="12" name="Plassholder for tekst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Plassholder for tekst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5" name="Plassholder for tekst 1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778B8-E9CA-54DB-DC71-A2BA9E298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0832" y="6068330"/>
            <a:ext cx="545193" cy="545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3C059A-3CE7-8FCE-1A09-1C6B9DAE0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0855" y="6068783"/>
            <a:ext cx="935720" cy="5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90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Widescreen</PresentationFormat>
  <Paragraphs>41</Paragraphs>
  <Slides>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Chivo</vt:lpstr>
      <vt:lpstr>Poppins SemiBold</vt:lpstr>
      <vt:lpstr>Office-tema</vt:lpstr>
      <vt:lpstr>For dyre boliger for folk flest? </vt:lpstr>
      <vt:lpstr>Det har blitt dyrere å kjøpe nytt Nyboligpremie 2015: 25% -&gt; 2025: 42 %.  </vt:lpstr>
      <vt:lpstr>Og det bygges for få boliger Høye kostnader sviktende etterspørsel</vt:lpstr>
      <vt:lpstr>Utviklingstrekk siste 20 år   Nye og forsterkede hensyn og krav</vt:lpstr>
      <vt:lpstr>Påvirker pris og tidsbruk Kommunalt pålagte krav: Leilighetsmiks etc. Rekkefølgekrav (infrastruktur). Uenigheter stat og kommune.  </vt:lpstr>
      <vt:lpstr>Har summen av gode intensjoner forrykket balansen? Et myndighetskrav er en markedsintervensjon. Færre og dyrere boliger. Ubalanse koster.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Solveig Figenschou Thoresen</dc:creator>
  <cp:lastModifiedBy>Solveig Figenschou Thoresen</cp:lastModifiedBy>
  <cp:revision>1</cp:revision>
  <dcterms:created xsi:type="dcterms:W3CDTF">2026-08-18T11:11:19Z</dcterms:created>
  <dcterms:modified xsi:type="dcterms:W3CDTF">2026-08-18T11:11:40Z</dcterms:modified>
</cp:coreProperties>
</file>