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66" r:id="rId2"/>
    <p:sldId id="2134805505" r:id="rId3"/>
    <p:sldId id="2134805506" r:id="rId4"/>
    <p:sldId id="2134805412" r:id="rId5"/>
    <p:sldId id="2134805495" r:id="rId6"/>
    <p:sldId id="2134805501" r:id="rId7"/>
    <p:sldId id="2134805503" r:id="rId8"/>
    <p:sldId id="2134805508" r:id="rId9"/>
    <p:sldId id="2134805509" r:id="rId10"/>
    <p:sldId id="2134805499" r:id="rId11"/>
    <p:sldId id="329" r:id="rId12"/>
    <p:sldId id="296" r:id="rId13"/>
    <p:sldId id="2134805523" r:id="rId14"/>
    <p:sldId id="2134805420" r:id="rId15"/>
    <p:sldId id="2134805424" r:id="rId16"/>
    <p:sldId id="2134805435" r:id="rId17"/>
    <p:sldId id="2134805423" r:id="rId18"/>
    <p:sldId id="2134805433" r:id="rId19"/>
    <p:sldId id="2134805336" r:id="rId20"/>
    <p:sldId id="2134805431" r:id="rId21"/>
    <p:sldId id="2134805375" r:id="rId22"/>
    <p:sldId id="2134805380" r:id="rId23"/>
    <p:sldId id="2134805310" r:id="rId24"/>
    <p:sldId id="2134805339" r:id="rId25"/>
    <p:sldId id="2134805327" r:id="rId26"/>
    <p:sldId id="2134805490" r:id="rId27"/>
    <p:sldId id="2134805500" r:id="rId28"/>
    <p:sldId id="2134805515" r:id="rId29"/>
    <p:sldId id="258" r:id="rId30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#1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#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#1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CA6C07-55C5-40FB-83C0-39328048BA1D}" type="doc">
      <dgm:prSet loTypeId="urn:microsoft.com/office/officeart/2005/8/layout/vList2" loCatId="list" qsTypeId="urn:microsoft.com/office/officeart/2005/8/quickstyle/simple1#1" qsCatId="simple" csTypeId="urn:microsoft.com/office/officeart/2005/8/colors/accent2_3#1" csCatId="accent2" phldr="1"/>
      <dgm:spPr/>
      <dgm:t>
        <a:bodyPr/>
        <a:lstStyle/>
        <a:p>
          <a:endParaRPr lang="nb-NO"/>
        </a:p>
      </dgm:t>
    </dgm:pt>
    <dgm:pt modelId="{360E19C9-EC6A-4B25-ABFF-96BC9452EBF2}">
      <dgm:prSet phldrT="[Tekst]" phldr="0" custT="1"/>
      <dgm:spPr/>
      <dgm:t>
        <a:bodyPr/>
        <a:lstStyle/>
        <a:p>
          <a:r>
            <a:rPr lang="nb-NO" sz="3300"/>
            <a:t>Lovgivers krav til kommunene</a:t>
          </a:r>
          <a:br>
            <a:rPr lang="nb-NO" sz="3300"/>
          </a:br>
          <a:r>
            <a:rPr lang="nb-NO" sz="1800"/>
            <a:t>- ikke mer omfattende enn nødvendig, for større tiltak med vesentlig virkning på miljø og samfunn</a:t>
          </a:r>
          <a:endParaRPr lang="nb-NO" sz="3300"/>
        </a:p>
      </dgm:t>
    </dgm:pt>
    <dgm:pt modelId="{57DE6165-B34D-48F3-A83E-9D66AD7A217D}" type="parTrans" cxnId="{79285557-646D-48FE-8ADF-73A9FF810C69}">
      <dgm:prSet/>
      <dgm:spPr/>
      <dgm:t>
        <a:bodyPr/>
        <a:lstStyle/>
        <a:p>
          <a:endParaRPr lang="nb-NO"/>
        </a:p>
      </dgm:t>
    </dgm:pt>
    <dgm:pt modelId="{9698B502-D162-40D9-865E-0BAB491F77AA}" type="sibTrans" cxnId="{79285557-646D-48FE-8ADF-73A9FF810C69}">
      <dgm:prSet/>
      <dgm:spPr/>
      <dgm:t>
        <a:bodyPr/>
        <a:lstStyle/>
        <a:p>
          <a:endParaRPr lang="nb-NO"/>
        </a:p>
      </dgm:t>
    </dgm:pt>
    <dgm:pt modelId="{494D2EA7-E6C6-4C83-B976-89BE024BB601}">
      <dgm:prSet phldrT="[Tekst]" phldr="0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nb-NO" sz="2400" err="1"/>
            <a:t>Pbl</a:t>
          </a:r>
          <a:r>
            <a:rPr lang="nb-NO" sz="2400"/>
            <a:t> §§ 3-1 og 12-1</a:t>
          </a:r>
        </a:p>
      </dgm:t>
    </dgm:pt>
    <dgm:pt modelId="{A29F1042-4313-4C5F-9A59-990D2AB6A334}" type="parTrans" cxnId="{2BDBF036-BE38-4195-89DE-6689C0B5C7C4}">
      <dgm:prSet/>
      <dgm:spPr/>
      <dgm:t>
        <a:bodyPr/>
        <a:lstStyle/>
        <a:p>
          <a:endParaRPr lang="nb-NO"/>
        </a:p>
      </dgm:t>
    </dgm:pt>
    <dgm:pt modelId="{5C22704A-48B1-439F-BF1D-668DB30E17DA}" type="sibTrans" cxnId="{2BDBF036-BE38-4195-89DE-6689C0B5C7C4}">
      <dgm:prSet/>
      <dgm:spPr/>
      <dgm:t>
        <a:bodyPr/>
        <a:lstStyle/>
        <a:p>
          <a:endParaRPr lang="nb-NO"/>
        </a:p>
      </dgm:t>
    </dgm:pt>
    <dgm:pt modelId="{A1FF1D73-3DB4-4B95-B594-4C08E5513FC8}">
      <dgm:prSet phldrT="[Tekst]" phldr="0" custT="1"/>
      <dgm:spPr/>
      <dgm:t>
        <a:bodyPr/>
        <a:lstStyle/>
        <a:p>
          <a:r>
            <a:rPr lang="nb-NO" sz="3000"/>
            <a:t>Kommunens mulighet i KPA</a:t>
          </a:r>
        </a:p>
        <a:p>
          <a:r>
            <a:rPr lang="nb-NO" sz="1800"/>
            <a:t>- Kan vedta krav om reguleringsplan, kan unnta fra reguleringskrav</a:t>
          </a:r>
        </a:p>
      </dgm:t>
    </dgm:pt>
    <dgm:pt modelId="{4B7CB925-6232-4B9D-9B93-ADDB0C5AA43F}" type="parTrans" cxnId="{466F9268-514E-4FA0-9DA4-C4649775A1FC}">
      <dgm:prSet/>
      <dgm:spPr/>
      <dgm:t>
        <a:bodyPr/>
        <a:lstStyle/>
        <a:p>
          <a:endParaRPr lang="nb-NO"/>
        </a:p>
      </dgm:t>
    </dgm:pt>
    <dgm:pt modelId="{3F663D7D-9882-4591-B825-4953310E5E62}" type="sibTrans" cxnId="{466F9268-514E-4FA0-9DA4-C4649775A1FC}">
      <dgm:prSet/>
      <dgm:spPr/>
      <dgm:t>
        <a:bodyPr/>
        <a:lstStyle/>
        <a:p>
          <a:endParaRPr lang="nb-NO"/>
        </a:p>
      </dgm:t>
    </dgm:pt>
    <dgm:pt modelId="{E21FA605-2BC1-41A3-BF06-99479241B3DE}">
      <dgm:prSet phldrT="[Teks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nb-NO" sz="2400"/>
            <a:t> </a:t>
          </a:r>
          <a:r>
            <a:rPr lang="nb-NO" sz="2400" err="1"/>
            <a:t>Pbl</a:t>
          </a:r>
          <a:r>
            <a:rPr lang="nb-NO" sz="2400"/>
            <a:t> §§ 11-9 og 11-10</a:t>
          </a:r>
        </a:p>
        <a:p>
          <a:pPr marL="285750" lvl="1" indent="0" defTabSz="1778000">
            <a:lnSpc>
              <a:spcPct val="90000"/>
            </a:lnSpc>
            <a:spcBef>
              <a:spcPct val="0"/>
            </a:spcBef>
            <a:spcAft>
              <a:spcPct val="20000"/>
            </a:spcAft>
          </a:pPr>
          <a:endParaRPr lang="nb-NO" sz="3200"/>
        </a:p>
      </dgm:t>
    </dgm:pt>
    <dgm:pt modelId="{2DB97B87-662C-4D44-AB90-282BD7C80A6E}" type="parTrans" cxnId="{8E7254E6-4B38-4778-9074-D573A66FED5E}">
      <dgm:prSet/>
      <dgm:spPr/>
      <dgm:t>
        <a:bodyPr/>
        <a:lstStyle/>
        <a:p>
          <a:endParaRPr lang="nb-NO"/>
        </a:p>
      </dgm:t>
    </dgm:pt>
    <dgm:pt modelId="{01DBF4EE-E859-4FB6-B55D-2C955C85F564}" type="sibTrans" cxnId="{8E7254E6-4B38-4778-9074-D573A66FED5E}">
      <dgm:prSet/>
      <dgm:spPr/>
      <dgm:t>
        <a:bodyPr/>
        <a:lstStyle/>
        <a:p>
          <a:endParaRPr lang="nb-NO"/>
        </a:p>
      </dgm:t>
    </dgm:pt>
    <dgm:pt modelId="{8BB5FC25-076D-43F8-8CA4-ED2242FD992F}" type="pres">
      <dgm:prSet presAssocID="{4ACA6C07-55C5-40FB-83C0-39328048BA1D}" presName="linear" presStyleCnt="0">
        <dgm:presLayoutVars>
          <dgm:animLvl val="lvl"/>
          <dgm:resizeHandles val="exact"/>
        </dgm:presLayoutVars>
      </dgm:prSet>
      <dgm:spPr/>
    </dgm:pt>
    <dgm:pt modelId="{6BAD8ED6-6F8A-4DE6-AAAD-77CBB4A2A693}" type="pres">
      <dgm:prSet presAssocID="{360E19C9-EC6A-4B25-ABFF-96BC9452EBF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BB0BDF3-BE5B-4705-963D-7530274D8A87}" type="pres">
      <dgm:prSet presAssocID="{360E19C9-EC6A-4B25-ABFF-96BC9452EBF2}" presName="childText" presStyleLbl="revTx" presStyleIdx="0" presStyleCnt="2">
        <dgm:presLayoutVars>
          <dgm:bulletEnabled val="1"/>
        </dgm:presLayoutVars>
      </dgm:prSet>
      <dgm:spPr/>
    </dgm:pt>
    <dgm:pt modelId="{96F2FD84-C5BA-4379-8C8A-7531C8601907}" type="pres">
      <dgm:prSet presAssocID="{A1FF1D73-3DB4-4B95-B594-4C08E5513FC8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9BB4C4DE-4CEC-403F-9D1A-22AE6FC462F4}" type="pres">
      <dgm:prSet presAssocID="{A1FF1D73-3DB4-4B95-B594-4C08E5513FC8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0D4A1122-FB8C-4D6A-A50C-47A7052FE9B0}" type="presOf" srcId="{360E19C9-EC6A-4B25-ABFF-96BC9452EBF2}" destId="{6BAD8ED6-6F8A-4DE6-AAAD-77CBB4A2A693}" srcOrd="0" destOrd="0" presId="urn:microsoft.com/office/officeart/2005/8/layout/vList2"/>
    <dgm:cxn modelId="{2BDBF036-BE38-4195-89DE-6689C0B5C7C4}" srcId="{360E19C9-EC6A-4B25-ABFF-96BC9452EBF2}" destId="{494D2EA7-E6C6-4C83-B976-89BE024BB601}" srcOrd="0" destOrd="0" parTransId="{A29F1042-4313-4C5F-9A59-990D2AB6A334}" sibTransId="{5C22704A-48B1-439F-BF1D-668DB30E17DA}"/>
    <dgm:cxn modelId="{BE387368-4C76-4A82-B07F-C738ED69DB87}" type="presOf" srcId="{A1FF1D73-3DB4-4B95-B594-4C08E5513FC8}" destId="{96F2FD84-C5BA-4379-8C8A-7531C8601907}" srcOrd="0" destOrd="0" presId="urn:microsoft.com/office/officeart/2005/8/layout/vList2"/>
    <dgm:cxn modelId="{466F9268-514E-4FA0-9DA4-C4649775A1FC}" srcId="{4ACA6C07-55C5-40FB-83C0-39328048BA1D}" destId="{A1FF1D73-3DB4-4B95-B594-4C08E5513FC8}" srcOrd="1" destOrd="0" parTransId="{4B7CB925-6232-4B9D-9B93-ADDB0C5AA43F}" sibTransId="{3F663D7D-9882-4591-B825-4953310E5E62}"/>
    <dgm:cxn modelId="{6B58884B-8202-49EE-824B-53AF5531C600}" type="presOf" srcId="{494D2EA7-E6C6-4C83-B976-89BE024BB601}" destId="{0BB0BDF3-BE5B-4705-963D-7530274D8A87}" srcOrd="0" destOrd="0" presId="urn:microsoft.com/office/officeart/2005/8/layout/vList2"/>
    <dgm:cxn modelId="{79285557-646D-48FE-8ADF-73A9FF810C69}" srcId="{4ACA6C07-55C5-40FB-83C0-39328048BA1D}" destId="{360E19C9-EC6A-4B25-ABFF-96BC9452EBF2}" srcOrd="0" destOrd="0" parTransId="{57DE6165-B34D-48F3-A83E-9D66AD7A217D}" sibTransId="{9698B502-D162-40D9-865E-0BAB491F77AA}"/>
    <dgm:cxn modelId="{1A93F35A-0244-4C45-B3D9-18E27998E796}" type="presOf" srcId="{E21FA605-2BC1-41A3-BF06-99479241B3DE}" destId="{9BB4C4DE-4CEC-403F-9D1A-22AE6FC462F4}" srcOrd="0" destOrd="0" presId="urn:microsoft.com/office/officeart/2005/8/layout/vList2"/>
    <dgm:cxn modelId="{0E37F2B3-1F9F-4F48-A332-8C305ECF0553}" type="presOf" srcId="{4ACA6C07-55C5-40FB-83C0-39328048BA1D}" destId="{8BB5FC25-076D-43F8-8CA4-ED2242FD992F}" srcOrd="0" destOrd="0" presId="urn:microsoft.com/office/officeart/2005/8/layout/vList2"/>
    <dgm:cxn modelId="{8E7254E6-4B38-4778-9074-D573A66FED5E}" srcId="{A1FF1D73-3DB4-4B95-B594-4C08E5513FC8}" destId="{E21FA605-2BC1-41A3-BF06-99479241B3DE}" srcOrd="0" destOrd="0" parTransId="{2DB97B87-662C-4D44-AB90-282BD7C80A6E}" sibTransId="{01DBF4EE-E859-4FB6-B55D-2C955C85F564}"/>
    <dgm:cxn modelId="{85F16E29-624E-4C02-84D0-FAE13D3F045D}" type="presParOf" srcId="{8BB5FC25-076D-43F8-8CA4-ED2242FD992F}" destId="{6BAD8ED6-6F8A-4DE6-AAAD-77CBB4A2A693}" srcOrd="0" destOrd="0" presId="urn:microsoft.com/office/officeart/2005/8/layout/vList2"/>
    <dgm:cxn modelId="{E7DCAE65-0177-42A5-8B8A-08EB4A7DE206}" type="presParOf" srcId="{8BB5FC25-076D-43F8-8CA4-ED2242FD992F}" destId="{0BB0BDF3-BE5B-4705-963D-7530274D8A87}" srcOrd="1" destOrd="0" presId="urn:microsoft.com/office/officeart/2005/8/layout/vList2"/>
    <dgm:cxn modelId="{BC8292CB-1502-47A1-BE26-679E878E4A13}" type="presParOf" srcId="{8BB5FC25-076D-43F8-8CA4-ED2242FD992F}" destId="{96F2FD84-C5BA-4379-8C8A-7531C8601907}" srcOrd="2" destOrd="0" presId="urn:microsoft.com/office/officeart/2005/8/layout/vList2"/>
    <dgm:cxn modelId="{8025767D-EE37-4E16-99FB-69CAFEAA6F10}" type="presParOf" srcId="{8BB5FC25-076D-43F8-8CA4-ED2242FD992F}" destId="{9BB4C4DE-4CEC-403F-9D1A-22AE6FC462F4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F973CA-6C50-480A-9B33-526E59E4778D}" type="doc">
      <dgm:prSet loTypeId="urn:microsoft.com/office/officeart/2005/8/layout/radial6" loCatId="cycle" qsTypeId="urn:microsoft.com/office/officeart/2005/8/quickstyle/simple1#2" qsCatId="simple" csTypeId="urn:microsoft.com/office/officeart/2005/8/colors/accent2_1#1" csCatId="accent2" phldr="1"/>
      <dgm:spPr/>
      <dgm:t>
        <a:bodyPr/>
        <a:lstStyle/>
        <a:p>
          <a:endParaRPr lang="nb-NO"/>
        </a:p>
      </dgm:t>
    </dgm:pt>
    <dgm:pt modelId="{2F28D150-CCFC-4181-860F-69F424B4CBCC}">
      <dgm:prSet phldrT="[Tekst]" phldr="0"/>
      <dgm:spPr/>
      <dgm:t>
        <a:bodyPr/>
        <a:lstStyle/>
        <a:p>
          <a:r>
            <a:rPr lang="nb-NO" err="1">
              <a:solidFill>
                <a:schemeClr val="accent2">
                  <a:lumMod val="50000"/>
                </a:schemeClr>
              </a:solidFill>
            </a:rPr>
            <a:t>BauGB</a:t>
          </a:r>
          <a:r>
            <a:rPr lang="nb-NO">
              <a:solidFill>
                <a:schemeClr val="accent2">
                  <a:lumMod val="50000"/>
                </a:schemeClr>
              </a:solidFill>
            </a:rPr>
            <a:t> § 34</a:t>
          </a:r>
        </a:p>
      </dgm:t>
    </dgm:pt>
    <dgm:pt modelId="{535F17F1-19F4-4D87-84FB-1118A4E84649}" type="parTrans" cxnId="{3DE7CEDD-05C8-4792-8059-A7C52EF040D9}">
      <dgm:prSet/>
      <dgm:spPr/>
      <dgm:t>
        <a:bodyPr/>
        <a:lstStyle/>
        <a:p>
          <a:endParaRPr lang="nb-NO"/>
        </a:p>
      </dgm:t>
    </dgm:pt>
    <dgm:pt modelId="{F39B3252-323A-4857-9937-69B435B6E490}" type="sibTrans" cxnId="{3DE7CEDD-05C8-4792-8059-A7C52EF040D9}">
      <dgm:prSet/>
      <dgm:spPr/>
      <dgm:t>
        <a:bodyPr/>
        <a:lstStyle/>
        <a:p>
          <a:endParaRPr lang="nb-NO"/>
        </a:p>
      </dgm:t>
    </dgm:pt>
    <dgm:pt modelId="{EF4B3B1B-E293-4962-852A-72E3D5C01395}">
      <dgm:prSet phldrT="[Tekst]" phldr="0"/>
      <dgm:spPr/>
      <dgm:t>
        <a:bodyPr/>
        <a:lstStyle/>
        <a:p>
          <a:endParaRPr lang="nb-NO">
            <a:solidFill>
              <a:srgbClr val="1C632C"/>
            </a:solidFill>
          </a:endParaRPr>
        </a:p>
      </dgm:t>
    </dgm:pt>
    <dgm:pt modelId="{7E1BF55B-8DEE-4CB7-B3AF-49F140C8CE35}" type="parTrans" cxnId="{5E080260-49FF-4535-A493-A964AF630346}">
      <dgm:prSet/>
      <dgm:spPr/>
      <dgm:t>
        <a:bodyPr/>
        <a:lstStyle/>
        <a:p>
          <a:endParaRPr lang="nb-NO"/>
        </a:p>
      </dgm:t>
    </dgm:pt>
    <dgm:pt modelId="{24D7AB57-3EA2-4C80-BD33-0F2E79B2B837}" type="sibTrans" cxnId="{5E080260-49FF-4535-A493-A964AF630346}">
      <dgm:prSet/>
      <dgm:spPr/>
      <dgm:t>
        <a:bodyPr/>
        <a:lstStyle/>
        <a:p>
          <a:endParaRPr lang="nb-NO"/>
        </a:p>
      </dgm:t>
    </dgm:pt>
    <dgm:pt modelId="{6F9B6DE4-316B-4A77-868A-8239AF657829}">
      <dgm:prSet phldrT="[Tekst]" phldr="0"/>
      <dgm:spPr/>
      <dgm:t>
        <a:bodyPr/>
        <a:lstStyle/>
        <a:p>
          <a:endParaRPr lang="nb-NO"/>
        </a:p>
      </dgm:t>
    </dgm:pt>
    <dgm:pt modelId="{12E64FE0-1846-47D4-87EE-45D38E9C1CBA}" type="parTrans" cxnId="{9674A5DE-6497-4501-AD5E-83405844DEE0}">
      <dgm:prSet/>
      <dgm:spPr/>
      <dgm:t>
        <a:bodyPr/>
        <a:lstStyle/>
        <a:p>
          <a:endParaRPr lang="nb-NO"/>
        </a:p>
      </dgm:t>
    </dgm:pt>
    <dgm:pt modelId="{90F1E0F7-553C-4EDC-ABDA-CEBD135F9D58}" type="sibTrans" cxnId="{9674A5DE-6497-4501-AD5E-83405844DEE0}">
      <dgm:prSet/>
      <dgm:spPr/>
      <dgm:t>
        <a:bodyPr/>
        <a:lstStyle/>
        <a:p>
          <a:endParaRPr lang="nb-NO"/>
        </a:p>
      </dgm:t>
    </dgm:pt>
    <dgm:pt modelId="{18B98363-57AC-4F1F-887F-8C3482CEF212}">
      <dgm:prSet phldrT="[Tekst]" phldr="0"/>
      <dgm:spPr/>
      <dgm:t>
        <a:bodyPr/>
        <a:lstStyle/>
        <a:p>
          <a:endParaRPr lang="nb-NO">
            <a:solidFill>
              <a:srgbClr val="1C632C"/>
            </a:solidFill>
          </a:endParaRPr>
        </a:p>
      </dgm:t>
    </dgm:pt>
    <dgm:pt modelId="{8F285072-9C15-4AF6-B740-B79FC0CB368F}" type="parTrans" cxnId="{7374B6A0-7781-46EE-88F5-6E59BA41277A}">
      <dgm:prSet/>
      <dgm:spPr/>
      <dgm:t>
        <a:bodyPr/>
        <a:lstStyle/>
        <a:p>
          <a:endParaRPr lang="nb-NO"/>
        </a:p>
      </dgm:t>
    </dgm:pt>
    <dgm:pt modelId="{14D2D2C3-31C4-4DCA-801E-B37B95912AB2}" type="sibTrans" cxnId="{7374B6A0-7781-46EE-88F5-6E59BA41277A}">
      <dgm:prSet/>
      <dgm:spPr/>
      <dgm:t>
        <a:bodyPr/>
        <a:lstStyle/>
        <a:p>
          <a:endParaRPr lang="nb-NO"/>
        </a:p>
      </dgm:t>
    </dgm:pt>
    <dgm:pt modelId="{11EBB508-6AFA-4A17-9C12-14C6DAF95F64}">
      <dgm:prSet phldrT="[Tekst]" phldr="0"/>
      <dgm:spPr/>
      <dgm:t>
        <a:bodyPr/>
        <a:lstStyle/>
        <a:p>
          <a:endParaRPr lang="nb-NO">
            <a:solidFill>
              <a:srgbClr val="1C632C"/>
            </a:solidFill>
          </a:endParaRPr>
        </a:p>
      </dgm:t>
    </dgm:pt>
    <dgm:pt modelId="{2031A27B-F6F7-4B19-99BD-1C97C214CB86}" type="parTrans" cxnId="{A8C32CBB-A9A8-4C71-B976-1D9E772C9BB5}">
      <dgm:prSet/>
      <dgm:spPr/>
      <dgm:t>
        <a:bodyPr/>
        <a:lstStyle/>
        <a:p>
          <a:endParaRPr lang="nb-NO"/>
        </a:p>
      </dgm:t>
    </dgm:pt>
    <dgm:pt modelId="{0AD3195F-03AC-4F2F-8630-A55D7D8086CF}" type="sibTrans" cxnId="{A8C32CBB-A9A8-4C71-B976-1D9E772C9BB5}">
      <dgm:prSet/>
      <dgm:spPr/>
      <dgm:t>
        <a:bodyPr/>
        <a:lstStyle/>
        <a:p>
          <a:endParaRPr lang="nb-NO"/>
        </a:p>
      </dgm:t>
    </dgm:pt>
    <dgm:pt modelId="{DAD5978E-3F1F-47A0-8A8A-4DF73FEDB540}">
      <dgm:prSet/>
      <dgm:spPr/>
      <dgm:t>
        <a:bodyPr/>
        <a:lstStyle/>
        <a:p>
          <a:endParaRPr lang="nb-NO"/>
        </a:p>
      </dgm:t>
    </dgm:pt>
    <dgm:pt modelId="{EA2D1492-B2CE-4248-9893-33FA39750541}" type="parTrans" cxnId="{C5C48B3C-EFAD-49E6-97AF-4533894F0E64}">
      <dgm:prSet/>
      <dgm:spPr/>
      <dgm:t>
        <a:bodyPr/>
        <a:lstStyle/>
        <a:p>
          <a:endParaRPr lang="nb-NO"/>
        </a:p>
      </dgm:t>
    </dgm:pt>
    <dgm:pt modelId="{566290FA-BA78-4E20-A794-FCEC62A37125}" type="sibTrans" cxnId="{C5C48B3C-EFAD-49E6-97AF-4533894F0E64}">
      <dgm:prSet/>
      <dgm:spPr/>
      <dgm:t>
        <a:bodyPr/>
        <a:lstStyle/>
        <a:p>
          <a:endParaRPr lang="nb-NO"/>
        </a:p>
      </dgm:t>
    </dgm:pt>
    <dgm:pt modelId="{03DD6CEF-3C7C-4BEC-9A66-80E31B2611D8}">
      <dgm:prSet phldrT="[Tekst]" phldr="0"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nb-NO"/>
        </a:p>
      </dgm:t>
    </dgm:pt>
    <dgm:pt modelId="{C3F340B3-0268-4BFD-94BA-E40E396745C0}" type="sibTrans" cxnId="{920D7538-078B-419F-9267-34A2EABC0CFF}">
      <dgm:prSet/>
      <dgm:spPr/>
      <dgm:t>
        <a:bodyPr/>
        <a:lstStyle/>
        <a:p>
          <a:endParaRPr lang="nb-NO"/>
        </a:p>
      </dgm:t>
    </dgm:pt>
    <dgm:pt modelId="{48F9B8D6-0CBA-42E3-9266-87BADDA87CC9}" type="parTrans" cxnId="{920D7538-078B-419F-9267-34A2EABC0CFF}">
      <dgm:prSet/>
      <dgm:spPr/>
      <dgm:t>
        <a:bodyPr/>
        <a:lstStyle/>
        <a:p>
          <a:endParaRPr lang="nb-NO"/>
        </a:p>
      </dgm:t>
    </dgm:pt>
    <dgm:pt modelId="{B9278254-A6FA-4ED8-9F13-F1A8CB116235}" type="pres">
      <dgm:prSet presAssocID="{A1F973CA-6C50-480A-9B33-526E59E4778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95BC7B4-B74E-4749-A833-D110C2BD859E}" type="pres">
      <dgm:prSet presAssocID="{2F28D150-CCFC-4181-860F-69F424B4CBCC}" presName="centerShape" presStyleLbl="node0" presStyleIdx="0" presStyleCnt="1"/>
      <dgm:spPr/>
    </dgm:pt>
    <dgm:pt modelId="{2B327357-1329-4C64-9E95-947D8A1B5466}" type="pres">
      <dgm:prSet presAssocID="{03DD6CEF-3C7C-4BEC-9A66-80E31B2611D8}" presName="node" presStyleLbl="node1" presStyleIdx="0" presStyleCnt="5" custRadScaleRad="99469" custRadScaleInc="0">
        <dgm:presLayoutVars>
          <dgm:bulletEnabled val="1"/>
        </dgm:presLayoutVars>
      </dgm:prSet>
      <dgm:spPr/>
    </dgm:pt>
    <dgm:pt modelId="{8A81CD21-E90D-401F-A660-3FF8E61A5A11}" type="pres">
      <dgm:prSet presAssocID="{03DD6CEF-3C7C-4BEC-9A66-80E31B2611D8}" presName="dummy" presStyleCnt="0"/>
      <dgm:spPr/>
    </dgm:pt>
    <dgm:pt modelId="{D48FF1E0-E593-4199-8220-A2F90E3148D6}" type="pres">
      <dgm:prSet presAssocID="{C3F340B3-0268-4BFD-94BA-E40E396745C0}" presName="sibTrans" presStyleLbl="sibTrans2D1" presStyleIdx="0" presStyleCnt="5"/>
      <dgm:spPr/>
    </dgm:pt>
    <dgm:pt modelId="{ED26DF92-91A2-4E3F-AC8D-2B20DF4AF4F0}" type="pres">
      <dgm:prSet presAssocID="{EF4B3B1B-E293-4962-852A-72E3D5C01395}" presName="node" presStyleLbl="node1" presStyleIdx="1" presStyleCnt="5">
        <dgm:presLayoutVars>
          <dgm:bulletEnabled val="1"/>
        </dgm:presLayoutVars>
      </dgm:prSet>
      <dgm:spPr/>
    </dgm:pt>
    <dgm:pt modelId="{5152CD42-064E-4BC0-A1BE-6641C6AA8014}" type="pres">
      <dgm:prSet presAssocID="{EF4B3B1B-E293-4962-852A-72E3D5C01395}" presName="dummy" presStyleCnt="0"/>
      <dgm:spPr/>
    </dgm:pt>
    <dgm:pt modelId="{CA2AA5EA-F6EF-4317-B49C-A0CAE662F107}" type="pres">
      <dgm:prSet presAssocID="{24D7AB57-3EA2-4C80-BD33-0F2E79B2B837}" presName="sibTrans" presStyleLbl="sibTrans2D1" presStyleIdx="1" presStyleCnt="5"/>
      <dgm:spPr/>
    </dgm:pt>
    <dgm:pt modelId="{FB3E417A-0574-477D-A467-2225A3C14A85}" type="pres">
      <dgm:prSet presAssocID="{11EBB508-6AFA-4A17-9C12-14C6DAF95F64}" presName="node" presStyleLbl="node1" presStyleIdx="2" presStyleCnt="5">
        <dgm:presLayoutVars>
          <dgm:bulletEnabled val="1"/>
        </dgm:presLayoutVars>
      </dgm:prSet>
      <dgm:spPr/>
    </dgm:pt>
    <dgm:pt modelId="{F5920F78-6F75-47CA-BD1B-3DF5AAB8F919}" type="pres">
      <dgm:prSet presAssocID="{11EBB508-6AFA-4A17-9C12-14C6DAF95F64}" presName="dummy" presStyleCnt="0"/>
      <dgm:spPr/>
    </dgm:pt>
    <dgm:pt modelId="{CD71B5D8-439E-4C0B-BB97-6043704BEA5F}" type="pres">
      <dgm:prSet presAssocID="{0AD3195F-03AC-4F2F-8630-A55D7D8086CF}" presName="sibTrans" presStyleLbl="sibTrans2D1" presStyleIdx="2" presStyleCnt="5"/>
      <dgm:spPr/>
    </dgm:pt>
    <dgm:pt modelId="{72E75C55-EB3B-488C-B63C-7BB383D7C029}" type="pres">
      <dgm:prSet presAssocID="{6F9B6DE4-316B-4A77-868A-8239AF657829}" presName="node" presStyleLbl="node1" presStyleIdx="3" presStyleCnt="5">
        <dgm:presLayoutVars>
          <dgm:bulletEnabled val="1"/>
        </dgm:presLayoutVars>
      </dgm:prSet>
      <dgm:spPr/>
    </dgm:pt>
    <dgm:pt modelId="{E38B6365-D83A-42B9-89F5-6CC6C35E3108}" type="pres">
      <dgm:prSet presAssocID="{6F9B6DE4-316B-4A77-868A-8239AF657829}" presName="dummy" presStyleCnt="0"/>
      <dgm:spPr/>
    </dgm:pt>
    <dgm:pt modelId="{35299972-9940-4C45-8E6E-4A4ADED355DE}" type="pres">
      <dgm:prSet presAssocID="{90F1E0F7-553C-4EDC-ABDA-CEBD135F9D58}" presName="sibTrans" presStyleLbl="sibTrans2D1" presStyleIdx="3" presStyleCnt="5"/>
      <dgm:spPr/>
    </dgm:pt>
    <dgm:pt modelId="{1C916AB0-6FE4-4E15-8487-550295FA2A08}" type="pres">
      <dgm:prSet presAssocID="{18B98363-57AC-4F1F-887F-8C3482CEF212}" presName="node" presStyleLbl="node1" presStyleIdx="4" presStyleCnt="5">
        <dgm:presLayoutVars>
          <dgm:bulletEnabled val="1"/>
        </dgm:presLayoutVars>
      </dgm:prSet>
      <dgm:spPr/>
    </dgm:pt>
    <dgm:pt modelId="{89E06851-6202-4831-A924-6D56E7E5E9D6}" type="pres">
      <dgm:prSet presAssocID="{18B98363-57AC-4F1F-887F-8C3482CEF212}" presName="dummy" presStyleCnt="0"/>
      <dgm:spPr/>
    </dgm:pt>
    <dgm:pt modelId="{D02AB9F3-3EE5-4CF1-AD0E-668FCF453CE2}" type="pres">
      <dgm:prSet presAssocID="{14D2D2C3-31C4-4DCA-801E-B37B95912AB2}" presName="sibTrans" presStyleLbl="sibTrans2D1" presStyleIdx="4" presStyleCnt="5"/>
      <dgm:spPr/>
    </dgm:pt>
  </dgm:ptLst>
  <dgm:cxnLst>
    <dgm:cxn modelId="{D7CCDF1D-068B-443A-97C5-52EB2C669643}" type="presOf" srcId="{18B98363-57AC-4F1F-887F-8C3482CEF212}" destId="{1C916AB0-6FE4-4E15-8487-550295FA2A08}" srcOrd="0" destOrd="0" presId="urn:microsoft.com/office/officeart/2005/8/layout/radial6"/>
    <dgm:cxn modelId="{920D7538-078B-419F-9267-34A2EABC0CFF}" srcId="{2F28D150-CCFC-4181-860F-69F424B4CBCC}" destId="{03DD6CEF-3C7C-4BEC-9A66-80E31B2611D8}" srcOrd="0" destOrd="0" parTransId="{48F9B8D6-0CBA-42E3-9266-87BADDA87CC9}" sibTransId="{C3F340B3-0268-4BFD-94BA-E40E396745C0}"/>
    <dgm:cxn modelId="{C5C48B3C-EFAD-49E6-97AF-4533894F0E64}" srcId="{A1F973CA-6C50-480A-9B33-526E59E4778D}" destId="{DAD5978E-3F1F-47A0-8A8A-4DF73FEDB540}" srcOrd="1" destOrd="0" parTransId="{EA2D1492-B2CE-4248-9893-33FA39750541}" sibTransId="{566290FA-BA78-4E20-A794-FCEC62A37125}"/>
    <dgm:cxn modelId="{5C50A340-6275-4C1C-AE59-0B6A5BB9610C}" type="presOf" srcId="{14D2D2C3-31C4-4DCA-801E-B37B95912AB2}" destId="{D02AB9F3-3EE5-4CF1-AD0E-668FCF453CE2}" srcOrd="0" destOrd="0" presId="urn:microsoft.com/office/officeart/2005/8/layout/radial6"/>
    <dgm:cxn modelId="{5E080260-49FF-4535-A493-A964AF630346}" srcId="{2F28D150-CCFC-4181-860F-69F424B4CBCC}" destId="{EF4B3B1B-E293-4962-852A-72E3D5C01395}" srcOrd="1" destOrd="0" parTransId="{7E1BF55B-8DEE-4CB7-B3AF-49F140C8CE35}" sibTransId="{24D7AB57-3EA2-4C80-BD33-0F2E79B2B837}"/>
    <dgm:cxn modelId="{F5C55F61-69F5-45CF-A20A-1AB45D666434}" type="presOf" srcId="{A1F973CA-6C50-480A-9B33-526E59E4778D}" destId="{B9278254-A6FA-4ED8-9F13-F1A8CB116235}" srcOrd="0" destOrd="0" presId="urn:microsoft.com/office/officeart/2005/8/layout/radial6"/>
    <dgm:cxn modelId="{0E296D4C-2AFC-40FE-808A-8A74F6DDCC21}" type="presOf" srcId="{11EBB508-6AFA-4A17-9C12-14C6DAF95F64}" destId="{FB3E417A-0574-477D-A467-2225A3C14A85}" srcOrd="0" destOrd="0" presId="urn:microsoft.com/office/officeart/2005/8/layout/radial6"/>
    <dgm:cxn modelId="{5AE85A76-0F80-4AF6-BC71-DB7D536B231E}" type="presOf" srcId="{EF4B3B1B-E293-4962-852A-72E3D5C01395}" destId="{ED26DF92-91A2-4E3F-AC8D-2B20DF4AF4F0}" srcOrd="0" destOrd="0" presId="urn:microsoft.com/office/officeart/2005/8/layout/radial6"/>
    <dgm:cxn modelId="{6BA9638F-E6A4-4182-99E2-74B5CC735AA7}" type="presOf" srcId="{6F9B6DE4-316B-4A77-868A-8239AF657829}" destId="{72E75C55-EB3B-488C-B63C-7BB383D7C029}" srcOrd="0" destOrd="0" presId="urn:microsoft.com/office/officeart/2005/8/layout/radial6"/>
    <dgm:cxn modelId="{7374B6A0-7781-46EE-88F5-6E59BA41277A}" srcId="{2F28D150-CCFC-4181-860F-69F424B4CBCC}" destId="{18B98363-57AC-4F1F-887F-8C3482CEF212}" srcOrd="4" destOrd="0" parTransId="{8F285072-9C15-4AF6-B740-B79FC0CB368F}" sibTransId="{14D2D2C3-31C4-4DCA-801E-B37B95912AB2}"/>
    <dgm:cxn modelId="{905D84A3-9635-4243-8B42-58FE1AD38221}" type="presOf" srcId="{90F1E0F7-553C-4EDC-ABDA-CEBD135F9D58}" destId="{35299972-9940-4C45-8E6E-4A4ADED355DE}" srcOrd="0" destOrd="0" presId="urn:microsoft.com/office/officeart/2005/8/layout/radial6"/>
    <dgm:cxn modelId="{CDFBBEB3-C9BF-4A03-ADE1-4A2F7812BE07}" type="presOf" srcId="{0AD3195F-03AC-4F2F-8630-A55D7D8086CF}" destId="{CD71B5D8-439E-4C0B-BB97-6043704BEA5F}" srcOrd="0" destOrd="0" presId="urn:microsoft.com/office/officeart/2005/8/layout/radial6"/>
    <dgm:cxn modelId="{A8C32CBB-A9A8-4C71-B976-1D9E772C9BB5}" srcId="{2F28D150-CCFC-4181-860F-69F424B4CBCC}" destId="{11EBB508-6AFA-4A17-9C12-14C6DAF95F64}" srcOrd="2" destOrd="0" parTransId="{2031A27B-F6F7-4B19-99BD-1C97C214CB86}" sibTransId="{0AD3195F-03AC-4F2F-8630-A55D7D8086CF}"/>
    <dgm:cxn modelId="{99A009C3-C726-4D8B-9046-47936D4D99A2}" type="presOf" srcId="{24D7AB57-3EA2-4C80-BD33-0F2E79B2B837}" destId="{CA2AA5EA-F6EF-4317-B49C-A0CAE662F107}" srcOrd="0" destOrd="0" presId="urn:microsoft.com/office/officeart/2005/8/layout/radial6"/>
    <dgm:cxn modelId="{3DE7CEDD-05C8-4792-8059-A7C52EF040D9}" srcId="{A1F973CA-6C50-480A-9B33-526E59E4778D}" destId="{2F28D150-CCFC-4181-860F-69F424B4CBCC}" srcOrd="0" destOrd="0" parTransId="{535F17F1-19F4-4D87-84FB-1118A4E84649}" sibTransId="{F39B3252-323A-4857-9937-69B435B6E490}"/>
    <dgm:cxn modelId="{07F816DE-A3B9-45C4-A74E-F00BB3597EF2}" type="presOf" srcId="{C3F340B3-0268-4BFD-94BA-E40E396745C0}" destId="{D48FF1E0-E593-4199-8220-A2F90E3148D6}" srcOrd="0" destOrd="0" presId="urn:microsoft.com/office/officeart/2005/8/layout/radial6"/>
    <dgm:cxn modelId="{9674A5DE-6497-4501-AD5E-83405844DEE0}" srcId="{2F28D150-CCFC-4181-860F-69F424B4CBCC}" destId="{6F9B6DE4-316B-4A77-868A-8239AF657829}" srcOrd="3" destOrd="0" parTransId="{12E64FE0-1846-47D4-87EE-45D38E9C1CBA}" sibTransId="{90F1E0F7-553C-4EDC-ABDA-CEBD135F9D58}"/>
    <dgm:cxn modelId="{D913C5E0-24E7-4FC6-B703-E494426B985F}" type="presOf" srcId="{03DD6CEF-3C7C-4BEC-9A66-80E31B2611D8}" destId="{2B327357-1329-4C64-9E95-947D8A1B5466}" srcOrd="0" destOrd="0" presId="urn:microsoft.com/office/officeart/2005/8/layout/radial6"/>
    <dgm:cxn modelId="{2DB216E4-0A3D-4AA0-B941-B162ED6AA964}" type="presOf" srcId="{2F28D150-CCFC-4181-860F-69F424B4CBCC}" destId="{A95BC7B4-B74E-4749-A833-D110C2BD859E}" srcOrd="0" destOrd="0" presId="urn:microsoft.com/office/officeart/2005/8/layout/radial6"/>
    <dgm:cxn modelId="{603FD292-6383-41CA-8D37-D5621435FEB6}" type="presParOf" srcId="{B9278254-A6FA-4ED8-9F13-F1A8CB116235}" destId="{A95BC7B4-B74E-4749-A833-D110C2BD859E}" srcOrd="0" destOrd="0" presId="urn:microsoft.com/office/officeart/2005/8/layout/radial6"/>
    <dgm:cxn modelId="{C6012BA1-8ECD-440D-B2AA-9C6341C6C201}" type="presParOf" srcId="{B9278254-A6FA-4ED8-9F13-F1A8CB116235}" destId="{2B327357-1329-4C64-9E95-947D8A1B5466}" srcOrd="1" destOrd="0" presId="urn:microsoft.com/office/officeart/2005/8/layout/radial6"/>
    <dgm:cxn modelId="{5B3D0EE5-89C4-49CF-91C2-6B85BEB538AB}" type="presParOf" srcId="{B9278254-A6FA-4ED8-9F13-F1A8CB116235}" destId="{8A81CD21-E90D-401F-A660-3FF8E61A5A11}" srcOrd="2" destOrd="0" presId="urn:microsoft.com/office/officeart/2005/8/layout/radial6"/>
    <dgm:cxn modelId="{CD6E5194-BA90-4B79-BEDD-9C347A19A2BE}" type="presParOf" srcId="{B9278254-A6FA-4ED8-9F13-F1A8CB116235}" destId="{D48FF1E0-E593-4199-8220-A2F90E3148D6}" srcOrd="3" destOrd="0" presId="urn:microsoft.com/office/officeart/2005/8/layout/radial6"/>
    <dgm:cxn modelId="{B9579A7D-B26F-4E4F-9A43-273F4E6B9DB5}" type="presParOf" srcId="{B9278254-A6FA-4ED8-9F13-F1A8CB116235}" destId="{ED26DF92-91A2-4E3F-AC8D-2B20DF4AF4F0}" srcOrd="4" destOrd="0" presId="urn:microsoft.com/office/officeart/2005/8/layout/radial6"/>
    <dgm:cxn modelId="{18F3DF4B-4B2B-46BC-B589-B09B3080738A}" type="presParOf" srcId="{B9278254-A6FA-4ED8-9F13-F1A8CB116235}" destId="{5152CD42-064E-4BC0-A1BE-6641C6AA8014}" srcOrd="5" destOrd="0" presId="urn:microsoft.com/office/officeart/2005/8/layout/radial6"/>
    <dgm:cxn modelId="{D72E2F8A-B6FB-452A-BB5A-5429705895FC}" type="presParOf" srcId="{B9278254-A6FA-4ED8-9F13-F1A8CB116235}" destId="{CA2AA5EA-F6EF-4317-B49C-A0CAE662F107}" srcOrd="6" destOrd="0" presId="urn:microsoft.com/office/officeart/2005/8/layout/radial6"/>
    <dgm:cxn modelId="{45D27C51-B049-4541-86F4-EE5790C803B6}" type="presParOf" srcId="{B9278254-A6FA-4ED8-9F13-F1A8CB116235}" destId="{FB3E417A-0574-477D-A467-2225A3C14A85}" srcOrd="7" destOrd="0" presId="urn:microsoft.com/office/officeart/2005/8/layout/radial6"/>
    <dgm:cxn modelId="{74EF52D5-A99F-4DC4-9656-1D49952C8BAB}" type="presParOf" srcId="{B9278254-A6FA-4ED8-9F13-F1A8CB116235}" destId="{F5920F78-6F75-47CA-BD1B-3DF5AAB8F919}" srcOrd="8" destOrd="0" presId="urn:microsoft.com/office/officeart/2005/8/layout/radial6"/>
    <dgm:cxn modelId="{736EE497-9933-497C-9051-AE13D6D51F2B}" type="presParOf" srcId="{B9278254-A6FA-4ED8-9F13-F1A8CB116235}" destId="{CD71B5D8-439E-4C0B-BB97-6043704BEA5F}" srcOrd="9" destOrd="0" presId="urn:microsoft.com/office/officeart/2005/8/layout/radial6"/>
    <dgm:cxn modelId="{71C27ED0-B41C-4C93-89CF-BECACAB4AC8A}" type="presParOf" srcId="{B9278254-A6FA-4ED8-9F13-F1A8CB116235}" destId="{72E75C55-EB3B-488C-B63C-7BB383D7C029}" srcOrd="10" destOrd="0" presId="urn:microsoft.com/office/officeart/2005/8/layout/radial6"/>
    <dgm:cxn modelId="{FAFE7700-4D6D-44C2-856D-35763810E2A4}" type="presParOf" srcId="{B9278254-A6FA-4ED8-9F13-F1A8CB116235}" destId="{E38B6365-D83A-42B9-89F5-6CC6C35E3108}" srcOrd="11" destOrd="0" presId="urn:microsoft.com/office/officeart/2005/8/layout/radial6"/>
    <dgm:cxn modelId="{BE547555-8C50-495F-93CC-069D4FBC8238}" type="presParOf" srcId="{B9278254-A6FA-4ED8-9F13-F1A8CB116235}" destId="{35299972-9940-4C45-8E6E-4A4ADED355DE}" srcOrd="12" destOrd="0" presId="urn:microsoft.com/office/officeart/2005/8/layout/radial6"/>
    <dgm:cxn modelId="{B14F5A3E-4F60-48EF-BBFF-9CF5D02B0333}" type="presParOf" srcId="{B9278254-A6FA-4ED8-9F13-F1A8CB116235}" destId="{1C916AB0-6FE4-4E15-8487-550295FA2A08}" srcOrd="13" destOrd="0" presId="urn:microsoft.com/office/officeart/2005/8/layout/radial6"/>
    <dgm:cxn modelId="{38334A2F-FE8F-4892-8926-B6C42B81A2D1}" type="presParOf" srcId="{B9278254-A6FA-4ED8-9F13-F1A8CB116235}" destId="{89E06851-6202-4831-A924-6D56E7E5E9D6}" srcOrd="14" destOrd="0" presId="urn:microsoft.com/office/officeart/2005/8/layout/radial6"/>
    <dgm:cxn modelId="{4350989B-20F1-4A5E-9715-A06F1BA5363C}" type="presParOf" srcId="{B9278254-A6FA-4ED8-9F13-F1A8CB116235}" destId="{D02AB9F3-3EE5-4CF1-AD0E-668FCF453CE2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BC1CBC5-B47A-43CA-85A2-30D3AB8858D4}" type="doc">
      <dgm:prSet loTypeId="urn:microsoft.com/office/officeart/2005/8/layout/hProcess10" loCatId="process" qsTypeId="urn:microsoft.com/office/officeart/2005/8/quickstyle/simple1#3" qsCatId="simple" csTypeId="urn:microsoft.com/office/officeart/2005/8/colors/accent2_2#1" csCatId="accent2" phldr="1"/>
      <dgm:spPr/>
      <dgm:t>
        <a:bodyPr/>
        <a:lstStyle/>
        <a:p>
          <a:endParaRPr lang="nb-NO"/>
        </a:p>
      </dgm:t>
    </dgm:pt>
    <dgm:pt modelId="{54D533AB-D05E-41BE-9346-5372B4E1CC91}">
      <dgm:prSet phldrT="[Tekst]"/>
      <dgm:spPr/>
      <dgm:t>
        <a:bodyPr/>
        <a:lstStyle/>
        <a:p>
          <a:r>
            <a:rPr lang="nb-NO"/>
            <a:t>Ingen plan</a:t>
          </a:r>
        </a:p>
      </dgm:t>
    </dgm:pt>
    <dgm:pt modelId="{49557201-AD55-4052-8C97-D68AB9C9EABC}" type="parTrans" cxnId="{F1A6ED92-34A6-4C49-A429-D6D4443C1B30}">
      <dgm:prSet/>
      <dgm:spPr/>
      <dgm:t>
        <a:bodyPr/>
        <a:lstStyle/>
        <a:p>
          <a:endParaRPr lang="nb-NO"/>
        </a:p>
      </dgm:t>
    </dgm:pt>
    <dgm:pt modelId="{17B5D33D-029B-40F7-B3F8-3E1DE7CED428}" type="sibTrans" cxnId="{F1A6ED92-34A6-4C49-A429-D6D4443C1B30}">
      <dgm:prSet/>
      <dgm:spPr/>
      <dgm:t>
        <a:bodyPr/>
        <a:lstStyle/>
        <a:p>
          <a:endParaRPr lang="nb-NO"/>
        </a:p>
      </dgm:t>
    </dgm:pt>
    <dgm:pt modelId="{1278239A-4459-4911-9F9F-389DFA133D21}">
      <dgm:prSet phldrT="[Tekst]"/>
      <dgm:spPr/>
      <dgm:t>
        <a:bodyPr/>
        <a:lstStyle/>
        <a:p>
          <a:r>
            <a:rPr lang="nb-NO"/>
            <a:t>Uregulert område</a:t>
          </a:r>
        </a:p>
      </dgm:t>
    </dgm:pt>
    <dgm:pt modelId="{96E40EC1-EB0C-4F75-B3F5-DFB9EDA596C6}" type="parTrans" cxnId="{221B64B7-43AF-4D22-81A6-106120B03D13}">
      <dgm:prSet/>
      <dgm:spPr/>
      <dgm:t>
        <a:bodyPr/>
        <a:lstStyle/>
        <a:p>
          <a:endParaRPr lang="nb-NO"/>
        </a:p>
      </dgm:t>
    </dgm:pt>
    <dgm:pt modelId="{F5F5AA3F-8773-4EB9-A77E-8D51068197F7}" type="sibTrans" cxnId="{221B64B7-43AF-4D22-81A6-106120B03D13}">
      <dgm:prSet/>
      <dgm:spPr/>
      <dgm:t>
        <a:bodyPr/>
        <a:lstStyle/>
        <a:p>
          <a:endParaRPr lang="nb-NO"/>
        </a:p>
      </dgm:t>
    </dgm:pt>
    <dgm:pt modelId="{13153736-B2AF-4B88-A7B8-D17DC6BB2B33}">
      <dgm:prSet phldrT="[Tekst]"/>
      <dgm:spPr/>
      <dgm:t>
        <a:bodyPr/>
        <a:lstStyle/>
        <a:p>
          <a:r>
            <a:rPr lang="nb-NO"/>
            <a:t>Beslutning om bruk av § 34</a:t>
          </a:r>
        </a:p>
      </dgm:t>
    </dgm:pt>
    <dgm:pt modelId="{023C4F7A-A91B-4F4C-BBD9-A72D4A909C95}" type="parTrans" cxnId="{28D50CA1-65E5-4813-914C-1A74B4AB372C}">
      <dgm:prSet/>
      <dgm:spPr/>
      <dgm:t>
        <a:bodyPr/>
        <a:lstStyle/>
        <a:p>
          <a:endParaRPr lang="nb-NO"/>
        </a:p>
      </dgm:t>
    </dgm:pt>
    <dgm:pt modelId="{A93AACC7-AE1A-40EB-9BE7-B265B90DAEE2}" type="sibTrans" cxnId="{28D50CA1-65E5-4813-914C-1A74B4AB372C}">
      <dgm:prSet/>
      <dgm:spPr/>
      <dgm:t>
        <a:bodyPr/>
        <a:lstStyle/>
        <a:p>
          <a:endParaRPr lang="nb-NO"/>
        </a:p>
      </dgm:t>
    </dgm:pt>
    <dgm:pt modelId="{0FC55759-5479-40F7-A801-47864FEAF4FC}">
      <dgm:prSet phldrT="[Tekst]" phldr="0"/>
      <dgm:spPr/>
      <dgm:t>
        <a:bodyPr/>
        <a:lstStyle/>
        <a:p>
          <a:r>
            <a:rPr lang="nb-NO"/>
            <a:t>Dersom vilkår er oppfylt gir det en byggerett</a:t>
          </a:r>
        </a:p>
      </dgm:t>
    </dgm:pt>
    <dgm:pt modelId="{96ECDF7C-CDF1-4DC7-AA39-7A40EA82F3C9}" type="parTrans" cxnId="{A9BF13C2-5002-4AB9-B74D-500E853881E7}">
      <dgm:prSet/>
      <dgm:spPr/>
      <dgm:t>
        <a:bodyPr/>
        <a:lstStyle/>
        <a:p>
          <a:endParaRPr lang="nb-NO"/>
        </a:p>
      </dgm:t>
    </dgm:pt>
    <dgm:pt modelId="{52F40CFA-3FC5-42E2-BA55-AED19539FC95}" type="sibTrans" cxnId="{A9BF13C2-5002-4AB9-B74D-500E853881E7}">
      <dgm:prSet/>
      <dgm:spPr/>
      <dgm:t>
        <a:bodyPr/>
        <a:lstStyle/>
        <a:p>
          <a:endParaRPr lang="nb-NO"/>
        </a:p>
      </dgm:t>
    </dgm:pt>
    <dgm:pt modelId="{650B09AF-5ECF-41FE-A6B1-772472E1014C}">
      <dgm:prSet phldrT="[Tekst]" phldr="0"/>
      <dgm:spPr/>
      <dgm:t>
        <a:bodyPr/>
        <a:lstStyle/>
        <a:p>
          <a:r>
            <a:rPr lang="nb-NO"/>
            <a:t>Eget forvaltningsvedtak</a:t>
          </a:r>
        </a:p>
      </dgm:t>
    </dgm:pt>
    <dgm:pt modelId="{07B4E442-319B-4945-B7C4-795618934CE0}" type="parTrans" cxnId="{F4225A5A-D887-41D0-AA2F-4B089689A496}">
      <dgm:prSet/>
      <dgm:spPr/>
      <dgm:t>
        <a:bodyPr/>
        <a:lstStyle/>
        <a:p>
          <a:endParaRPr lang="nb-NO"/>
        </a:p>
      </dgm:t>
    </dgm:pt>
    <dgm:pt modelId="{F40B121F-C884-4619-AC0D-6DE188BC4830}" type="sibTrans" cxnId="{F4225A5A-D887-41D0-AA2F-4B089689A496}">
      <dgm:prSet/>
      <dgm:spPr/>
      <dgm:t>
        <a:bodyPr/>
        <a:lstStyle/>
        <a:p>
          <a:endParaRPr lang="nb-NO"/>
        </a:p>
      </dgm:t>
    </dgm:pt>
    <dgm:pt modelId="{69B8B5BA-8EED-4478-AB74-2D37A9FD041A}">
      <dgm:prSet phldrT="[Tekst]" phldr="0"/>
      <dgm:spPr/>
      <dgm:t>
        <a:bodyPr/>
        <a:lstStyle/>
        <a:p>
          <a:r>
            <a:rPr lang="nb-NO"/>
            <a:t>Byggesak</a:t>
          </a:r>
        </a:p>
      </dgm:t>
    </dgm:pt>
    <dgm:pt modelId="{E253F0B5-1490-4A52-BCE5-C81C0DE89110}" type="parTrans" cxnId="{04D30D56-EF09-44C4-9E64-603DA9715422}">
      <dgm:prSet/>
      <dgm:spPr/>
      <dgm:t>
        <a:bodyPr/>
        <a:lstStyle/>
        <a:p>
          <a:endParaRPr lang="nb-NO"/>
        </a:p>
      </dgm:t>
    </dgm:pt>
    <dgm:pt modelId="{515BE29E-C7F3-4823-8953-163BC8F3C59B}" type="sibTrans" cxnId="{04D30D56-EF09-44C4-9E64-603DA9715422}">
      <dgm:prSet/>
      <dgm:spPr/>
      <dgm:t>
        <a:bodyPr/>
        <a:lstStyle/>
        <a:p>
          <a:endParaRPr lang="nb-NO"/>
        </a:p>
      </dgm:t>
    </dgm:pt>
    <dgm:pt modelId="{DF2650A9-3C44-472B-9574-411545EB6262}">
      <dgm:prSet phldrT="[Tekst]" phldr="0"/>
      <dgm:spPr/>
      <dgm:t>
        <a:bodyPr/>
        <a:lstStyle/>
        <a:p>
          <a:r>
            <a:rPr lang="nb-NO"/>
            <a:t>Byggesøknad vurderes og byggetillatelse gis</a:t>
          </a:r>
        </a:p>
      </dgm:t>
    </dgm:pt>
    <dgm:pt modelId="{4398A841-A2AD-44E0-9CB0-EAAAE39AED9B}" type="parTrans" cxnId="{FE5EC061-A4A3-4960-AA29-EAF1AF1907A3}">
      <dgm:prSet/>
      <dgm:spPr/>
      <dgm:t>
        <a:bodyPr/>
        <a:lstStyle/>
        <a:p>
          <a:endParaRPr lang="nb-NO"/>
        </a:p>
      </dgm:t>
    </dgm:pt>
    <dgm:pt modelId="{E5FFD8E7-BD30-425A-82F3-272DA98BFFF6}" type="sibTrans" cxnId="{FE5EC061-A4A3-4960-AA29-EAF1AF1907A3}">
      <dgm:prSet/>
      <dgm:spPr/>
      <dgm:t>
        <a:bodyPr/>
        <a:lstStyle/>
        <a:p>
          <a:endParaRPr lang="nb-NO"/>
        </a:p>
      </dgm:t>
    </dgm:pt>
    <dgm:pt modelId="{C0892099-EB4E-4561-A981-E9DFDCEF03AB}">
      <dgm:prSet phldrT="[Tekst]" phldr="0"/>
      <dgm:spPr/>
      <dgm:t>
        <a:bodyPr/>
        <a:lstStyle/>
        <a:p>
          <a:r>
            <a:rPr lang="nb-NO"/>
            <a:t>Som vanlig</a:t>
          </a:r>
        </a:p>
      </dgm:t>
    </dgm:pt>
    <dgm:pt modelId="{78A41E84-5512-4513-BDA2-4C0A214F3347}" type="parTrans" cxnId="{9D5D12C6-24A7-42EC-B150-B9EA5D98DEED}">
      <dgm:prSet/>
      <dgm:spPr/>
      <dgm:t>
        <a:bodyPr/>
        <a:lstStyle/>
        <a:p>
          <a:endParaRPr lang="nb-NO"/>
        </a:p>
      </dgm:t>
    </dgm:pt>
    <dgm:pt modelId="{9CAE13DD-6272-41D4-A65E-D388E230CC01}" type="sibTrans" cxnId="{9D5D12C6-24A7-42EC-B150-B9EA5D98DEED}">
      <dgm:prSet/>
      <dgm:spPr/>
      <dgm:t>
        <a:bodyPr/>
        <a:lstStyle/>
        <a:p>
          <a:endParaRPr lang="nb-NO"/>
        </a:p>
      </dgm:t>
    </dgm:pt>
    <dgm:pt modelId="{EEEFC8B9-CAE0-4C8D-A662-4AD480ABB279}">
      <dgm:prSet/>
      <dgm:spPr/>
      <dgm:t>
        <a:bodyPr/>
        <a:lstStyle/>
        <a:p>
          <a:r>
            <a:rPr lang="nb-NO"/>
            <a:t>Uaktuell </a:t>
          </a:r>
          <a:r>
            <a:rPr lang="nb-NO" err="1"/>
            <a:t>pga</a:t>
          </a:r>
          <a:r>
            <a:rPr lang="nb-NO"/>
            <a:t> andre forhold; </a:t>
          </a:r>
        </a:p>
      </dgm:t>
    </dgm:pt>
    <dgm:pt modelId="{26C83C55-33D6-4459-9BA6-BEB9C83644E7}" type="parTrans" cxnId="{5E63E919-C3D1-4F45-B17D-B4E706DD2E1A}">
      <dgm:prSet/>
      <dgm:spPr/>
      <dgm:t>
        <a:bodyPr/>
        <a:lstStyle/>
        <a:p>
          <a:endParaRPr lang="nb-NO"/>
        </a:p>
      </dgm:t>
    </dgm:pt>
    <dgm:pt modelId="{D7B8D0A2-1BC2-4D2E-A03D-B0EE6F12DAC3}" type="sibTrans" cxnId="{5E63E919-C3D1-4F45-B17D-B4E706DD2E1A}">
      <dgm:prSet/>
      <dgm:spPr/>
      <dgm:t>
        <a:bodyPr/>
        <a:lstStyle/>
        <a:p>
          <a:endParaRPr lang="nb-NO"/>
        </a:p>
      </dgm:t>
    </dgm:pt>
    <dgm:pt modelId="{37AA8948-D5A1-4233-AE0B-3EAAE1311808}">
      <dgm:prSet phldrT="[Tekst]"/>
      <dgm:spPr/>
      <dgm:t>
        <a:bodyPr/>
        <a:lstStyle/>
        <a:p>
          <a:r>
            <a:rPr lang="nb-NO"/>
            <a:t>Ugyldig </a:t>
          </a:r>
          <a:r>
            <a:rPr lang="nb-NO" err="1"/>
            <a:t>pga</a:t>
          </a:r>
          <a:r>
            <a:rPr lang="nb-NO"/>
            <a:t> feil</a:t>
          </a:r>
        </a:p>
      </dgm:t>
    </dgm:pt>
    <dgm:pt modelId="{22905730-9FED-49BB-A4CC-A2C627723F6E}" type="parTrans" cxnId="{C80525B8-2711-4D08-9188-1044C46E2343}">
      <dgm:prSet/>
      <dgm:spPr/>
      <dgm:t>
        <a:bodyPr/>
        <a:lstStyle/>
        <a:p>
          <a:endParaRPr lang="nb-NO"/>
        </a:p>
      </dgm:t>
    </dgm:pt>
    <dgm:pt modelId="{C4C364B0-A0BB-488A-B91C-33529E1EAD3E}" type="sibTrans" cxnId="{C80525B8-2711-4D08-9188-1044C46E2343}">
      <dgm:prSet/>
      <dgm:spPr/>
      <dgm:t>
        <a:bodyPr/>
        <a:lstStyle/>
        <a:p>
          <a:endParaRPr lang="nb-NO"/>
        </a:p>
      </dgm:t>
    </dgm:pt>
    <dgm:pt modelId="{F676EDBF-4CDB-4455-A212-DE0FBC73F105}">
      <dgm:prSet phldrT="[Tekst]" phldr="0"/>
      <dgm:spPr/>
      <dgm:t>
        <a:bodyPr/>
        <a:lstStyle/>
        <a:p>
          <a:r>
            <a:rPr lang="nb-NO"/>
            <a:t>Kan fullt ut påklages og prøves rettslig</a:t>
          </a:r>
        </a:p>
      </dgm:t>
    </dgm:pt>
    <dgm:pt modelId="{309EE644-3F10-43AD-9F4D-EB1DADB779FB}" type="parTrans" cxnId="{2B951BCC-F445-4B8E-BD7C-6DAC170303BD}">
      <dgm:prSet/>
      <dgm:spPr/>
      <dgm:t>
        <a:bodyPr/>
        <a:lstStyle/>
        <a:p>
          <a:endParaRPr lang="nb-NO"/>
        </a:p>
      </dgm:t>
    </dgm:pt>
    <dgm:pt modelId="{90AF5CC1-2481-4F77-BF5B-ED4BEBA26A23}" type="sibTrans" cxnId="{2B951BCC-F445-4B8E-BD7C-6DAC170303BD}">
      <dgm:prSet/>
      <dgm:spPr/>
      <dgm:t>
        <a:bodyPr/>
        <a:lstStyle/>
        <a:p>
          <a:endParaRPr lang="nb-NO"/>
        </a:p>
      </dgm:t>
    </dgm:pt>
    <dgm:pt modelId="{6145F35F-E409-4E1B-ACFC-2CEB5E85D2C6}">
      <dgm:prSet/>
      <dgm:spPr/>
      <dgm:t>
        <a:bodyPr/>
        <a:lstStyle/>
        <a:p>
          <a:r>
            <a:rPr lang="nb-NO"/>
            <a:t>2 verdenskrig</a:t>
          </a:r>
        </a:p>
      </dgm:t>
    </dgm:pt>
    <dgm:pt modelId="{2E5D4D77-6B63-4BC3-90F0-161C83E64A2C}" type="parTrans" cxnId="{09E6B19D-7FEF-4810-A401-8EF5CEC23940}">
      <dgm:prSet/>
      <dgm:spPr/>
      <dgm:t>
        <a:bodyPr/>
        <a:lstStyle/>
        <a:p>
          <a:endParaRPr lang="nb-NO"/>
        </a:p>
      </dgm:t>
    </dgm:pt>
    <dgm:pt modelId="{0B60D8AE-14B7-4134-9E39-260F73F5F253}" type="sibTrans" cxnId="{09E6B19D-7FEF-4810-A401-8EF5CEC23940}">
      <dgm:prSet/>
      <dgm:spPr/>
      <dgm:t>
        <a:bodyPr/>
        <a:lstStyle/>
        <a:p>
          <a:endParaRPr lang="nb-NO"/>
        </a:p>
      </dgm:t>
    </dgm:pt>
    <dgm:pt modelId="{FF8FFAEA-22CE-4835-88D1-EE12D2961A0D}">
      <dgm:prSet/>
      <dgm:spPr/>
      <dgm:t>
        <a:bodyPr/>
        <a:lstStyle/>
        <a:p>
          <a:r>
            <a:rPr lang="nb-NO"/>
            <a:t>Murens fall i 1989</a:t>
          </a:r>
        </a:p>
      </dgm:t>
    </dgm:pt>
    <dgm:pt modelId="{9B885548-9761-4C4F-BA69-1D58E1C79619}" type="parTrans" cxnId="{5BC26CA8-04DA-45F4-8ADA-48504B1E14FE}">
      <dgm:prSet/>
      <dgm:spPr/>
      <dgm:t>
        <a:bodyPr/>
        <a:lstStyle/>
        <a:p>
          <a:endParaRPr lang="nb-NO"/>
        </a:p>
      </dgm:t>
    </dgm:pt>
    <dgm:pt modelId="{88210CC6-856C-4666-A290-ADC2E17CD443}" type="sibTrans" cxnId="{5BC26CA8-04DA-45F4-8ADA-48504B1E14FE}">
      <dgm:prSet/>
      <dgm:spPr/>
      <dgm:t>
        <a:bodyPr/>
        <a:lstStyle/>
        <a:p>
          <a:endParaRPr lang="nb-NO"/>
        </a:p>
      </dgm:t>
    </dgm:pt>
    <dgm:pt modelId="{CFEF811C-B874-486D-8979-6EB627DFE937}">
      <dgm:prSet phldrT="[Tekst]" phldr="0"/>
      <dgm:spPr/>
      <dgm:t>
        <a:bodyPr/>
        <a:lstStyle/>
        <a:p>
          <a:r>
            <a:rPr lang="nb-NO"/>
            <a:t>Tett dialog mellom kommunale myndigheter og utbygger</a:t>
          </a:r>
        </a:p>
      </dgm:t>
    </dgm:pt>
    <dgm:pt modelId="{CB8E6BD1-6B9E-44C2-886A-8FB0EC446FFB}" type="parTrans" cxnId="{C3315C69-A2E2-45EE-83CD-209B1F34FAA3}">
      <dgm:prSet/>
      <dgm:spPr/>
      <dgm:t>
        <a:bodyPr/>
        <a:lstStyle/>
        <a:p>
          <a:endParaRPr lang="nb-NO"/>
        </a:p>
      </dgm:t>
    </dgm:pt>
    <dgm:pt modelId="{3B6AF7C0-87E3-4B67-A81A-1C39F42D9104}" type="sibTrans" cxnId="{C3315C69-A2E2-45EE-83CD-209B1F34FAA3}">
      <dgm:prSet/>
      <dgm:spPr/>
      <dgm:t>
        <a:bodyPr/>
        <a:lstStyle/>
        <a:p>
          <a:endParaRPr lang="nb-NO"/>
        </a:p>
      </dgm:t>
    </dgm:pt>
    <dgm:pt modelId="{A180F9FD-A102-49F0-8CA1-532ADFFBE374}" type="pres">
      <dgm:prSet presAssocID="{ABC1CBC5-B47A-43CA-85A2-30D3AB8858D4}" presName="Name0" presStyleCnt="0">
        <dgm:presLayoutVars>
          <dgm:dir/>
          <dgm:resizeHandles val="exact"/>
        </dgm:presLayoutVars>
      </dgm:prSet>
      <dgm:spPr/>
    </dgm:pt>
    <dgm:pt modelId="{E8A2452C-504E-4FBD-8F38-95CE237E115A}" type="pres">
      <dgm:prSet presAssocID="{54D533AB-D05E-41BE-9346-5372B4E1CC91}" presName="composite" presStyleCnt="0"/>
      <dgm:spPr/>
    </dgm:pt>
    <dgm:pt modelId="{A880DF6D-929F-45CD-8534-9CFCA2C52754}" type="pres">
      <dgm:prSet presAssocID="{54D533AB-D05E-41BE-9346-5372B4E1CC91}" presName="imagSh" presStyleLbl="bgImgPlace1" presStyleIdx="0" presStyleCnt="3"/>
      <dgm:spPr>
        <a:blipFill rotWithShape="1">
          <a:blip xmlns:r="http://schemas.openxmlformats.org/officeDocument/2006/relationships" r:embed="rId1"/>
          <a:srcRect/>
          <a:stretch>
            <a:fillRect l="-39000" r="-39000"/>
          </a:stretch>
        </a:blipFill>
      </dgm:spPr>
    </dgm:pt>
    <dgm:pt modelId="{4C8250DF-55A9-4E71-99F1-706FF764E7C7}" type="pres">
      <dgm:prSet presAssocID="{54D533AB-D05E-41BE-9346-5372B4E1CC91}" presName="txNode" presStyleLbl="node1" presStyleIdx="0" presStyleCnt="3">
        <dgm:presLayoutVars>
          <dgm:bulletEnabled val="1"/>
        </dgm:presLayoutVars>
      </dgm:prSet>
      <dgm:spPr/>
    </dgm:pt>
    <dgm:pt modelId="{CACB510B-5098-453B-905A-CE43D6AB306E}" type="pres">
      <dgm:prSet presAssocID="{17B5D33D-029B-40F7-B3F8-3E1DE7CED428}" presName="sibTrans" presStyleLbl="sibTrans2D1" presStyleIdx="0" presStyleCnt="2"/>
      <dgm:spPr/>
    </dgm:pt>
    <dgm:pt modelId="{99A7AD82-AFBA-4E99-A5F1-340218370E32}" type="pres">
      <dgm:prSet presAssocID="{17B5D33D-029B-40F7-B3F8-3E1DE7CED428}" presName="connTx" presStyleLbl="sibTrans2D1" presStyleIdx="0" presStyleCnt="2"/>
      <dgm:spPr/>
    </dgm:pt>
    <dgm:pt modelId="{4D0AB429-2D51-4E11-AD90-F319A4B5360D}" type="pres">
      <dgm:prSet presAssocID="{13153736-B2AF-4B88-A7B8-D17DC6BB2B33}" presName="composite" presStyleCnt="0"/>
      <dgm:spPr/>
    </dgm:pt>
    <dgm:pt modelId="{D68676BD-18B6-40C6-AF68-C0022ECDE4F8}" type="pres">
      <dgm:prSet presAssocID="{13153736-B2AF-4B88-A7B8-D17DC6BB2B33}" presName="imagSh" presStyleLbl="bgImgPlace1" presStyleIdx="1" presStyleCnt="3"/>
      <dgm:spPr>
        <a:blipFill>
          <a:blip xmlns:r="http://schemas.openxmlformats.org/officeDocument/2006/relationships" r:embed="rId2"/>
          <a:srcRect/>
          <a:stretch>
            <a:fillRect l="-17000" r="-17000"/>
          </a:stretch>
        </a:blipFill>
      </dgm:spPr>
    </dgm:pt>
    <dgm:pt modelId="{D6452CE6-0E61-4C47-9F27-F728109A8425}" type="pres">
      <dgm:prSet presAssocID="{13153736-B2AF-4B88-A7B8-D17DC6BB2B33}" presName="txNode" presStyleLbl="node1" presStyleIdx="1" presStyleCnt="3">
        <dgm:presLayoutVars>
          <dgm:bulletEnabled val="1"/>
        </dgm:presLayoutVars>
      </dgm:prSet>
      <dgm:spPr/>
    </dgm:pt>
    <dgm:pt modelId="{7D822466-2487-4C00-A555-D2744C8C85E1}" type="pres">
      <dgm:prSet presAssocID="{A93AACC7-AE1A-40EB-9BE7-B265B90DAEE2}" presName="sibTrans" presStyleLbl="sibTrans2D1" presStyleIdx="1" presStyleCnt="2"/>
      <dgm:spPr/>
    </dgm:pt>
    <dgm:pt modelId="{2C849DFB-2FD7-498B-B826-434A3D54E7FD}" type="pres">
      <dgm:prSet presAssocID="{A93AACC7-AE1A-40EB-9BE7-B265B90DAEE2}" presName="connTx" presStyleLbl="sibTrans2D1" presStyleIdx="1" presStyleCnt="2"/>
      <dgm:spPr/>
    </dgm:pt>
    <dgm:pt modelId="{B77AC6F2-DAED-48DA-83AC-661CEF8943ED}" type="pres">
      <dgm:prSet presAssocID="{69B8B5BA-8EED-4478-AB74-2D37A9FD041A}" presName="composite" presStyleCnt="0"/>
      <dgm:spPr/>
    </dgm:pt>
    <dgm:pt modelId="{472D6A9C-DAE0-4796-8507-F646B3CBCA42}" type="pres">
      <dgm:prSet presAssocID="{69B8B5BA-8EED-4478-AB74-2D37A9FD041A}" presName="imagSh" presStyleLbl="bgImgPlace1" presStyleIdx="2" presStyleCnt="3"/>
      <dgm:spPr>
        <a:blipFill>
          <a:blip xmlns:r="http://schemas.openxmlformats.org/officeDocument/2006/relationships" r:embed="rId3"/>
          <a:srcRect/>
          <a:stretch>
            <a:fillRect l="-39000" r="-39000"/>
          </a:stretch>
        </a:blipFill>
      </dgm:spPr>
    </dgm:pt>
    <dgm:pt modelId="{E15D42FC-EBCE-4A38-81CB-F7D2B7531ADC}" type="pres">
      <dgm:prSet presAssocID="{69B8B5BA-8EED-4478-AB74-2D37A9FD041A}" presName="txNode" presStyleLbl="node1" presStyleIdx="2" presStyleCnt="3">
        <dgm:presLayoutVars>
          <dgm:bulletEnabled val="1"/>
        </dgm:presLayoutVars>
      </dgm:prSet>
      <dgm:spPr/>
    </dgm:pt>
  </dgm:ptLst>
  <dgm:cxnLst>
    <dgm:cxn modelId="{55D9B916-E433-4B43-85CB-32683CC4E166}" type="presOf" srcId="{17B5D33D-029B-40F7-B3F8-3E1DE7CED428}" destId="{CACB510B-5098-453B-905A-CE43D6AB306E}" srcOrd="0" destOrd="0" presId="urn:microsoft.com/office/officeart/2005/8/layout/hProcess10"/>
    <dgm:cxn modelId="{5E63E919-C3D1-4F45-B17D-B4E706DD2E1A}" srcId="{54D533AB-D05E-41BE-9346-5372B4E1CC91}" destId="{EEEFC8B9-CAE0-4C8D-A662-4AD480ABB279}" srcOrd="2" destOrd="0" parTransId="{26C83C55-33D6-4459-9BA6-BEB9C83644E7}" sibTransId="{D7B8D0A2-1BC2-4D2E-A03D-B0EE6F12DAC3}"/>
    <dgm:cxn modelId="{C9C91724-356E-4F4B-98AC-8005A6667610}" type="presOf" srcId="{F676EDBF-4CDB-4455-A212-DE0FBC73F105}" destId="{D6452CE6-0E61-4C47-9F27-F728109A8425}" srcOrd="0" destOrd="3" presId="urn:microsoft.com/office/officeart/2005/8/layout/hProcess10"/>
    <dgm:cxn modelId="{44BE602A-D9F7-4E8A-9696-03DF09246C36}" type="presOf" srcId="{54D533AB-D05E-41BE-9346-5372B4E1CC91}" destId="{4C8250DF-55A9-4E71-99F1-706FF764E7C7}" srcOrd="0" destOrd="0" presId="urn:microsoft.com/office/officeart/2005/8/layout/hProcess10"/>
    <dgm:cxn modelId="{FE5EC061-A4A3-4960-AA29-EAF1AF1907A3}" srcId="{69B8B5BA-8EED-4478-AB74-2D37A9FD041A}" destId="{DF2650A9-3C44-472B-9574-411545EB6262}" srcOrd="0" destOrd="0" parTransId="{4398A841-A2AD-44E0-9CB0-EAAAE39AED9B}" sibTransId="{E5FFD8E7-BD30-425A-82F3-272DA98BFFF6}"/>
    <dgm:cxn modelId="{CA18D848-0EE9-4BD0-9C15-A9E07CF77677}" type="presOf" srcId="{EEEFC8B9-CAE0-4C8D-A662-4AD480ABB279}" destId="{4C8250DF-55A9-4E71-99F1-706FF764E7C7}" srcOrd="0" destOrd="3" presId="urn:microsoft.com/office/officeart/2005/8/layout/hProcess10"/>
    <dgm:cxn modelId="{C3315C69-A2E2-45EE-83CD-209B1F34FAA3}" srcId="{69B8B5BA-8EED-4478-AB74-2D37A9FD041A}" destId="{CFEF811C-B874-486D-8979-6EB627DFE937}" srcOrd="2" destOrd="0" parTransId="{CB8E6BD1-6B9E-44C2-886A-8FB0EC446FFB}" sibTransId="{3B6AF7C0-87E3-4B67-A81A-1C39F42D9104}"/>
    <dgm:cxn modelId="{85E4DB4E-CDE2-40C0-9329-01CB88F3C6FE}" type="presOf" srcId="{DF2650A9-3C44-472B-9574-411545EB6262}" destId="{E15D42FC-EBCE-4A38-81CB-F7D2B7531ADC}" srcOrd="0" destOrd="1" presId="urn:microsoft.com/office/officeart/2005/8/layout/hProcess10"/>
    <dgm:cxn modelId="{04D30D56-EF09-44C4-9E64-603DA9715422}" srcId="{ABC1CBC5-B47A-43CA-85A2-30D3AB8858D4}" destId="{69B8B5BA-8EED-4478-AB74-2D37A9FD041A}" srcOrd="2" destOrd="0" parTransId="{E253F0B5-1490-4A52-BCE5-C81C0DE89110}" sibTransId="{515BE29E-C7F3-4823-8953-163BC8F3C59B}"/>
    <dgm:cxn modelId="{F4225A5A-D887-41D0-AA2F-4B089689A496}" srcId="{13153736-B2AF-4B88-A7B8-D17DC6BB2B33}" destId="{650B09AF-5ECF-41FE-A6B1-772472E1014C}" srcOrd="1" destOrd="0" parTransId="{07B4E442-319B-4945-B7C4-795618934CE0}" sibTransId="{F40B121F-C884-4619-AC0D-6DE188BC4830}"/>
    <dgm:cxn modelId="{444CC67F-D412-4E99-A03C-228B316D862D}" type="presOf" srcId="{650B09AF-5ECF-41FE-A6B1-772472E1014C}" destId="{D6452CE6-0E61-4C47-9F27-F728109A8425}" srcOrd="0" destOrd="2" presId="urn:microsoft.com/office/officeart/2005/8/layout/hProcess10"/>
    <dgm:cxn modelId="{F1A73485-F566-4920-AF0B-8B853898CBA1}" type="presOf" srcId="{69B8B5BA-8EED-4478-AB74-2D37A9FD041A}" destId="{E15D42FC-EBCE-4A38-81CB-F7D2B7531ADC}" srcOrd="0" destOrd="0" presId="urn:microsoft.com/office/officeart/2005/8/layout/hProcess10"/>
    <dgm:cxn modelId="{8EE80091-7B68-4129-B2C0-7BBD2A42DDCF}" type="presOf" srcId="{ABC1CBC5-B47A-43CA-85A2-30D3AB8858D4}" destId="{A180F9FD-A102-49F0-8CA1-532ADFFBE374}" srcOrd="0" destOrd="0" presId="urn:microsoft.com/office/officeart/2005/8/layout/hProcess10"/>
    <dgm:cxn modelId="{F1A6ED92-34A6-4C49-A429-D6D4443C1B30}" srcId="{ABC1CBC5-B47A-43CA-85A2-30D3AB8858D4}" destId="{54D533AB-D05E-41BE-9346-5372B4E1CC91}" srcOrd="0" destOrd="0" parTransId="{49557201-AD55-4052-8C97-D68AB9C9EABC}" sibTransId="{17B5D33D-029B-40F7-B3F8-3E1DE7CED428}"/>
    <dgm:cxn modelId="{BA9DA096-5163-4DD9-8304-2F58B4E996EA}" type="presOf" srcId="{A93AACC7-AE1A-40EB-9BE7-B265B90DAEE2}" destId="{7D822466-2487-4C00-A555-D2744C8C85E1}" srcOrd="0" destOrd="0" presId="urn:microsoft.com/office/officeart/2005/8/layout/hProcess10"/>
    <dgm:cxn modelId="{45470499-353F-4774-8F33-0E0423D535BD}" type="presOf" srcId="{37AA8948-D5A1-4233-AE0B-3EAAE1311808}" destId="{4C8250DF-55A9-4E71-99F1-706FF764E7C7}" srcOrd="0" destOrd="2" presId="urn:microsoft.com/office/officeart/2005/8/layout/hProcess10"/>
    <dgm:cxn modelId="{E3D59D99-C107-4F10-BA1F-433E4D2B44F2}" type="presOf" srcId="{C0892099-EB4E-4561-A981-E9DFDCEF03AB}" destId="{E15D42FC-EBCE-4A38-81CB-F7D2B7531ADC}" srcOrd="0" destOrd="2" presId="urn:microsoft.com/office/officeart/2005/8/layout/hProcess10"/>
    <dgm:cxn modelId="{09E6B19D-7FEF-4810-A401-8EF5CEC23940}" srcId="{EEEFC8B9-CAE0-4C8D-A662-4AD480ABB279}" destId="{6145F35F-E409-4E1B-ACFC-2CEB5E85D2C6}" srcOrd="0" destOrd="0" parTransId="{2E5D4D77-6B63-4BC3-90F0-161C83E64A2C}" sibTransId="{0B60D8AE-14B7-4134-9E39-260F73F5F253}"/>
    <dgm:cxn modelId="{AADA209F-090C-4DDE-9A62-6A5CC9BB46A0}" type="presOf" srcId="{FF8FFAEA-22CE-4835-88D1-EE12D2961A0D}" destId="{4C8250DF-55A9-4E71-99F1-706FF764E7C7}" srcOrd="0" destOrd="5" presId="urn:microsoft.com/office/officeart/2005/8/layout/hProcess10"/>
    <dgm:cxn modelId="{1A98C09F-18DC-49A0-9C94-066BB1D20885}" type="presOf" srcId="{A93AACC7-AE1A-40EB-9BE7-B265B90DAEE2}" destId="{2C849DFB-2FD7-498B-B826-434A3D54E7FD}" srcOrd="1" destOrd="0" presId="urn:microsoft.com/office/officeart/2005/8/layout/hProcess10"/>
    <dgm:cxn modelId="{51A7C69F-D2D9-4A39-B927-E030FBD5429C}" type="presOf" srcId="{6145F35F-E409-4E1B-ACFC-2CEB5E85D2C6}" destId="{4C8250DF-55A9-4E71-99F1-706FF764E7C7}" srcOrd="0" destOrd="4" presId="urn:microsoft.com/office/officeart/2005/8/layout/hProcess10"/>
    <dgm:cxn modelId="{28D50CA1-65E5-4813-914C-1A74B4AB372C}" srcId="{ABC1CBC5-B47A-43CA-85A2-30D3AB8858D4}" destId="{13153736-B2AF-4B88-A7B8-D17DC6BB2B33}" srcOrd="1" destOrd="0" parTransId="{023C4F7A-A91B-4F4C-BBD9-A72D4A909C95}" sibTransId="{A93AACC7-AE1A-40EB-9BE7-B265B90DAEE2}"/>
    <dgm:cxn modelId="{5BC26CA8-04DA-45F4-8ADA-48504B1E14FE}" srcId="{EEEFC8B9-CAE0-4C8D-A662-4AD480ABB279}" destId="{FF8FFAEA-22CE-4835-88D1-EE12D2961A0D}" srcOrd="1" destOrd="0" parTransId="{9B885548-9761-4C4F-BA69-1D58E1C79619}" sibTransId="{88210CC6-856C-4666-A290-ADC2E17CD443}"/>
    <dgm:cxn modelId="{158D92AA-1A5D-490E-9B90-3B08DE314154}" type="presOf" srcId="{13153736-B2AF-4B88-A7B8-D17DC6BB2B33}" destId="{D6452CE6-0E61-4C47-9F27-F728109A8425}" srcOrd="0" destOrd="0" presId="urn:microsoft.com/office/officeart/2005/8/layout/hProcess10"/>
    <dgm:cxn modelId="{B03E29AF-3402-46F8-B99F-60A5C54EC190}" type="presOf" srcId="{17B5D33D-029B-40F7-B3F8-3E1DE7CED428}" destId="{99A7AD82-AFBA-4E99-A5F1-340218370E32}" srcOrd="1" destOrd="0" presId="urn:microsoft.com/office/officeart/2005/8/layout/hProcess10"/>
    <dgm:cxn modelId="{221B64B7-43AF-4D22-81A6-106120B03D13}" srcId="{54D533AB-D05E-41BE-9346-5372B4E1CC91}" destId="{1278239A-4459-4911-9F9F-389DFA133D21}" srcOrd="0" destOrd="0" parTransId="{96E40EC1-EB0C-4F75-B3F5-DFB9EDA596C6}" sibTransId="{F5F5AA3F-8773-4EB9-A77E-8D51068197F7}"/>
    <dgm:cxn modelId="{C80525B8-2711-4D08-9188-1044C46E2343}" srcId="{54D533AB-D05E-41BE-9346-5372B4E1CC91}" destId="{37AA8948-D5A1-4233-AE0B-3EAAE1311808}" srcOrd="1" destOrd="0" parTransId="{22905730-9FED-49BB-A4CC-A2C627723F6E}" sibTransId="{C4C364B0-A0BB-488A-B91C-33529E1EAD3E}"/>
    <dgm:cxn modelId="{A9BF13C2-5002-4AB9-B74D-500E853881E7}" srcId="{13153736-B2AF-4B88-A7B8-D17DC6BB2B33}" destId="{0FC55759-5479-40F7-A801-47864FEAF4FC}" srcOrd="0" destOrd="0" parTransId="{96ECDF7C-CDF1-4DC7-AA39-7A40EA82F3C9}" sibTransId="{52F40CFA-3FC5-42E2-BA55-AED19539FC95}"/>
    <dgm:cxn modelId="{9D5D12C6-24A7-42EC-B150-B9EA5D98DEED}" srcId="{69B8B5BA-8EED-4478-AB74-2D37A9FD041A}" destId="{C0892099-EB4E-4561-A981-E9DFDCEF03AB}" srcOrd="1" destOrd="0" parTransId="{78A41E84-5512-4513-BDA2-4C0A214F3347}" sibTransId="{9CAE13DD-6272-41D4-A65E-D388E230CC01}"/>
    <dgm:cxn modelId="{B0B81BC9-6AF3-48CF-874C-C9E3E7C05949}" type="presOf" srcId="{1278239A-4459-4911-9F9F-389DFA133D21}" destId="{4C8250DF-55A9-4E71-99F1-706FF764E7C7}" srcOrd="0" destOrd="1" presId="urn:microsoft.com/office/officeart/2005/8/layout/hProcess10"/>
    <dgm:cxn modelId="{2B951BCC-F445-4B8E-BD7C-6DAC170303BD}" srcId="{13153736-B2AF-4B88-A7B8-D17DC6BB2B33}" destId="{F676EDBF-4CDB-4455-A212-DE0FBC73F105}" srcOrd="2" destOrd="0" parTransId="{309EE644-3F10-43AD-9F4D-EB1DADB779FB}" sibTransId="{90AF5CC1-2481-4F77-BF5B-ED4BEBA26A23}"/>
    <dgm:cxn modelId="{9AE2DEDE-2485-4071-A6CC-1C349226DC22}" type="presOf" srcId="{CFEF811C-B874-486D-8979-6EB627DFE937}" destId="{E15D42FC-EBCE-4A38-81CB-F7D2B7531ADC}" srcOrd="0" destOrd="3" presId="urn:microsoft.com/office/officeart/2005/8/layout/hProcess10"/>
    <dgm:cxn modelId="{E245E4F3-1409-4F8D-B9EA-AD909CEDF40F}" type="presOf" srcId="{0FC55759-5479-40F7-A801-47864FEAF4FC}" destId="{D6452CE6-0E61-4C47-9F27-F728109A8425}" srcOrd="0" destOrd="1" presId="urn:microsoft.com/office/officeart/2005/8/layout/hProcess10"/>
    <dgm:cxn modelId="{FE7501E3-672F-44D2-95B5-54FB2BD008D0}" type="presParOf" srcId="{A180F9FD-A102-49F0-8CA1-532ADFFBE374}" destId="{E8A2452C-504E-4FBD-8F38-95CE237E115A}" srcOrd="0" destOrd="0" presId="urn:microsoft.com/office/officeart/2005/8/layout/hProcess10"/>
    <dgm:cxn modelId="{C91C71B1-6513-4F45-8EA7-B744237B2D4A}" type="presParOf" srcId="{E8A2452C-504E-4FBD-8F38-95CE237E115A}" destId="{A880DF6D-929F-45CD-8534-9CFCA2C52754}" srcOrd="0" destOrd="0" presId="urn:microsoft.com/office/officeart/2005/8/layout/hProcess10"/>
    <dgm:cxn modelId="{102DB247-185A-448E-AD73-EDFA561FD276}" type="presParOf" srcId="{E8A2452C-504E-4FBD-8F38-95CE237E115A}" destId="{4C8250DF-55A9-4E71-99F1-706FF764E7C7}" srcOrd="1" destOrd="0" presId="urn:microsoft.com/office/officeart/2005/8/layout/hProcess10"/>
    <dgm:cxn modelId="{A158FE3A-A59E-4014-B1A7-AA2078DF060E}" type="presParOf" srcId="{A180F9FD-A102-49F0-8CA1-532ADFFBE374}" destId="{CACB510B-5098-453B-905A-CE43D6AB306E}" srcOrd="1" destOrd="0" presId="urn:microsoft.com/office/officeart/2005/8/layout/hProcess10"/>
    <dgm:cxn modelId="{8D330C72-5390-4F6E-9BD1-66CA857B1874}" type="presParOf" srcId="{CACB510B-5098-453B-905A-CE43D6AB306E}" destId="{99A7AD82-AFBA-4E99-A5F1-340218370E32}" srcOrd="0" destOrd="0" presId="urn:microsoft.com/office/officeart/2005/8/layout/hProcess10"/>
    <dgm:cxn modelId="{8759989F-EB85-4309-AF0D-C70A4289984F}" type="presParOf" srcId="{A180F9FD-A102-49F0-8CA1-532ADFFBE374}" destId="{4D0AB429-2D51-4E11-AD90-F319A4B5360D}" srcOrd="2" destOrd="0" presId="urn:microsoft.com/office/officeart/2005/8/layout/hProcess10"/>
    <dgm:cxn modelId="{92929D93-58FD-4C3F-A891-F7FA4033BF13}" type="presParOf" srcId="{4D0AB429-2D51-4E11-AD90-F319A4B5360D}" destId="{D68676BD-18B6-40C6-AF68-C0022ECDE4F8}" srcOrd="0" destOrd="0" presId="urn:microsoft.com/office/officeart/2005/8/layout/hProcess10"/>
    <dgm:cxn modelId="{4022F3D7-37AE-4257-BB24-C0F469E79981}" type="presParOf" srcId="{4D0AB429-2D51-4E11-AD90-F319A4B5360D}" destId="{D6452CE6-0E61-4C47-9F27-F728109A8425}" srcOrd="1" destOrd="0" presId="urn:microsoft.com/office/officeart/2005/8/layout/hProcess10"/>
    <dgm:cxn modelId="{B84D6A49-EE8F-4EBC-A3CD-7593DF81AE83}" type="presParOf" srcId="{A180F9FD-A102-49F0-8CA1-532ADFFBE374}" destId="{7D822466-2487-4C00-A555-D2744C8C85E1}" srcOrd="3" destOrd="0" presId="urn:microsoft.com/office/officeart/2005/8/layout/hProcess10"/>
    <dgm:cxn modelId="{46BAEA2B-5992-48A4-BBA2-AA0BDBF7ECBA}" type="presParOf" srcId="{7D822466-2487-4C00-A555-D2744C8C85E1}" destId="{2C849DFB-2FD7-498B-B826-434A3D54E7FD}" srcOrd="0" destOrd="0" presId="urn:microsoft.com/office/officeart/2005/8/layout/hProcess10"/>
    <dgm:cxn modelId="{C25ADA7F-8356-4801-9FDA-E54B61D423D6}" type="presParOf" srcId="{A180F9FD-A102-49F0-8CA1-532ADFFBE374}" destId="{B77AC6F2-DAED-48DA-83AC-661CEF8943ED}" srcOrd="4" destOrd="0" presId="urn:microsoft.com/office/officeart/2005/8/layout/hProcess10"/>
    <dgm:cxn modelId="{855D274D-1A16-4E18-A4D0-DD9C79AC54B9}" type="presParOf" srcId="{B77AC6F2-DAED-48DA-83AC-661CEF8943ED}" destId="{472D6A9C-DAE0-4796-8507-F646B3CBCA42}" srcOrd="0" destOrd="0" presId="urn:microsoft.com/office/officeart/2005/8/layout/hProcess10"/>
    <dgm:cxn modelId="{EEEEA456-9308-4490-AF11-6765A4156401}" type="presParOf" srcId="{B77AC6F2-DAED-48DA-83AC-661CEF8943ED}" destId="{E15D42FC-EBCE-4A38-81CB-F7D2B7531ADC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AD8ED6-6F8A-4DE6-AAAD-77CBB4A2A693}">
      <dsp:nvSpPr>
        <dsp:cNvPr id="0" name=""/>
        <dsp:cNvSpPr/>
      </dsp:nvSpPr>
      <dsp:spPr>
        <a:xfrm>
          <a:off x="0" y="118"/>
          <a:ext cx="10515600" cy="1197787"/>
        </a:xfrm>
        <a:prstGeom prst="round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300" kern="1200"/>
            <a:t>Lovgivers krav til kommunene</a:t>
          </a:r>
          <a:br>
            <a:rPr lang="nb-NO" sz="3300" kern="1200"/>
          </a:br>
          <a:r>
            <a:rPr lang="nb-NO" sz="1800" kern="1200"/>
            <a:t>- ikke mer omfattende enn nødvendig, for større tiltak med vesentlig virkning på miljø og samfunn</a:t>
          </a:r>
          <a:endParaRPr lang="nb-NO" sz="3300" kern="1200"/>
        </a:p>
      </dsp:txBody>
      <dsp:txXfrm>
        <a:off x="58471" y="58589"/>
        <a:ext cx="10398658" cy="1080845"/>
      </dsp:txXfrm>
    </dsp:sp>
    <dsp:sp modelId="{0BB0BDF3-BE5B-4705-963D-7530274D8A87}">
      <dsp:nvSpPr>
        <dsp:cNvPr id="0" name=""/>
        <dsp:cNvSpPr/>
      </dsp:nvSpPr>
      <dsp:spPr>
        <a:xfrm>
          <a:off x="0" y="1197906"/>
          <a:ext cx="10515600" cy="861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nb-NO" sz="2400" kern="1200" err="1"/>
            <a:t>Pbl</a:t>
          </a:r>
          <a:r>
            <a:rPr lang="nb-NO" sz="2400" kern="1200"/>
            <a:t> §§ 3-1 og 12-1</a:t>
          </a:r>
        </a:p>
      </dsp:txBody>
      <dsp:txXfrm>
        <a:off x="0" y="1197906"/>
        <a:ext cx="10515600" cy="861120"/>
      </dsp:txXfrm>
    </dsp:sp>
    <dsp:sp modelId="{96F2FD84-C5BA-4379-8C8A-7531C8601907}">
      <dsp:nvSpPr>
        <dsp:cNvPr id="0" name=""/>
        <dsp:cNvSpPr/>
      </dsp:nvSpPr>
      <dsp:spPr>
        <a:xfrm>
          <a:off x="0" y="2059026"/>
          <a:ext cx="10515600" cy="1197787"/>
        </a:xfrm>
        <a:prstGeom prst="roundRect">
          <a:avLst/>
        </a:prstGeom>
        <a:solidFill>
          <a:schemeClr val="accent2">
            <a:shade val="80000"/>
            <a:hueOff val="-455004"/>
            <a:satOff val="8510"/>
            <a:lumOff val="2712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3000" kern="1200"/>
            <a:t>Kommunens mulighet i KPA</a:t>
          </a:r>
        </a:p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/>
            <a:t>- Kan vedta krav om reguleringsplan, kan unnta fra reguleringskrav</a:t>
          </a:r>
        </a:p>
      </dsp:txBody>
      <dsp:txXfrm>
        <a:off x="58471" y="2117497"/>
        <a:ext cx="10398658" cy="1080845"/>
      </dsp:txXfrm>
    </dsp:sp>
    <dsp:sp modelId="{9BB4C4DE-4CEC-403F-9D1A-22AE6FC462F4}">
      <dsp:nvSpPr>
        <dsp:cNvPr id="0" name=""/>
        <dsp:cNvSpPr/>
      </dsp:nvSpPr>
      <dsp:spPr>
        <a:xfrm>
          <a:off x="0" y="3256814"/>
          <a:ext cx="10515600" cy="888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0480" rIns="170688" bIns="3048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nb-NO" sz="2400" kern="1200"/>
            <a:t> </a:t>
          </a:r>
          <a:r>
            <a:rPr lang="nb-NO" sz="2400" kern="1200" err="1"/>
            <a:t>Pbl</a:t>
          </a:r>
          <a:r>
            <a:rPr lang="nb-NO" sz="2400" kern="1200"/>
            <a:t> §§ 11-9 og 11-10</a:t>
          </a:r>
        </a:p>
        <a:p>
          <a:pPr marL="285750" lvl="1" indent="0" algn="l" defTabSz="1778000">
            <a:lnSpc>
              <a:spcPct val="90000"/>
            </a:lnSpc>
            <a:spcBef>
              <a:spcPct val="0"/>
            </a:spcBef>
            <a:spcAft>
              <a:spcPct val="20000"/>
            </a:spcAft>
          </a:pPr>
          <a:endParaRPr lang="nb-NO" sz="3200" kern="1200"/>
        </a:p>
      </dsp:txBody>
      <dsp:txXfrm>
        <a:off x="0" y="3256814"/>
        <a:ext cx="10515600" cy="8880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2AB9F3-3EE5-4CF1-AD0E-668FCF453CE2}">
      <dsp:nvSpPr>
        <dsp:cNvPr id="0" name=""/>
        <dsp:cNvSpPr/>
      </dsp:nvSpPr>
      <dsp:spPr>
        <a:xfrm>
          <a:off x="3549854" y="520598"/>
          <a:ext cx="3410091" cy="3410091"/>
        </a:xfrm>
        <a:prstGeom prst="blockArc">
          <a:avLst>
            <a:gd name="adj1" fmla="val 11899206"/>
            <a:gd name="adj2" fmla="val 16205986"/>
            <a:gd name="adj3" fmla="val 4644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299972-9940-4C45-8E6E-4A4ADED355DE}">
      <dsp:nvSpPr>
        <dsp:cNvPr id="0" name=""/>
        <dsp:cNvSpPr/>
      </dsp:nvSpPr>
      <dsp:spPr>
        <a:xfrm>
          <a:off x="3552754" y="511757"/>
          <a:ext cx="3410091" cy="3410091"/>
        </a:xfrm>
        <a:prstGeom prst="blockArc">
          <a:avLst>
            <a:gd name="adj1" fmla="val 7560000"/>
            <a:gd name="adj2" fmla="val 11880000"/>
            <a:gd name="adj3" fmla="val 4644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71B5D8-439E-4C0B-BB97-6043704BEA5F}">
      <dsp:nvSpPr>
        <dsp:cNvPr id="0" name=""/>
        <dsp:cNvSpPr/>
      </dsp:nvSpPr>
      <dsp:spPr>
        <a:xfrm>
          <a:off x="3552754" y="511757"/>
          <a:ext cx="3410091" cy="3410091"/>
        </a:xfrm>
        <a:prstGeom prst="blockArc">
          <a:avLst>
            <a:gd name="adj1" fmla="val 3240000"/>
            <a:gd name="adj2" fmla="val 7560000"/>
            <a:gd name="adj3" fmla="val 4644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2AA5EA-F6EF-4317-B49C-A0CAE662F107}">
      <dsp:nvSpPr>
        <dsp:cNvPr id="0" name=""/>
        <dsp:cNvSpPr/>
      </dsp:nvSpPr>
      <dsp:spPr>
        <a:xfrm>
          <a:off x="3552754" y="511757"/>
          <a:ext cx="3410091" cy="3410091"/>
        </a:xfrm>
        <a:prstGeom prst="blockArc">
          <a:avLst>
            <a:gd name="adj1" fmla="val 20520000"/>
            <a:gd name="adj2" fmla="val 3240000"/>
            <a:gd name="adj3" fmla="val 4644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8FF1E0-E593-4199-8220-A2F90E3148D6}">
      <dsp:nvSpPr>
        <dsp:cNvPr id="0" name=""/>
        <dsp:cNvSpPr/>
      </dsp:nvSpPr>
      <dsp:spPr>
        <a:xfrm>
          <a:off x="3555654" y="520598"/>
          <a:ext cx="3410091" cy="3410091"/>
        </a:xfrm>
        <a:prstGeom prst="blockArc">
          <a:avLst>
            <a:gd name="adj1" fmla="val 16194014"/>
            <a:gd name="adj2" fmla="val 20500794"/>
            <a:gd name="adj3" fmla="val 4644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5BC7B4-B74E-4749-A833-D110C2BD859E}">
      <dsp:nvSpPr>
        <dsp:cNvPr id="0" name=""/>
        <dsp:cNvSpPr/>
      </dsp:nvSpPr>
      <dsp:spPr>
        <a:xfrm>
          <a:off x="4472210" y="1431214"/>
          <a:ext cx="1571178" cy="15711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900" kern="1200" err="1">
              <a:solidFill>
                <a:schemeClr val="accent2">
                  <a:lumMod val="50000"/>
                </a:schemeClr>
              </a:solidFill>
            </a:rPr>
            <a:t>BauGB</a:t>
          </a:r>
          <a:r>
            <a:rPr lang="nb-NO" sz="2900" kern="1200">
              <a:solidFill>
                <a:schemeClr val="accent2">
                  <a:lumMod val="50000"/>
                </a:schemeClr>
              </a:solidFill>
            </a:rPr>
            <a:t> § 34</a:t>
          </a:r>
        </a:p>
      </dsp:txBody>
      <dsp:txXfrm>
        <a:off x="4702304" y="1661308"/>
        <a:ext cx="1110990" cy="1110990"/>
      </dsp:txXfrm>
    </dsp:sp>
    <dsp:sp modelId="{2B327357-1329-4C64-9E95-947D8A1B5466}">
      <dsp:nvSpPr>
        <dsp:cNvPr id="0" name=""/>
        <dsp:cNvSpPr/>
      </dsp:nvSpPr>
      <dsp:spPr>
        <a:xfrm>
          <a:off x="4707887" y="10282"/>
          <a:ext cx="1099824" cy="109982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2800" kern="1200"/>
        </a:p>
      </dsp:txBody>
      <dsp:txXfrm>
        <a:off x="4868952" y="171347"/>
        <a:ext cx="777694" cy="777694"/>
      </dsp:txXfrm>
    </dsp:sp>
    <dsp:sp modelId="{ED26DF92-91A2-4E3F-AC8D-2B20DF4AF4F0}">
      <dsp:nvSpPr>
        <dsp:cNvPr id="0" name=""/>
        <dsp:cNvSpPr/>
      </dsp:nvSpPr>
      <dsp:spPr>
        <a:xfrm>
          <a:off x="6291826" y="1152237"/>
          <a:ext cx="1099824" cy="109982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2800" kern="1200">
            <a:solidFill>
              <a:srgbClr val="1C632C"/>
            </a:solidFill>
          </a:endParaRPr>
        </a:p>
      </dsp:txBody>
      <dsp:txXfrm>
        <a:off x="6452891" y="1313302"/>
        <a:ext cx="777694" cy="777694"/>
      </dsp:txXfrm>
    </dsp:sp>
    <dsp:sp modelId="{FB3E417A-0574-477D-A467-2225A3C14A85}">
      <dsp:nvSpPr>
        <dsp:cNvPr id="0" name=""/>
        <dsp:cNvSpPr/>
      </dsp:nvSpPr>
      <dsp:spPr>
        <a:xfrm>
          <a:off x="5686815" y="3014270"/>
          <a:ext cx="1099824" cy="109982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2800" kern="1200">
            <a:solidFill>
              <a:srgbClr val="1C632C"/>
            </a:solidFill>
          </a:endParaRPr>
        </a:p>
      </dsp:txBody>
      <dsp:txXfrm>
        <a:off x="5847880" y="3175335"/>
        <a:ext cx="777694" cy="777694"/>
      </dsp:txXfrm>
    </dsp:sp>
    <dsp:sp modelId="{72E75C55-EB3B-488C-B63C-7BB383D7C029}">
      <dsp:nvSpPr>
        <dsp:cNvPr id="0" name=""/>
        <dsp:cNvSpPr/>
      </dsp:nvSpPr>
      <dsp:spPr>
        <a:xfrm>
          <a:off x="3728959" y="3014270"/>
          <a:ext cx="1099824" cy="109982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2800" kern="1200"/>
        </a:p>
      </dsp:txBody>
      <dsp:txXfrm>
        <a:off x="3890024" y="3175335"/>
        <a:ext cx="777694" cy="777694"/>
      </dsp:txXfrm>
    </dsp:sp>
    <dsp:sp modelId="{1C916AB0-6FE4-4E15-8487-550295FA2A08}">
      <dsp:nvSpPr>
        <dsp:cNvPr id="0" name=""/>
        <dsp:cNvSpPr/>
      </dsp:nvSpPr>
      <dsp:spPr>
        <a:xfrm>
          <a:off x="3123948" y="1152237"/>
          <a:ext cx="1099824" cy="109982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2800" kern="1200">
            <a:solidFill>
              <a:srgbClr val="1C632C"/>
            </a:solidFill>
          </a:endParaRPr>
        </a:p>
      </dsp:txBody>
      <dsp:txXfrm>
        <a:off x="3285013" y="1313302"/>
        <a:ext cx="777694" cy="7776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80DF6D-929F-45CD-8534-9CFCA2C52754}">
      <dsp:nvSpPr>
        <dsp:cNvPr id="0" name=""/>
        <dsp:cNvSpPr/>
      </dsp:nvSpPr>
      <dsp:spPr>
        <a:xfrm>
          <a:off x="5385" y="1573864"/>
          <a:ext cx="2537128" cy="253712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l="-39000" r="-39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8250DF-55A9-4E71-99F1-706FF764E7C7}">
      <dsp:nvSpPr>
        <dsp:cNvPr id="0" name=""/>
        <dsp:cNvSpPr/>
      </dsp:nvSpPr>
      <dsp:spPr>
        <a:xfrm>
          <a:off x="418406" y="3096141"/>
          <a:ext cx="2537128" cy="25371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/>
            <a:t>Ingen plan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600" kern="1200"/>
            <a:t>Uregulert område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600" kern="1200"/>
            <a:t>Ugyldig </a:t>
          </a:r>
          <a:r>
            <a:rPr lang="nb-NO" sz="1600" kern="1200" err="1"/>
            <a:t>pga</a:t>
          </a:r>
          <a:r>
            <a:rPr lang="nb-NO" sz="1600" kern="1200"/>
            <a:t> feil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600" kern="1200"/>
            <a:t>Uaktuell </a:t>
          </a:r>
          <a:r>
            <a:rPr lang="nb-NO" sz="1600" kern="1200" err="1"/>
            <a:t>pga</a:t>
          </a:r>
          <a:r>
            <a:rPr lang="nb-NO" sz="1600" kern="1200"/>
            <a:t> andre forhold; 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600" kern="1200"/>
            <a:t>2 verdenskrig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600" kern="1200"/>
            <a:t>Murens fall i 1989</a:t>
          </a:r>
        </a:p>
      </dsp:txBody>
      <dsp:txXfrm>
        <a:off x="492716" y="3170451"/>
        <a:ext cx="2388508" cy="2388508"/>
      </dsp:txXfrm>
    </dsp:sp>
    <dsp:sp modelId="{CACB510B-5098-453B-905A-CE43D6AB306E}">
      <dsp:nvSpPr>
        <dsp:cNvPr id="0" name=""/>
        <dsp:cNvSpPr/>
      </dsp:nvSpPr>
      <dsp:spPr>
        <a:xfrm>
          <a:off x="3031221" y="2537610"/>
          <a:ext cx="488707" cy="6096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700" kern="1200"/>
        </a:p>
      </dsp:txBody>
      <dsp:txXfrm>
        <a:off x="3031221" y="2659537"/>
        <a:ext cx="342095" cy="365782"/>
      </dsp:txXfrm>
    </dsp:sp>
    <dsp:sp modelId="{D68676BD-18B6-40C6-AF68-C0022ECDE4F8}">
      <dsp:nvSpPr>
        <dsp:cNvPr id="0" name=""/>
        <dsp:cNvSpPr/>
      </dsp:nvSpPr>
      <dsp:spPr>
        <a:xfrm>
          <a:off x="3938820" y="1573864"/>
          <a:ext cx="2537128" cy="253712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/>
          <a:srcRect/>
          <a:stretch>
            <a:fillRect l="-17000" r="-17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452CE6-0E61-4C47-9F27-F728109A8425}">
      <dsp:nvSpPr>
        <dsp:cNvPr id="0" name=""/>
        <dsp:cNvSpPr/>
      </dsp:nvSpPr>
      <dsp:spPr>
        <a:xfrm>
          <a:off x="4351841" y="3096141"/>
          <a:ext cx="2537128" cy="25371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/>
            <a:t>Beslutning om bruk av § 34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600" kern="1200"/>
            <a:t>Dersom vilkår er oppfylt gir det en byggerett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600" kern="1200"/>
            <a:t>Eget forvaltningsvedtak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600" kern="1200"/>
            <a:t>Kan fullt ut påklages og prøves rettslig</a:t>
          </a:r>
        </a:p>
      </dsp:txBody>
      <dsp:txXfrm>
        <a:off x="4426151" y="3170451"/>
        <a:ext cx="2388508" cy="2388508"/>
      </dsp:txXfrm>
    </dsp:sp>
    <dsp:sp modelId="{7D822466-2487-4C00-A555-D2744C8C85E1}">
      <dsp:nvSpPr>
        <dsp:cNvPr id="0" name=""/>
        <dsp:cNvSpPr/>
      </dsp:nvSpPr>
      <dsp:spPr>
        <a:xfrm>
          <a:off x="6964656" y="2537610"/>
          <a:ext cx="488707" cy="6096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700" kern="1200"/>
        </a:p>
      </dsp:txBody>
      <dsp:txXfrm>
        <a:off x="6964656" y="2659537"/>
        <a:ext cx="342095" cy="365782"/>
      </dsp:txXfrm>
    </dsp:sp>
    <dsp:sp modelId="{472D6A9C-DAE0-4796-8507-F646B3CBCA42}">
      <dsp:nvSpPr>
        <dsp:cNvPr id="0" name=""/>
        <dsp:cNvSpPr/>
      </dsp:nvSpPr>
      <dsp:spPr>
        <a:xfrm>
          <a:off x="7872254" y="1573864"/>
          <a:ext cx="2537128" cy="253712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/>
          <a:srcRect/>
          <a:stretch>
            <a:fillRect l="-39000" r="-39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5D42FC-EBCE-4A38-81CB-F7D2B7531ADC}">
      <dsp:nvSpPr>
        <dsp:cNvPr id="0" name=""/>
        <dsp:cNvSpPr/>
      </dsp:nvSpPr>
      <dsp:spPr>
        <a:xfrm>
          <a:off x="8285275" y="3096141"/>
          <a:ext cx="2537128" cy="25371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/>
            <a:t>Byggesak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600" kern="1200"/>
            <a:t>Byggesøknad vurderes og byggetillatelse gis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600" kern="1200"/>
            <a:t>Som vanlig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b-NO" sz="1600" kern="1200"/>
            <a:t>Tett dialog mellom kommunale myndigheter og utbygger</a:t>
          </a:r>
        </a:p>
      </dsp:txBody>
      <dsp:txXfrm>
        <a:off x="8359585" y="3170451"/>
        <a:ext cx="2388508" cy="23885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2A4105-85D6-4050-93A2-BEB2491589E8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CB8527-5DD3-449B-A811-BFA51EB6421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61837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1F13E-3E75-4666-8347-DF37E6D73CBB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28157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To vedtak</a:t>
            </a:r>
          </a:p>
          <a:p>
            <a:r>
              <a:rPr lang="nb-NO"/>
              <a:t>To fullverdige saksbehandlinger</a:t>
            </a:r>
          </a:p>
          <a:p>
            <a:r>
              <a:rPr lang="nb-NO"/>
              <a:t>Kan få nei på byggesaken, selv om man har fått anledning til å gå rett på byggesak etter § 34</a:t>
            </a:r>
          </a:p>
          <a:p>
            <a:r>
              <a:rPr lang="nb-NO"/>
              <a:t>Avklaringer med sektormyndigheter og kommunen forøvrig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1F13E-3E75-4666-8347-DF37E6D73CBB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320362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Vedtaket kan påklages</a:t>
            </a:r>
          </a:p>
          <a:p>
            <a:r>
              <a:rPr lang="nb-NO"/>
              <a:t>Finnes omfattende rettspraksis som vi kan benytte oss av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34A99-A161-401F-82D3-686D56B78AD3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123040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Tidligere kolonihage – mye av i Tyskland, nærmest «okkupert» land, kan ha sterkt vern, men må av og til vike for å sikre tilstrekkelig boligbygging.</a:t>
            </a:r>
          </a:p>
          <a:p>
            <a:endParaRPr lang="nb-NO"/>
          </a:p>
          <a:p>
            <a:r>
              <a:rPr lang="nb-NO"/>
              <a:t>Legg merke til høydemålingene på omkringliggende bygg – viktig for å avklare omfanget av utbygging på det ledige areal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1F13E-3E75-4666-8347-DF37E6D73CBB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283057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Dette er del av utbyggers søknad om bruk av § 34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2DB06-8C53-42F0-A659-8675FB0EFF9C}" type="slidenum">
              <a:rPr lang="nb-NO" smtClean="0"/>
              <a:t>21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046474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«Prioriterer harmoni fremfor konformitet» Uttalelse fra Hamburg kommune</a:t>
            </a:r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1F13E-3E75-4666-8347-DF37E6D73CBB}" type="slidenum">
              <a:rPr lang="nb-NO" smtClean="0"/>
              <a:t>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962851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Gatebilde som viser prosjektet til venstre, og tidligere bebyggelse til høyre.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834A99-A161-401F-82D3-686D56B78AD3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54701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Berlin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34A99-A161-401F-82D3-686D56B78AD3}" type="slidenum">
              <a:rPr lang="nb-NO" smtClean="0"/>
              <a:t>24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507663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Ikke automatisk vedtak om byggetillatelse</a:t>
            </a:r>
          </a:p>
          <a:p>
            <a:r>
              <a:rPr lang="nb-NO"/>
              <a:t>Dersom ikke ja - reguleringsplan</a:t>
            </a:r>
          </a:p>
          <a:p>
            <a:r>
              <a:rPr lang="nb-NO"/>
              <a:t>To vedtak</a:t>
            </a:r>
          </a:p>
          <a:p>
            <a:r>
              <a:rPr lang="nb-NO"/>
              <a:t>Klageprosess</a:t>
            </a:r>
          </a:p>
          <a:p>
            <a:r>
              <a:rPr lang="nb-NO"/>
              <a:t>Ikke politisk behandling</a:t>
            </a:r>
          </a:p>
          <a:p>
            <a:r>
              <a:rPr lang="nb-NO"/>
              <a:t>Ikke behov for mye dybde dersom føyer seg inn</a:t>
            </a:r>
          </a:p>
          <a:p>
            <a:r>
              <a:rPr lang="nb-NO"/>
              <a:t>Disiplinerer utbyggerne til å tilpasse seg</a:t>
            </a:r>
          </a:p>
          <a:p>
            <a:r>
              <a:rPr lang="nb-NO"/>
              <a:t>Kommunens frigjør resurser</a:t>
            </a:r>
          </a:p>
          <a:p>
            <a:r>
              <a:rPr lang="nb-NO"/>
              <a:t>Ønsket av kommune og verneressurser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1F13E-3E75-4666-8347-DF37E6D73CBB}" type="slidenum">
              <a:rPr lang="nb-NO" smtClean="0"/>
              <a:t>26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07706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nb-NO"/>
              <a:t>Dette er kommuner som presterer forskjellig</a:t>
            </a:r>
          </a:p>
          <a:p>
            <a:pPr marL="171450" indent="-171450">
              <a:buFontTx/>
              <a:buChar char="-"/>
            </a:pPr>
            <a:r>
              <a:rPr lang="nb-NO"/>
              <a:t>Interessant samtale etterpå</a:t>
            </a:r>
          </a:p>
          <a:p>
            <a:pPr marL="171450" indent="-171450">
              <a:buFontTx/>
              <a:buChar char="-"/>
            </a:pPr>
            <a:r>
              <a:rPr lang="nb-NO"/>
              <a:t>Konsekvenser</a:t>
            </a:r>
          </a:p>
          <a:p>
            <a:pPr marL="628650" lvl="1" indent="-171450">
              <a:buFontTx/>
              <a:buChar char="-"/>
            </a:pPr>
            <a:r>
              <a:rPr lang="nb-NO"/>
              <a:t>Kostbart for </a:t>
            </a:r>
            <a:r>
              <a:rPr lang="nb-NO" err="1"/>
              <a:t>byggebransjen</a:t>
            </a:r>
            <a:endParaRPr lang="nb-NO"/>
          </a:p>
          <a:p>
            <a:pPr marL="628650" lvl="1" indent="-171450">
              <a:buFontTx/>
              <a:buChar char="-"/>
            </a:pPr>
            <a:r>
              <a:rPr lang="nb-NO"/>
              <a:t>Kostbart for boligkjøpere</a:t>
            </a:r>
          </a:p>
          <a:p>
            <a:pPr marL="628650" lvl="1" indent="-171450">
              <a:buFontTx/>
              <a:buChar char="-"/>
            </a:pPr>
            <a:r>
              <a:rPr lang="nb-NO"/>
              <a:t>Binder store resurser i kommune og forvaltning</a:t>
            </a:r>
          </a:p>
          <a:p>
            <a:pPr marL="171450" lvl="0" indent="-171450">
              <a:buFontTx/>
              <a:buChar char="-"/>
            </a:pPr>
            <a:r>
              <a:rPr lang="nb-NO"/>
              <a:t>Oslo: kr. 170 000,- ekstra kostnader pr bolig pr år som følge av forsinket byggestart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1F13E-3E75-4666-8347-DF37E6D73CBB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0863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Alle forstår at et slikt prosjekt er avhengig av byggesøknad, og en byggetillatelse</a:t>
            </a:r>
          </a:p>
          <a:p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 greit så langt, den skal kommunen behandle på 12 uker</a:t>
            </a:r>
          </a:p>
          <a:p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Alle kommuner er pålagt å ha en såkalt kommuneplan</a:t>
            </a:r>
          </a:p>
          <a:p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Arealdelen til kommuneplanen omfatter hele kommunen, og sier noe om hvor det kan bygges, og hvor det ikke skal bygges </a:t>
            </a:r>
          </a:p>
          <a:p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 er juridisk bindende</a:t>
            </a:r>
          </a:p>
          <a:p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Og den revideres med 4 til 8 års mellomrom</a:t>
            </a:r>
          </a:p>
          <a:p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Mellom kommuneplanens arealdel ligger reguleringsplanene</a:t>
            </a:r>
          </a:p>
          <a:p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sier også hva som kan bygges, men er mer detaljerte</a:t>
            </a:r>
          </a:p>
          <a:p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Reguleringsplan kan bestå av to nivå: områdeplan og detaljplan</a:t>
            </a:r>
          </a:p>
          <a:p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Så her snakker vi om saksbehandling på </a:t>
            </a:r>
            <a:r>
              <a:rPr lang="nb-NO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 fra 1 til 10-15 år</a:t>
            </a:r>
          </a:p>
          <a:p>
            <a:endParaRPr lang="nb-NO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SAMTIDIG FOREGÅR</a:t>
            </a:r>
          </a:p>
          <a:p>
            <a:r>
              <a:rPr lang="nb-NO"/>
              <a:t>Flere tema–sektormyndigheter</a:t>
            </a:r>
          </a:p>
          <a:p>
            <a:r>
              <a:rPr lang="nb-NO"/>
              <a:t>Flere utredninger</a:t>
            </a:r>
          </a:p>
          <a:p>
            <a:r>
              <a:rPr lang="nb-NO"/>
              <a:t>Mer detaljering</a:t>
            </a:r>
          </a:p>
          <a:p>
            <a:r>
              <a:rPr lang="nb-NO"/>
              <a:t>Dobbeltregulering, TEK og annet lovverk</a:t>
            </a:r>
          </a:p>
          <a:p>
            <a:r>
              <a:rPr lang="nb-NO"/>
              <a:t>DET GIR</a:t>
            </a:r>
          </a:p>
          <a:p>
            <a:r>
              <a:rPr lang="nb-NO"/>
              <a:t>Tyngre planprosesser</a:t>
            </a:r>
          </a:p>
          <a:p>
            <a:r>
              <a:rPr lang="nb-NO"/>
              <a:t>Mindre forutsigbarhet</a:t>
            </a:r>
          </a:p>
          <a:p>
            <a:r>
              <a:rPr lang="nb-NO"/>
              <a:t>Skillet mellom plansak og byggesak uklart</a:t>
            </a:r>
          </a:p>
          <a:p>
            <a:r>
              <a:rPr lang="nb-NO"/>
              <a:t>Byggesak – stivt innpakket i reguleringsplan – byggesaksbehandling går ut på å kontrollere at reguleringsplanen er fulgt</a:t>
            </a:r>
          </a:p>
          <a:p>
            <a:r>
              <a:rPr lang="nb-NO"/>
              <a:t>Mer arbeid for forvaltningen</a:t>
            </a:r>
          </a:p>
          <a:p>
            <a:r>
              <a:rPr lang="nb-NO"/>
              <a:t>Villnis av juridiske bestemmelser, større sannsynlighet for å feile, mer å kunne klage på</a:t>
            </a:r>
          </a:p>
          <a:p>
            <a:r>
              <a:rPr lang="nb-NO"/>
              <a:t>Ubegripelige planer – for folk flest – et demokratisk problem</a:t>
            </a:r>
          </a:p>
          <a:p>
            <a:r>
              <a:rPr lang="nb-NO"/>
              <a:t>Vi har fått en PLANINFLASJON</a:t>
            </a:r>
          </a:p>
          <a:p>
            <a:endParaRPr lang="nb-NO"/>
          </a:p>
          <a:p>
            <a:pPr marL="171450" indent="-171450">
              <a:buFontTx/>
              <a:buChar char="-"/>
            </a:pPr>
            <a:r>
              <a:rPr lang="nb-NO"/>
              <a:t>Kompliserte planer</a:t>
            </a:r>
          </a:p>
          <a:p>
            <a:pPr marL="171450" indent="-171450">
              <a:buFontTx/>
              <a:buChar char="-"/>
            </a:pPr>
            <a:r>
              <a:rPr lang="nb-NO"/>
              <a:t>Medvirkning</a:t>
            </a:r>
          </a:p>
          <a:p>
            <a:pPr marL="171450" indent="-171450">
              <a:buFontTx/>
              <a:buChar char="-"/>
            </a:pPr>
            <a:r>
              <a:rPr lang="nb-NO"/>
              <a:t>Klagebehandling</a:t>
            </a:r>
          </a:p>
          <a:p>
            <a:pPr marL="171450" indent="-171450">
              <a:buFontTx/>
              <a:buChar char="-"/>
            </a:pPr>
            <a:endParaRPr lang="nb-NO"/>
          </a:p>
          <a:p>
            <a:endParaRPr lang="nb-NO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nb-NO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nb-NO" b="1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1F13E-3E75-4666-8347-DF37E6D73CBB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88781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Masse bebyggelse er bygget uten reguleringsplan</a:t>
            </a:r>
          </a:p>
          <a:p>
            <a:r>
              <a:rPr lang="nb-NO"/>
              <a:t>Mange kommuner har benyttet seg av muligheten til å bygge uten reguleringsplan.</a:t>
            </a:r>
          </a:p>
          <a:p>
            <a:r>
              <a:rPr lang="nb-NO"/>
              <a:t>Over tid – etablert praksis</a:t>
            </a:r>
          </a:p>
          <a:p>
            <a:endParaRPr lang="nb-NO"/>
          </a:p>
          <a:p>
            <a:r>
              <a:rPr lang="nb-NO"/>
              <a:t>HVA SIER LOVEN</a:t>
            </a:r>
          </a:p>
          <a:p>
            <a:pPr marL="171450" indent="-171450">
              <a:buFontTx/>
              <a:buChar char="-"/>
            </a:pPr>
            <a:r>
              <a:rPr lang="nb-NO"/>
              <a:t>Planene skal ikke være mer omfattende en nødvendig</a:t>
            </a:r>
          </a:p>
          <a:p>
            <a:pPr marL="171450" indent="-171450">
              <a:buFontTx/>
              <a:buChar char="-"/>
            </a:pPr>
            <a:r>
              <a:rPr lang="nb-NO"/>
              <a:t>Den skal være praktisk og økonomisk gjennomførbar</a:t>
            </a:r>
          </a:p>
          <a:p>
            <a:pPr marL="171450" indent="-171450">
              <a:buFontTx/>
              <a:buChar char="-"/>
            </a:pPr>
            <a:r>
              <a:rPr lang="nb-NO"/>
              <a:t>Reguleringsplan er kun nødvendig for store bygge- og anleggstiltak</a:t>
            </a:r>
          </a:p>
          <a:p>
            <a:pPr marL="0" indent="0">
              <a:buFontTx/>
              <a:buNone/>
            </a:pPr>
            <a:r>
              <a:rPr lang="nb-NO"/>
              <a:t>     Og tiltak som kan få vesentlig virkning for miljø og samfunn</a:t>
            </a:r>
          </a:p>
          <a:p>
            <a:pPr marL="171450" indent="-171450">
              <a:buFontTx/>
              <a:buChar char="-"/>
            </a:pPr>
            <a:r>
              <a:rPr lang="nb-NO"/>
              <a:t>Også er kommunene gitt hjemmel til å kunne kreve reguleringsplan</a:t>
            </a:r>
          </a:p>
          <a:p>
            <a:pPr marL="171450" indent="-171450">
              <a:buFontTx/>
              <a:buChar char="-"/>
            </a:pPr>
            <a:r>
              <a:rPr lang="nb-NO"/>
              <a:t>Og det gjør de, for det minste tiltak</a:t>
            </a:r>
          </a:p>
          <a:p>
            <a:endParaRPr lang="nb-NO"/>
          </a:p>
          <a:p>
            <a:endParaRPr lang="nb-NO"/>
          </a:p>
          <a:p>
            <a:r>
              <a:rPr lang="nb-NO"/>
              <a:t>Kommunaldepartementet illustrerer det slik</a:t>
            </a:r>
          </a:p>
          <a:p>
            <a:r>
              <a:rPr lang="nb-NO"/>
              <a:t>Plan- og bygningsloven gjør det fullt mulig å behandle byggesak direkte uten reguleringsplan</a:t>
            </a:r>
          </a:p>
          <a:p>
            <a:r>
              <a:rPr lang="nb-NO"/>
              <a:t>Med mindre byggesaken regnes som større bygge- og anleggstiltak eller får vesentlig virkning for miljø og samfunn</a:t>
            </a:r>
          </a:p>
          <a:p>
            <a:r>
              <a:rPr lang="nb-NO"/>
              <a:t>Men så har kommunene selv hjemmel til å kreve reguleringsplan</a:t>
            </a:r>
          </a:p>
          <a:p>
            <a:r>
              <a:rPr lang="nb-NO"/>
              <a:t>Og det har de fleste kommuner gjort, gjennom bestemmelser til kommuneplanen</a:t>
            </a:r>
          </a:p>
          <a:p>
            <a:endParaRPr lang="nb-NO"/>
          </a:p>
          <a:p>
            <a:r>
              <a:rPr lang="nb-NO"/>
              <a:t>Jeg har en kort anekdote om dette</a:t>
            </a:r>
          </a:p>
          <a:p>
            <a:r>
              <a:rPr lang="nb-NO"/>
              <a:t>Jeg har jobbet i Bærum kommune</a:t>
            </a:r>
          </a:p>
          <a:p>
            <a:r>
              <a:rPr lang="nb-NO"/>
              <a:t>Kommuneplanens arealdel ble juridisk bindende først i 1986. </a:t>
            </a:r>
          </a:p>
          <a:p>
            <a:r>
              <a:rPr lang="nb-NO"/>
              <a:t>Mange kommuner ønsket å åpne for bygging, uten reguleringsplan.</a:t>
            </a:r>
          </a:p>
          <a:p>
            <a:r>
              <a:rPr lang="nb-NO"/>
              <a:t>I Bærum ønsket politikerne å åpne for spredt småhusbebyggelse uten reguleringsplan.</a:t>
            </a:r>
          </a:p>
          <a:p>
            <a:r>
              <a:rPr lang="nb-NO"/>
              <a:t>Og innførte bestemmelser om minste tomtestørrelse i kommuneplanens arealdel.</a:t>
            </a:r>
          </a:p>
          <a:p>
            <a:r>
              <a:rPr lang="nb-NO"/>
              <a:t>Det ar det ikke hjemmel til.</a:t>
            </a:r>
          </a:p>
          <a:p>
            <a:r>
              <a:rPr lang="nb-NO"/>
              <a:t>Og kommunen valgte heller å innføre krav om reguleringsplan for alt større enn garasjer og tilbygg.</a:t>
            </a:r>
          </a:p>
          <a:p>
            <a:r>
              <a:rPr lang="nb-NO"/>
              <a:t>Men samtidig vilkår for unntak fra plankravet, bla om minimum </a:t>
            </a:r>
            <a:r>
              <a:rPr lang="nb-NO" err="1"/>
              <a:t>tomtestrørrelse</a:t>
            </a:r>
            <a:r>
              <a:rPr lang="nb-NO"/>
              <a:t> og andre kvalitetskrav.</a:t>
            </a:r>
          </a:p>
          <a:p>
            <a:r>
              <a:rPr lang="nb-NO"/>
              <a:t>Det var det hjemmel for.</a:t>
            </a:r>
          </a:p>
          <a:p>
            <a:r>
              <a:rPr lang="nb-NO"/>
              <a:t>Kravet om reguleringsplan var altså innført for nettopp å unngå reguleringsplan.</a:t>
            </a:r>
          </a:p>
          <a:p>
            <a:r>
              <a:rPr lang="nb-NO"/>
              <a:t>Jeg tror mange kommuner gjorde lignende grep.</a:t>
            </a:r>
          </a:p>
          <a:p>
            <a:r>
              <a:rPr lang="nb-NO"/>
              <a:t>Og at historikken bak plankrav i kommuneplaner rundt i landet er noe helt annet enn at kommunen vil har reguleringsplan for det minste tiltak.</a:t>
            </a:r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1F13E-3E75-4666-8347-DF37E6D73CBB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67124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CCD7C-4D70-04C8-3812-16151B926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965C9D21-6493-314D-F2CA-CEC75D1AA5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7A74BC88-8D63-BC13-3BF0-1353F1B0FE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nb-NO"/>
              <a:t>Det som ikke dekkes her er områdekvaliteter og infrastrukturbidrag</a:t>
            </a:r>
          </a:p>
          <a:p>
            <a:pPr marL="171450" indent="-171450">
              <a:buFontTx/>
              <a:buChar char="-"/>
            </a:pPr>
            <a:r>
              <a:rPr lang="nb-NO"/>
              <a:t>Dagens utbyggingsavtaler forutsetter reguleringsplan som hjemmel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E372AF22-125A-1679-8F40-217202B7D5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1F13E-3E75-4666-8347-DF37E6D73CBB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6899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Vera Houck er nå etatsdirektør i PBE i Oslo</a:t>
            </a:r>
          </a:p>
          <a:p>
            <a:r>
              <a:rPr lang="nb-NO"/>
              <a:t>Positive til dette i PBE i Oslo.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6D2D0D-1DED-42B0-BA27-57FE452FB19C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938959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noProof="0"/>
              <a:t>Tyskland har vært gjennom store samfunnsomveltninger – betydning for planleggingen – En stor mengde planer ble ugyldig, fra en dag til en annen.</a:t>
            </a:r>
          </a:p>
          <a:p>
            <a:pPr marL="171450" indent="-171450">
              <a:buFontTx/>
              <a:buChar char="-"/>
            </a:pPr>
            <a:r>
              <a:rPr lang="nb-NO" noProof="0"/>
              <a:t>2.verdenskrig</a:t>
            </a:r>
          </a:p>
          <a:p>
            <a:pPr marL="171450" indent="-171450">
              <a:buFontTx/>
              <a:buChar char="-"/>
            </a:pPr>
            <a:r>
              <a:rPr lang="nb-NO" noProof="0"/>
              <a:t>Sammenslåing av øst og </a:t>
            </a:r>
            <a:r>
              <a:rPr lang="nb-NO" noProof="0" err="1"/>
              <a:t>vest-tyskland</a:t>
            </a:r>
            <a:br>
              <a:rPr lang="nb-NO" noProof="0"/>
            </a:br>
            <a:endParaRPr lang="nb-NO" noProof="0"/>
          </a:p>
          <a:p>
            <a:r>
              <a:rPr lang="nb-NO" noProof="0"/>
              <a:t>Var tenkt som en midlertidig løsning der det ikke forelå planer</a:t>
            </a:r>
          </a:p>
          <a:p>
            <a:r>
              <a:rPr lang="nb-NO" noProof="0"/>
              <a:t>Ble på 60-tallet del av plan- og bygningsloven </a:t>
            </a:r>
          </a:p>
          <a:p>
            <a:r>
              <a:rPr lang="nb-NO" noProof="0"/>
              <a:t>Viste seg å være svært effektiv uten å forringe kvaliteten </a:t>
            </a:r>
          </a:p>
          <a:p>
            <a:r>
              <a:rPr lang="nb-NO" noProof="0"/>
              <a:t>Forsterket gjennom boligkrisen i EU</a:t>
            </a:r>
          </a:p>
          <a:p>
            <a:r>
              <a:rPr lang="nb-NO" noProof="0"/>
              <a:t>Sterkt press på boligbygging, inkludert som prioritert formål i lovgivningen</a:t>
            </a:r>
          </a:p>
          <a:p>
            <a:r>
              <a:rPr lang="nb-NO" noProof="0"/>
              <a:t>Hyppig i bruk per dags dato; Berlin-øst: enkelte deler over 90 %, i vest mindre, mer gyldige reguleringer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/>
              <a:t>Utviklet med enda større muligheter og fleksibilitet gjennom </a:t>
            </a:r>
            <a:r>
              <a:rPr lang="nb-NO" err="1"/>
              <a:t>Bau</a:t>
            </a:r>
            <a:r>
              <a:rPr lang="nb-NO"/>
              <a:t>-turbo, vedtatt 2025, for å få opp farten i plan og byggesaker</a:t>
            </a:r>
            <a:endParaRPr lang="nb-NO" noProof="0"/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15B8D9-8D77-4519-AB94-585482D703E0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061682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AEADB-3A14-B6B8-C5C1-174710F7A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C132CCC-C189-0098-B9A7-0987EF20F2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06E97845-9D85-AFF1-E5E1-DBFD56428E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noProof="0"/>
              <a:t>Tyskland har vært gjennom store samfunnsomveltninger – betydning for planleggingen – En stor mengde planer ble ugyldig, fra en dag til en annen.</a:t>
            </a:r>
          </a:p>
          <a:p>
            <a:pPr marL="171450" indent="-171450">
              <a:buFontTx/>
              <a:buChar char="-"/>
            </a:pPr>
            <a:r>
              <a:rPr lang="nb-NO" noProof="0"/>
              <a:t>2.verdenskrig</a:t>
            </a:r>
          </a:p>
          <a:p>
            <a:pPr marL="171450" indent="-171450">
              <a:buFontTx/>
              <a:buChar char="-"/>
            </a:pPr>
            <a:r>
              <a:rPr lang="nb-NO" noProof="0"/>
              <a:t>Sammenslåing av øst og </a:t>
            </a:r>
            <a:r>
              <a:rPr lang="nb-NO" noProof="0" err="1"/>
              <a:t>vest-tyskland</a:t>
            </a:r>
            <a:br>
              <a:rPr lang="nb-NO" noProof="0"/>
            </a:br>
            <a:endParaRPr lang="nb-NO" noProof="0"/>
          </a:p>
          <a:p>
            <a:r>
              <a:rPr lang="nb-NO" noProof="0"/>
              <a:t>Var tenkt som en midlertidig løsning der det ikke forelå planer</a:t>
            </a:r>
          </a:p>
          <a:p>
            <a:r>
              <a:rPr lang="nb-NO" noProof="0"/>
              <a:t>Ble på 60-tallet del av plan- og bygningsloven </a:t>
            </a:r>
          </a:p>
          <a:p>
            <a:r>
              <a:rPr lang="nb-NO" noProof="0"/>
              <a:t>Viste seg å være svært effektiv uten å forringe kvaliteten </a:t>
            </a:r>
          </a:p>
          <a:p>
            <a:r>
              <a:rPr lang="nb-NO" noProof="0"/>
              <a:t>Forsterket gjennom boligkrisen i EU</a:t>
            </a:r>
          </a:p>
          <a:p>
            <a:r>
              <a:rPr lang="nb-NO" noProof="0"/>
              <a:t>Sterkt press på boligbygging, inkludert som prioritert formål i lovgivningen</a:t>
            </a:r>
          </a:p>
          <a:p>
            <a:r>
              <a:rPr lang="nb-NO" noProof="0"/>
              <a:t>Hyppig i bruk per dags dato; Berlin-øst: enkelte deler over 90 %, i vest mindre, mer gyldige reguleringer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/>
              <a:t>Utviklet med enda større muligheter og fleksibilitet gjennom </a:t>
            </a:r>
            <a:r>
              <a:rPr lang="nb-NO" err="1"/>
              <a:t>Bau</a:t>
            </a:r>
            <a:r>
              <a:rPr lang="nb-NO"/>
              <a:t>-turbo, vedtatt 2025, for å få opp farten i plan og byggesaker</a:t>
            </a:r>
            <a:endParaRPr lang="nb-NO" noProof="0"/>
          </a:p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2E59323C-2DF9-81E6-A316-A5CB3FADFA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15B8D9-8D77-4519-AB94-585482D703E0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274217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nb-NO"/>
              <a:t>Tomten må være i et område avsatt til bebyggelse og tomten må være uten aktuell reguleringsplan</a:t>
            </a:r>
          </a:p>
          <a:p>
            <a:pPr marL="685800" lvl="1" indent="-228600">
              <a:buAutoNum type="arabicPeriod"/>
            </a:pPr>
            <a:r>
              <a:rPr lang="nb-NO"/>
              <a:t>2.verdenskrig, </a:t>
            </a:r>
            <a:r>
              <a:rPr lang="nb-NO" err="1"/>
              <a:t>Berlinmurens</a:t>
            </a:r>
            <a:r>
              <a:rPr lang="nb-NO"/>
              <a:t> fall, sammenslåingen av øst og vest</a:t>
            </a:r>
          </a:p>
          <a:p>
            <a:pPr marL="685800" lvl="1" indent="-228600">
              <a:buAutoNum type="arabicPeriod"/>
            </a:pPr>
            <a:r>
              <a:rPr lang="nb-NO"/>
              <a:t>Planen kan oppheves gjennom andre vedtak – mer komplisert også i Tyskland</a:t>
            </a:r>
            <a:br>
              <a:rPr lang="nb-NO"/>
            </a:br>
            <a:endParaRPr lang="nb-NO"/>
          </a:p>
          <a:p>
            <a:pPr marL="228600" lvl="0" indent="-228600">
              <a:buAutoNum type="arabicPeriod"/>
            </a:pPr>
            <a:r>
              <a:rPr lang="nb-NO"/>
              <a:t>Føye seg inn – Må forholde seg til høyder, utnyttelse på naboeiendommer, bruk må harmonere med nærområdet</a:t>
            </a:r>
            <a:br>
              <a:rPr lang="nb-NO"/>
            </a:br>
            <a:endParaRPr lang="nb-NO"/>
          </a:p>
          <a:p>
            <a:pPr marL="228600" lvl="0" indent="-228600">
              <a:buAutoNum type="arabicPeriod"/>
            </a:pPr>
            <a:r>
              <a:rPr lang="nb-NO"/>
              <a:t>Infrastruktur for å kunne bebygge må være tilgjengelig – Større </a:t>
            </a:r>
            <a:r>
              <a:rPr lang="nb-NO" err="1"/>
              <a:t>infrastuktur</a:t>
            </a:r>
            <a:r>
              <a:rPr lang="nb-NO"/>
              <a:t> kan være et problem</a:t>
            </a:r>
            <a:br>
              <a:rPr lang="nb-NO"/>
            </a:br>
            <a:endParaRPr lang="nb-NO"/>
          </a:p>
          <a:p>
            <a:pPr marL="228600" lvl="0" indent="-228600">
              <a:buAutoNum type="arabicPeriod"/>
            </a:pPr>
            <a:r>
              <a:rPr lang="nb-NO"/>
              <a:t>Når man går i gaten skal man ikke reagere på den nye bebyggelsen. Den skal harmonere med </a:t>
            </a:r>
            <a:r>
              <a:rPr lang="nb-NO" err="1"/>
              <a:t>stedsbildet</a:t>
            </a:r>
            <a:br>
              <a:rPr lang="nb-NO"/>
            </a:br>
            <a:endParaRPr lang="nb-NO"/>
          </a:p>
          <a:p>
            <a:pPr marL="228600" lvl="0" indent="-228600">
              <a:buAutoNum type="arabicPeriod"/>
            </a:pPr>
            <a:r>
              <a:rPr lang="nb-NO"/>
              <a:t>Sunne og gode bolig og arbeidsforhold – er opplagt at det må tilfredsstilles.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1F13E-3E75-4666-8347-DF37E6D73CBB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73377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0A533FB-7664-E61A-2304-523CA6AD65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29D3EBD1-F20D-811F-66EE-86A0678C26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8F1DA01-8438-2B94-8B93-4378F5ED1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47FAF-6A6F-4D76-88B8-58321EBF71FA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8E95027-AF0F-B5E8-ECF2-4A62F469F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D78D17-CEC1-BE73-AADB-85977214C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13ED9-FA12-458E-BE00-B8D7FBF8986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64946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BCB77C6-3D4F-8E8A-6230-01F529E6C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5B9793CC-4A2A-4DBE-D379-ED1B7E5F61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ECEFBD0-4E05-79E4-BB8A-08DE8F44C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47FAF-6A6F-4D76-88B8-58321EBF71FA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8D9ECAD-E5CA-EF9A-1811-6E7A3FA0C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D4F24BC-9A6C-C80B-D4B8-D64973A07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13ED9-FA12-458E-BE00-B8D7FBF8986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41177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DEAC5917-E4F5-DE28-3CB5-760D9BA1B5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6786C80D-DFAB-22BD-69B0-34C0420F0D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E9018AA-8113-641B-AE22-E34699758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47FAF-6A6F-4D76-88B8-58321EBF71FA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2BD06FF-A98F-E1FB-B28A-6FAB2FD2D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2863146-8250-10FD-D83D-F70FE97E4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13ED9-FA12-458E-BE00-B8D7FBF8986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987953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tel + tekst + liggende bil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"/>
          <p:cNvSpPr>
            <a:spLocks noGrp="1"/>
          </p:cNvSpPr>
          <p:nvPr>
            <p:ph type="title"/>
          </p:nvPr>
        </p:nvSpPr>
        <p:spPr>
          <a:xfrm>
            <a:off x="876300" y="1025526"/>
            <a:ext cx="4267200" cy="2124074"/>
          </a:xfrm>
        </p:spPr>
        <p:txBody>
          <a:bodyPr>
            <a:normAutofit/>
          </a:bodyPr>
          <a:lstStyle>
            <a:lvl1pPr>
              <a:defRPr sz="3600">
                <a:solidFill>
                  <a:srgbClr val="F07E13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Rektangel bringebær"/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rgbClr val="F07E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Plassholder for tekst"/>
          <p:cNvSpPr>
            <a:spLocks noGrp="1"/>
          </p:cNvSpPr>
          <p:nvPr>
            <p:ph type="body" sz="quarter" idx="10"/>
          </p:nvPr>
        </p:nvSpPr>
        <p:spPr>
          <a:xfrm>
            <a:off x="876300" y="3721100"/>
            <a:ext cx="4267200" cy="2489200"/>
          </a:xfrm>
        </p:spPr>
        <p:txBody>
          <a:bodyPr anchor="t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Plassholder for bilde"/>
          <p:cNvSpPr>
            <a:spLocks noGrp="1"/>
          </p:cNvSpPr>
          <p:nvPr>
            <p:ph type="pic" sz="quarter" idx="11"/>
          </p:nvPr>
        </p:nvSpPr>
        <p:spPr>
          <a:xfrm>
            <a:off x="6019800" y="1278731"/>
            <a:ext cx="6172200" cy="4300538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pic>
        <p:nvPicPr>
          <p:cNvPr id="8" name="Hvit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314" y="6182201"/>
            <a:ext cx="432670" cy="33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1314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oks m/tekst (venstresti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tekst 3"/>
          <p:cNvSpPr>
            <a:spLocks noGrp="1"/>
          </p:cNvSpPr>
          <p:nvPr>
            <p:ph type="body" sz="quarter" idx="11"/>
          </p:nvPr>
        </p:nvSpPr>
        <p:spPr>
          <a:xfrm>
            <a:off x="838200" y="881100"/>
            <a:ext cx="5000400" cy="5000400"/>
          </a:xfrm>
          <a:solidFill>
            <a:srgbClr val="0C518A"/>
          </a:solidFill>
        </p:spPr>
        <p:txBody>
          <a:bodyPr lIns="504000" tIns="504000" rIns="504000" bIns="504000" anchor="ctr">
            <a:normAutofit/>
          </a:bodyPr>
          <a:lstStyle>
            <a:lvl1pPr marL="0" indent="0">
              <a:buNone/>
              <a:defRPr sz="4000">
                <a:solidFill>
                  <a:schemeClr val="bg1"/>
                </a:solidFill>
                <a:latin typeface="Chivo" panose="00000500000000000000" pitchFamily="2" charset="0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5990149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oks m/tekst (høyresti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tekst 3"/>
          <p:cNvSpPr>
            <a:spLocks noGrp="1"/>
          </p:cNvSpPr>
          <p:nvPr>
            <p:ph type="body" sz="quarter" idx="11"/>
          </p:nvPr>
        </p:nvSpPr>
        <p:spPr>
          <a:xfrm>
            <a:off x="6353400" y="879775"/>
            <a:ext cx="5000400" cy="5000400"/>
          </a:xfrm>
          <a:solidFill>
            <a:srgbClr val="1C632C"/>
          </a:solidFill>
        </p:spPr>
        <p:txBody>
          <a:bodyPr lIns="504000" tIns="504000" rIns="504000" bIns="504000" anchor="ctr">
            <a:normAutofit/>
          </a:bodyPr>
          <a:lstStyle>
            <a:lvl1pPr marL="0" indent="0">
              <a:buNone/>
              <a:defRPr sz="4000">
                <a:solidFill>
                  <a:schemeClr val="bg1"/>
                </a:solidFill>
                <a:latin typeface="Chivo" panose="00000500000000000000" pitchFamily="2" charset="0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6864124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ks m/tekst (høyresti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tekst 3"/>
          <p:cNvSpPr>
            <a:spLocks noGrp="1"/>
          </p:cNvSpPr>
          <p:nvPr>
            <p:ph type="body" sz="quarter" idx="11"/>
          </p:nvPr>
        </p:nvSpPr>
        <p:spPr>
          <a:xfrm>
            <a:off x="6353400" y="881100"/>
            <a:ext cx="5000400" cy="5000400"/>
          </a:xfrm>
          <a:solidFill>
            <a:srgbClr val="F07E13"/>
          </a:solidFill>
        </p:spPr>
        <p:txBody>
          <a:bodyPr lIns="504000" tIns="504000" rIns="504000" bIns="504000" anchor="ctr">
            <a:normAutofit/>
          </a:bodyPr>
          <a:lstStyle>
            <a:lvl1pPr marL="0" indent="0">
              <a:buNone/>
              <a:defRPr sz="4000">
                <a:solidFill>
                  <a:schemeClr val="bg1"/>
                </a:solidFill>
                <a:latin typeface="Chivo" panose="00000500000000000000" pitchFamily="2" charset="0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3" hasCustomPrompt="1"/>
          </p:nvPr>
        </p:nvSpPr>
        <p:spPr>
          <a:xfrm>
            <a:off x="838200" y="883120"/>
            <a:ext cx="5000400" cy="5000625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nb-NO"/>
              <a:t>Klikk for å legge til innhold</a:t>
            </a:r>
          </a:p>
        </p:txBody>
      </p:sp>
    </p:spTree>
    <p:extLst>
      <p:ext uri="{BB962C8B-B14F-4D97-AF65-F5344CB8AC3E}">
        <p14:creationId xmlns:p14="http://schemas.microsoft.com/office/powerpoint/2010/main" val="19481698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577" b="0" i="0">
                <a:solidFill>
                  <a:srgbClr val="77787B"/>
                </a:solidFill>
                <a:latin typeface="Source Sans 3 Light"/>
                <a:cs typeface="Source Sans 3 Light"/>
              </a:defRPr>
            </a:lvl1pPr>
          </a:lstStyle>
          <a:p>
            <a:pPr marL="8145">
              <a:spcBef>
                <a:spcPts val="64"/>
              </a:spcBef>
            </a:pPr>
            <a:r>
              <a:rPr lang="de-DE" spc="38"/>
              <a:t>Alle</a:t>
            </a:r>
            <a:r>
              <a:rPr lang="de-DE" spc="131"/>
              <a:t> </a:t>
            </a:r>
            <a:r>
              <a:rPr lang="de-DE" spc="45"/>
              <a:t>Angaben</a:t>
            </a:r>
            <a:r>
              <a:rPr lang="de-DE" spc="131"/>
              <a:t> </a:t>
            </a:r>
            <a:r>
              <a:rPr lang="de-DE" spc="42"/>
              <a:t>können</a:t>
            </a:r>
            <a:r>
              <a:rPr lang="de-DE" spc="131"/>
              <a:t> </a:t>
            </a:r>
            <a:r>
              <a:rPr lang="de-DE" spc="42"/>
              <a:t>sich</a:t>
            </a:r>
            <a:r>
              <a:rPr lang="de-DE" spc="131"/>
              <a:t> </a:t>
            </a:r>
            <a:r>
              <a:rPr lang="de-DE"/>
              <a:t>im</a:t>
            </a:r>
            <a:r>
              <a:rPr lang="de-DE" spc="131"/>
              <a:t> </a:t>
            </a:r>
            <a:r>
              <a:rPr lang="de-DE" spc="45"/>
              <a:t>weiteren</a:t>
            </a:r>
            <a:r>
              <a:rPr lang="de-DE" spc="135"/>
              <a:t> </a:t>
            </a:r>
            <a:r>
              <a:rPr lang="de-DE" spc="42"/>
              <a:t>Planungsprozess </a:t>
            </a:r>
          </a:p>
          <a:p>
            <a:pPr marL="8145" marR="3258">
              <a:lnSpc>
                <a:spcPct val="129700"/>
              </a:lnSpc>
            </a:pPr>
            <a:r>
              <a:rPr lang="de-DE" spc="42"/>
              <a:t>durch </a:t>
            </a:r>
            <a:r>
              <a:rPr lang="de-DE" spc="51"/>
              <a:t>gestalterische/baurechtliche </a:t>
            </a:r>
            <a:r>
              <a:rPr lang="de-DE" spc="38"/>
              <a:t>oder </a:t>
            </a:r>
            <a:r>
              <a:rPr lang="de-DE" spc="51"/>
              <a:t>technische </a:t>
            </a:r>
            <a:r>
              <a:rPr lang="de-DE" spc="19"/>
              <a:t>Be-</a:t>
            </a:r>
            <a:r>
              <a:rPr lang="de-DE" spc="42"/>
              <a:t>lange</a:t>
            </a:r>
            <a:r>
              <a:rPr lang="de-DE" spc="122"/>
              <a:t> </a:t>
            </a:r>
            <a:r>
              <a:rPr lang="de-DE" spc="38"/>
              <a:t>und</a:t>
            </a:r>
            <a:r>
              <a:rPr lang="de-DE" spc="125"/>
              <a:t> </a:t>
            </a:r>
            <a:r>
              <a:rPr lang="de-DE" spc="48"/>
              <a:t>Genehmigungen</a:t>
            </a:r>
            <a:r>
              <a:rPr lang="de-DE" spc="125"/>
              <a:t> </a:t>
            </a:r>
            <a:r>
              <a:rPr lang="de-DE" spc="42"/>
              <a:t>verändern 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37" b="0" i="0">
                <a:solidFill>
                  <a:srgbClr val="4F4F51"/>
                </a:solidFill>
                <a:latin typeface="Source Sans 3"/>
                <a:cs typeface="Source Sans 3"/>
              </a:defRPr>
            </a:lvl1pPr>
          </a:lstStyle>
          <a:p>
            <a:pPr marL="8145">
              <a:spcBef>
                <a:spcPts val="64"/>
              </a:spcBef>
            </a:pPr>
            <a:r>
              <a:rPr lang="nb-NO" b="1" spc="55">
                <a:latin typeface="Garamond"/>
                <a:cs typeface="Garamond"/>
              </a:rPr>
              <a:t>PATZSCHKE</a:t>
            </a:r>
            <a:r>
              <a:rPr lang="nb-NO" b="1" spc="163">
                <a:latin typeface="Garamond"/>
                <a:cs typeface="Garamond"/>
              </a:rPr>
              <a:t> </a:t>
            </a:r>
            <a:r>
              <a:rPr lang="nb-NO" spc="58"/>
              <a:t>Architekten</a:t>
            </a:r>
            <a:r>
              <a:rPr lang="nb-NO" spc="160"/>
              <a:t> </a:t>
            </a:r>
            <a:r>
              <a:rPr lang="nb-NO"/>
              <a:t>|</a:t>
            </a:r>
            <a:r>
              <a:rPr lang="nb-NO" spc="160"/>
              <a:t> </a:t>
            </a:r>
            <a:r>
              <a:rPr lang="nb-NO" spc="61"/>
              <a:t>Berlin,</a:t>
            </a:r>
            <a:r>
              <a:rPr lang="nb-NO" spc="160"/>
              <a:t> </a:t>
            </a:r>
            <a:r>
              <a:rPr lang="nb-NO" spc="55"/>
              <a:t>05.12.2025 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745909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Logo 2">
    <p:bg>
      <p:bgPr>
        <a:solidFill>
          <a:srgbClr val="F07E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888" y="2279633"/>
            <a:ext cx="5448224" cy="229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681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902D3A9-049A-5B66-E25F-09388E4EF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C0ABFC0-C91C-3595-CC98-570213326F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B9C3D2E-EBED-DA84-1C6D-304A76267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47FAF-6A6F-4D76-88B8-58321EBF71FA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1B84B1A-8219-02F4-3F45-C809C3B06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17A61C2-CD2B-0EBB-4FA4-325250002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13ED9-FA12-458E-BE00-B8D7FBF8986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70572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2633AC1-8B47-3025-7E41-CA8EDA0C6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6FCB134-C7F3-7B5E-9B59-2F4A7F483F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F85C102-E31F-9D0E-B973-DB4592429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47FAF-6A6F-4D76-88B8-58321EBF71FA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ECF2387-7D5A-BB8E-3F21-97A4CC70E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3FC1145-F5B5-E4F5-11D9-F3E8282AA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13ED9-FA12-458E-BE00-B8D7FBF8986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72279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0678A85-7CDD-889C-1D40-729E7F9D7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008C28B-2929-4C32-0284-E14AC61664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60E750D-C8A0-9E75-50CD-6665DCF5C7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828C95E-1389-1522-9B09-1A49511A1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47FAF-6A6F-4D76-88B8-58321EBF71FA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E6364E87-263E-811D-9C37-1350AC994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0D6DE066-CFEF-498C-714F-028CE2C1C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13ED9-FA12-458E-BE00-B8D7FBF8986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79775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A6D37AB-CF14-C71C-CEDF-DDEF1A256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67F602B-F85B-0BE3-7B88-85A5ED461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997A0A0-9F4A-2F0B-FFCB-4295EC11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ADBE7553-7DAE-ACF1-100B-B5F5BEDAF3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6384B933-4936-84A5-5D20-7D90A5FA67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CFCCA2E6-466F-835F-2379-349C157B6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47FAF-6A6F-4D76-88B8-58321EBF71FA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F8B18FFC-AEDD-68AA-06DA-6DC36C3A7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E8682AD1-CDEC-FE7E-24F8-2EEDF47BD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13ED9-FA12-458E-BE00-B8D7FBF8986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31507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61DC7B0-75B4-A109-BAD1-A822FF010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A08BD097-9DA4-3C1A-370F-0F96952D9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47FAF-6A6F-4D76-88B8-58321EBF71FA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B708148-225F-DE82-B3AE-0A159B0E5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FD3CE7DF-F04E-E1F8-E917-E3BAF4849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13ED9-FA12-458E-BE00-B8D7FBF8986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2268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87701952-6245-CE48-AF76-FA95211FD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47FAF-6A6F-4D76-88B8-58321EBF71FA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215F762-F760-802B-4EDB-98AFD5F7A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4E1BF9A5-7EDE-DDE5-6AB2-D89341870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13ED9-FA12-458E-BE00-B8D7FBF8986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8727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4392DAD-E341-B911-CD4D-058353D96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30ECF09-03A0-DD92-260B-8DBF5F0A4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AEE8B53-784C-E55B-AF99-E3DC86F682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D7A11C74-C0EF-EA01-B003-03E48BAD1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47FAF-6A6F-4D76-88B8-58321EBF71FA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BD7714F-79AA-E1D8-DAF4-1DFBBCE50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A05547D-C9A1-4D06-8AD4-321A0D615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13ED9-FA12-458E-BE00-B8D7FBF8986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04486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FF6B71-900E-154D-8047-28A13C3F5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C46348B1-F22E-DAE6-1258-9BFA4E7B26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2CBB91D-6859-567F-8A9B-A89C9773DD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FE155F5-8610-9ADE-2548-A16C444DC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47FAF-6A6F-4D76-88B8-58321EBF71FA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36F6ECCB-10D5-FC64-568C-284B50E72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CDB5C71-F1C6-D70B-ACB7-45FFA1778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13ED9-FA12-458E-BE00-B8D7FBF8986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33011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79B29D51-690A-D228-6948-A4524205D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635B300-DC36-ED59-ECD7-E0C40C4150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0F3A7EA-0647-3B44-9E28-3B2980A130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647FAF-6A6F-4D76-88B8-58321EBF71FA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D161999-CB23-9AC1-0729-72F0F854E1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D7366AE-F0A6-849A-63DF-E1F841DF14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113ED9-FA12-458E-BE00-B8D7FBF8986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8899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15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4.sv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3.svg"/><Relationship Id="rId4" Type="http://schemas.openxmlformats.org/officeDocument/2006/relationships/diagramLayout" Target="../diagrams/layout2.xml"/><Relationship Id="rId9" Type="http://schemas.openxmlformats.org/officeDocument/2006/relationships/image" Target="../media/image12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95672-EC66-96DC-99C4-24065C531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E9F1FEF-147F-2A76-12FB-900B76BF0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417" y="927100"/>
            <a:ext cx="5059417" cy="2501900"/>
          </a:xfrm>
        </p:spPr>
        <p:txBody>
          <a:bodyPr anchor="b">
            <a:normAutofit/>
          </a:bodyPr>
          <a:lstStyle/>
          <a:p>
            <a:r>
              <a:rPr lang="nb-NO" sz="4000"/>
              <a:t>Rett på byggesak</a:t>
            </a:r>
            <a:br>
              <a:rPr lang="nb-NO" sz="4000"/>
            </a:br>
            <a:br>
              <a:rPr lang="nb-NO" sz="2800"/>
            </a:br>
            <a:r>
              <a:rPr lang="nb-NO" sz="2800">
                <a:latin typeface="Poppins" panose="00000500000000000000" pitchFamily="2" charset="0"/>
                <a:cs typeface="Poppins" panose="00000500000000000000" pitchFamily="2" charset="0"/>
              </a:rPr>
              <a:t>Kan vi regulere boliger uten reguleringsplan?</a:t>
            </a:r>
            <a:br>
              <a:rPr lang="nb-NO" sz="3100">
                <a:latin typeface="Poppins" panose="00000500000000000000" pitchFamily="2" charset="0"/>
                <a:cs typeface="Poppins" panose="00000500000000000000" pitchFamily="2" charset="0"/>
              </a:rPr>
            </a:br>
            <a:endParaRPr lang="nb-NO" sz="31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B332D12-CF32-F933-3C05-FCBD652AA6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6753" y="6256310"/>
            <a:ext cx="4267200" cy="491304"/>
          </a:xfrm>
        </p:spPr>
        <p:txBody>
          <a:bodyPr anchor="t">
            <a:normAutofit/>
          </a:bodyPr>
          <a:lstStyle/>
          <a:p>
            <a:r>
              <a:rPr lang="nb-NO" err="1"/>
              <a:t>Arendalsuka</a:t>
            </a:r>
            <a:r>
              <a:rPr lang="nb-NO"/>
              <a:t> 2026</a:t>
            </a:r>
          </a:p>
        </p:txBody>
      </p:sp>
      <p:pic>
        <p:nvPicPr>
          <p:cNvPr id="5" name="Plassholder for bilde 4">
            <a:extLst>
              <a:ext uri="{FF2B5EF4-FFF2-40B4-BE49-F238E27FC236}">
                <a16:creationId xmlns:a16="http://schemas.microsoft.com/office/drawing/2014/main" id="{6B584FAD-616D-B575-C13F-4DB837006B1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" r="216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303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355ED-DC8C-CAAF-4BE2-F8262D6A3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67C3EFAA-8E40-48AD-EDFB-B5BB787B38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7779" y="1996293"/>
            <a:ext cx="8576441" cy="1922901"/>
          </a:xfrm>
        </p:spPr>
        <p:txBody>
          <a:bodyPr/>
          <a:lstStyle/>
          <a:p>
            <a:r>
              <a:rPr lang="nb-NO"/>
              <a:t>Hvordan er det i Tyskland?</a:t>
            </a:r>
          </a:p>
        </p:txBody>
      </p:sp>
    </p:spTree>
    <p:extLst>
      <p:ext uri="{BB962C8B-B14F-4D97-AF65-F5344CB8AC3E}">
        <p14:creationId xmlns:p14="http://schemas.microsoft.com/office/powerpoint/2010/main" val="2095701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>
            <a:extLst>
              <a:ext uri="{FF2B5EF4-FFF2-40B4-BE49-F238E27FC236}">
                <a16:creationId xmlns:a16="http://schemas.microsoft.com/office/drawing/2014/main" id="{336C797C-94EB-B512-EE41-66BBC684B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3552"/>
            <a:ext cx="5586044" cy="2531660"/>
          </a:xfrm>
        </p:spPr>
        <p:txBody>
          <a:bodyPr>
            <a:normAutofit/>
          </a:bodyPr>
          <a:lstStyle/>
          <a:p>
            <a:r>
              <a:rPr lang="nb-NO" sz="3600" err="1"/>
              <a:t>NBBLs</a:t>
            </a:r>
            <a:r>
              <a:rPr lang="nb-NO" sz="3600"/>
              <a:t> innsikt om den tyske «Planerstatnings-bestemmelsen»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AA658E74-FEA2-6C5A-282A-BFAC75DD7E45}"/>
              </a:ext>
            </a:extLst>
          </p:cNvPr>
          <p:cNvSpPr txBox="1"/>
          <p:nvPr/>
        </p:nvSpPr>
        <p:spPr>
          <a:xfrm>
            <a:off x="726831" y="3199444"/>
            <a:ext cx="558604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>
                <a:solidFill>
                  <a:schemeClr val="accent2">
                    <a:lumMod val="75000"/>
                  </a:schemeClr>
                </a:solidFill>
              </a:rPr>
              <a:t>Nov 2025 - Rapport av </a:t>
            </a:r>
            <a:r>
              <a:rPr lang="nb-NO" sz="2000" err="1">
                <a:solidFill>
                  <a:schemeClr val="accent2">
                    <a:lumMod val="75000"/>
                  </a:schemeClr>
                </a:solidFill>
              </a:rPr>
              <a:t>BeePlan</a:t>
            </a:r>
            <a:r>
              <a:rPr lang="nb-NO" sz="2000">
                <a:solidFill>
                  <a:schemeClr val="accent2">
                    <a:lumMod val="75000"/>
                  </a:schemeClr>
                </a:solidFill>
              </a:rPr>
              <a:t> v/ Vera Houck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 err="1">
                <a:solidFill>
                  <a:schemeClr val="accent2">
                    <a:lumMod val="75000"/>
                  </a:schemeClr>
                </a:solidFill>
              </a:rPr>
              <a:t>Feb</a:t>
            </a:r>
            <a:r>
              <a:rPr lang="nb-NO" sz="2000">
                <a:solidFill>
                  <a:schemeClr val="accent2">
                    <a:lumMod val="75000"/>
                  </a:schemeClr>
                </a:solidFill>
              </a:rPr>
              <a:t> 2026 - Studietur Hamburg og Berlin med KDD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000">
                <a:solidFill>
                  <a:schemeClr val="accent2">
                    <a:lumMod val="75000"/>
                  </a:schemeClr>
                </a:solidFill>
              </a:rPr>
              <a:t>Mai 2026 - Arbeidsgruppe i KDD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C2F13644-ECFD-79E3-2EAE-37693A0625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855" y="0"/>
            <a:ext cx="4769095" cy="67821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42753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D4590FC-FEBB-0D74-5577-3BDFBC420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41077"/>
          </a:xfrm>
        </p:spPr>
        <p:txBody>
          <a:bodyPr>
            <a:normAutofit/>
          </a:bodyPr>
          <a:lstStyle/>
          <a:p>
            <a:r>
              <a:rPr lang="nb-NO" noProof="0"/>
              <a:t>Rett på byggesak gjennom «Planerstatningsbestemmelsen» i Tyskland </a:t>
            </a:r>
            <a:br>
              <a:rPr lang="nb-NO" noProof="0"/>
            </a:br>
            <a:endParaRPr lang="nb-NO" noProof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4B1C336-A0BF-304A-A876-9911C94D62A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611" y="1826189"/>
            <a:ext cx="5684045" cy="3789363"/>
          </a:xfrm>
          <a:prstGeom prst="rect">
            <a:avLst/>
          </a:prstGeom>
          <a:solidFill>
            <a:srgbClr val="F07E13"/>
          </a:solidFill>
        </p:spPr>
      </p:pic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8A64BD86-0098-117A-E9D7-4BA822E31356}"/>
              </a:ext>
            </a:extLst>
          </p:cNvPr>
          <p:cNvSpPr txBox="1">
            <a:spLocks/>
          </p:cNvSpPr>
          <p:nvPr/>
        </p:nvSpPr>
        <p:spPr>
          <a:xfrm>
            <a:off x="838200" y="2740589"/>
            <a:ext cx="4391025" cy="286011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b-NO" b="1" noProof="0">
                <a:solidFill>
                  <a:schemeClr val="accent2">
                    <a:lumMod val="75000"/>
                    <a:alpha val="80000"/>
                  </a:schemeClr>
                </a:solidFill>
              </a:rPr>
              <a:t>§ 34 </a:t>
            </a:r>
            <a:r>
              <a:rPr lang="nb-NO" b="1" noProof="0" err="1">
                <a:solidFill>
                  <a:schemeClr val="accent2">
                    <a:lumMod val="75000"/>
                    <a:alpha val="80000"/>
                  </a:schemeClr>
                </a:solidFill>
              </a:rPr>
              <a:t>BauGB</a:t>
            </a:r>
            <a:endParaRPr lang="nb-NO" b="1" noProof="0">
              <a:solidFill>
                <a:schemeClr val="accent2">
                  <a:lumMod val="75000"/>
                  <a:alpha val="80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nb-NO" sz="2400" noProof="0">
                <a:solidFill>
                  <a:schemeClr val="tx1">
                    <a:alpha val="80000"/>
                  </a:schemeClr>
                </a:solidFill>
              </a:rPr>
              <a:t>Et byggeprosjekt kan godkjennes og få byggetillatelse, dersom det harmonerer med den eksisterende bebyggelsen i området, uten å forringe kvaliteten på omgivelsene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b-NO" sz="2400" noProof="0">
              <a:solidFill>
                <a:schemeClr val="bg1">
                  <a:alpha val="80000"/>
                </a:schemeClr>
              </a:solidFill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D5AC2391-E8D4-483E-1D28-C5CCDE36B972}"/>
              </a:ext>
            </a:extLst>
          </p:cNvPr>
          <p:cNvSpPr txBox="1"/>
          <p:nvPr/>
        </p:nvSpPr>
        <p:spPr>
          <a:xfrm>
            <a:off x="9393426" y="6049938"/>
            <a:ext cx="18402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err="1"/>
              <a:t>BeePlan</a:t>
            </a:r>
            <a:endParaRPr lang="nb-NO" sz="2000" b="1"/>
          </a:p>
          <a:p>
            <a:r>
              <a:rPr lang="nb-NO" sz="2000" b="1"/>
              <a:t>Vera Houck</a:t>
            </a:r>
            <a:r>
              <a:rPr lang="nb-NO" sz="16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40107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C512D-362F-2D89-C10E-8CB5A3B19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41B90179-04EC-9E47-7330-DEB1F8C65B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611" y="1826189"/>
            <a:ext cx="5684045" cy="3789363"/>
          </a:xfrm>
          <a:prstGeom prst="rect">
            <a:avLst/>
          </a:prstGeom>
          <a:solidFill>
            <a:srgbClr val="F07E13"/>
          </a:solidFill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B254F51-2AF9-4776-E129-CEAEFF82F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41077"/>
          </a:xfrm>
        </p:spPr>
        <p:txBody>
          <a:bodyPr>
            <a:normAutofit/>
          </a:bodyPr>
          <a:lstStyle/>
          <a:p>
            <a:r>
              <a:rPr lang="nb-NO" noProof="0"/>
              <a:t>Rett på byggesak gjennom «Planerstatningsbestemmelsen» i Tyskland </a:t>
            </a:r>
            <a:br>
              <a:rPr lang="nb-NO" noProof="0"/>
            </a:br>
            <a:endParaRPr lang="nb-NO" noProof="0"/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70DF7F1B-C6A0-7726-5B77-3E50E43B5053}"/>
              </a:ext>
            </a:extLst>
          </p:cNvPr>
          <p:cNvSpPr txBox="1">
            <a:spLocks/>
          </p:cNvSpPr>
          <p:nvPr/>
        </p:nvSpPr>
        <p:spPr>
          <a:xfrm>
            <a:off x="838200" y="2740589"/>
            <a:ext cx="4391025" cy="286011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b-NO" b="1" noProof="0">
                <a:solidFill>
                  <a:schemeClr val="accent2">
                    <a:lumMod val="75000"/>
                    <a:alpha val="80000"/>
                  </a:schemeClr>
                </a:solidFill>
              </a:rPr>
              <a:t>§ 34 </a:t>
            </a:r>
            <a:r>
              <a:rPr lang="nb-NO" b="1" noProof="0" err="1">
                <a:solidFill>
                  <a:schemeClr val="accent2">
                    <a:lumMod val="75000"/>
                    <a:alpha val="80000"/>
                  </a:schemeClr>
                </a:solidFill>
              </a:rPr>
              <a:t>BauGB</a:t>
            </a:r>
            <a:endParaRPr lang="nb-NO" b="1" noProof="0">
              <a:solidFill>
                <a:schemeClr val="accent2">
                  <a:lumMod val="75000"/>
                  <a:alpha val="80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nb-NO" sz="2400" noProof="0">
                <a:solidFill>
                  <a:schemeClr val="tx1">
                    <a:alpha val="80000"/>
                  </a:schemeClr>
                </a:solidFill>
              </a:rPr>
              <a:t>Et byggeprosjekt kan godkjennes og få byggetillatelse, dersom det harmonerer med den eksisterende bebyggelsen i området, uten å forringe kvaliteten på omgivelsene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b-NO" sz="2400" noProof="0">
              <a:solidFill>
                <a:schemeClr val="bg1">
                  <a:alpha val="80000"/>
                </a:schemeClr>
              </a:solidFill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F0DA682E-A8A3-43B3-8271-D9D9AD4925CA}"/>
              </a:ext>
            </a:extLst>
          </p:cNvPr>
          <p:cNvSpPr txBox="1"/>
          <p:nvPr/>
        </p:nvSpPr>
        <p:spPr>
          <a:xfrm>
            <a:off x="9393426" y="6049938"/>
            <a:ext cx="18402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err="1"/>
              <a:t>BeePlan</a:t>
            </a:r>
            <a:endParaRPr lang="nb-NO" sz="2000" b="1"/>
          </a:p>
          <a:p>
            <a:r>
              <a:rPr lang="nb-NO" sz="2000" b="1"/>
              <a:t>Vera Houck</a:t>
            </a:r>
            <a:r>
              <a:rPr lang="nb-NO" sz="1600"/>
              <a:t> </a:t>
            </a:r>
          </a:p>
        </p:txBody>
      </p:sp>
      <p:pic>
        <p:nvPicPr>
          <p:cNvPr id="5" name="Grafikk 4" descr="Hjem kontur">
            <a:extLst>
              <a:ext uri="{FF2B5EF4-FFF2-40B4-BE49-F238E27FC236}">
                <a16:creationId xmlns:a16="http://schemas.microsoft.com/office/drawing/2014/main" id="{B2272B39-6378-72A1-1E9E-92B049BC17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96399" y="3054532"/>
            <a:ext cx="875211" cy="99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4196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28DA1-B276-7CAA-15D3-AAF9C68AD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2FAFA88-77E4-4BD8-43C2-44F415E00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Det stilles vilkår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571E21E1-CF01-8D9C-63AD-97DDE22E1B1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19275"/>
          <a:ext cx="10515600" cy="4144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kstSylinder 4">
            <a:extLst>
              <a:ext uri="{FF2B5EF4-FFF2-40B4-BE49-F238E27FC236}">
                <a16:creationId xmlns:a16="http://schemas.microsoft.com/office/drawing/2014/main" id="{77A1DB11-D92C-2889-B601-6411310D2316}"/>
              </a:ext>
            </a:extLst>
          </p:cNvPr>
          <p:cNvSpPr txBox="1"/>
          <p:nvPr/>
        </p:nvSpPr>
        <p:spPr>
          <a:xfrm>
            <a:off x="5416115" y="863817"/>
            <a:ext cx="30912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600">
                <a:solidFill>
                  <a:schemeClr val="accent2">
                    <a:lumMod val="50000"/>
                  </a:schemeClr>
                </a:solidFill>
              </a:rPr>
              <a:t>«</a:t>
            </a:r>
            <a:r>
              <a:rPr lang="nb-NO" sz="1600" err="1">
                <a:solidFill>
                  <a:schemeClr val="accent2">
                    <a:lumMod val="50000"/>
                  </a:schemeClr>
                </a:solidFill>
              </a:rPr>
              <a:t>Unbeplanten</a:t>
            </a:r>
            <a:r>
              <a:rPr lang="nb-NO" sz="160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nb-NO" sz="1600" err="1">
                <a:solidFill>
                  <a:schemeClr val="accent2">
                    <a:lumMod val="50000"/>
                  </a:schemeClr>
                </a:solidFill>
              </a:rPr>
              <a:t>Innenbereich</a:t>
            </a:r>
            <a:r>
              <a:rPr lang="nb-NO" sz="1600">
                <a:solidFill>
                  <a:schemeClr val="accent2">
                    <a:lumMod val="50000"/>
                  </a:schemeClr>
                </a:solidFill>
              </a:rPr>
              <a:t>»</a:t>
            </a:r>
          </a:p>
          <a:p>
            <a:pPr lvl="0"/>
            <a:r>
              <a:rPr lang="nb-NO" sz="1600">
                <a:solidFill>
                  <a:schemeClr val="accent2">
                    <a:lumMod val="50000"/>
                  </a:schemeClr>
                </a:solidFill>
              </a:rPr>
              <a:t>Uregulert og i et sammenhengende bebygd område 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1E55598F-5867-2EED-353B-345F2A24A830}"/>
              </a:ext>
            </a:extLst>
          </p:cNvPr>
          <p:cNvSpPr txBox="1"/>
          <p:nvPr/>
        </p:nvSpPr>
        <p:spPr>
          <a:xfrm>
            <a:off x="8405678" y="3152001"/>
            <a:ext cx="263103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nb-NO" sz="1600">
                <a:solidFill>
                  <a:schemeClr val="accent2">
                    <a:lumMod val="50000"/>
                  </a:schemeClr>
                </a:solidFill>
              </a:rPr>
              <a:t>Føye seg inn i omgivelsene; egenart, bruk, byggemåte og utnyttelse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C4AFBB0C-B03E-A0CC-F1B5-D2E62AF3CFAA}"/>
              </a:ext>
            </a:extLst>
          </p:cNvPr>
          <p:cNvSpPr txBox="1"/>
          <p:nvPr/>
        </p:nvSpPr>
        <p:spPr>
          <a:xfrm>
            <a:off x="7099419" y="5931277"/>
            <a:ext cx="194203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nb-NO" sz="1600">
                <a:solidFill>
                  <a:schemeClr val="accent2">
                    <a:lumMod val="50000"/>
                  </a:schemeClr>
                </a:solidFill>
              </a:rPr>
              <a:t>Sentral infrastruktur er sikret; atkomst, VAV og  EL</a:t>
            </a: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BBB94155-AA58-7F19-9566-86D3FC6153FB}"/>
              </a:ext>
            </a:extLst>
          </p:cNvPr>
          <p:cNvSpPr txBox="1"/>
          <p:nvPr/>
        </p:nvSpPr>
        <p:spPr>
          <a:xfrm>
            <a:off x="3791128" y="5964238"/>
            <a:ext cx="12840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nb-NO" sz="1600">
                <a:solidFill>
                  <a:schemeClr val="accent2">
                    <a:lumMod val="50000"/>
                  </a:schemeClr>
                </a:solidFill>
              </a:rPr>
              <a:t>Stedbildet må ikke påvirkes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91956E90-3A92-797B-136B-80197C29CDD7}"/>
              </a:ext>
            </a:extLst>
          </p:cNvPr>
          <p:cNvSpPr txBox="1"/>
          <p:nvPr/>
        </p:nvSpPr>
        <p:spPr>
          <a:xfrm>
            <a:off x="2245407" y="3239869"/>
            <a:ext cx="21877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nb-NO" sz="1600">
                <a:solidFill>
                  <a:schemeClr val="accent2">
                    <a:lumMod val="50000"/>
                  </a:schemeClr>
                </a:solidFill>
              </a:rPr>
              <a:t>Sunne bolig og arbeidsforhold må opprettholdes</a:t>
            </a:r>
          </a:p>
        </p:txBody>
      </p:sp>
      <p:pic>
        <p:nvPicPr>
          <p:cNvPr id="17" name="Grafikk 16" descr="Puslespillbiter kontur">
            <a:extLst>
              <a:ext uri="{FF2B5EF4-FFF2-40B4-BE49-F238E27FC236}">
                <a16:creationId xmlns:a16="http://schemas.microsoft.com/office/drawing/2014/main" id="{D1B181BD-121C-84C3-D11B-A051CC5DA8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42560" y="3064133"/>
            <a:ext cx="914400" cy="914400"/>
          </a:xfrm>
          <a:prstGeom prst="rect">
            <a:avLst/>
          </a:prstGeom>
        </p:spPr>
      </p:pic>
      <p:pic>
        <p:nvPicPr>
          <p:cNvPr id="19" name="Grafikk 18" descr="Handwashing kontur">
            <a:extLst>
              <a:ext uri="{FF2B5EF4-FFF2-40B4-BE49-F238E27FC236}">
                <a16:creationId xmlns:a16="http://schemas.microsoft.com/office/drawing/2014/main" id="{4FFD9A69-57C6-6833-F827-EC43D54316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70292" y="4909155"/>
            <a:ext cx="914400" cy="914400"/>
          </a:xfrm>
          <a:prstGeom prst="rect">
            <a:avLst/>
          </a:prstGeom>
        </p:spPr>
      </p:pic>
      <p:pic>
        <p:nvPicPr>
          <p:cNvPr id="21" name="Grafikk 20" descr="Omsorg kontur">
            <a:extLst>
              <a:ext uri="{FF2B5EF4-FFF2-40B4-BE49-F238E27FC236}">
                <a16:creationId xmlns:a16="http://schemas.microsoft.com/office/drawing/2014/main" id="{2676F6F4-94B3-06D4-ADE4-087C7FC8B7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35041" y="3064133"/>
            <a:ext cx="914400" cy="914400"/>
          </a:xfrm>
          <a:prstGeom prst="rect">
            <a:avLst/>
          </a:prstGeom>
        </p:spPr>
      </p:pic>
      <p:pic>
        <p:nvPicPr>
          <p:cNvPr id="23" name="Grafikk 22" descr="Øyne med heldekkende fyll">
            <a:extLst>
              <a:ext uri="{FF2B5EF4-FFF2-40B4-BE49-F238E27FC236}">
                <a16:creationId xmlns:a16="http://schemas.microsoft.com/office/drawing/2014/main" id="{C1AEE4D0-4757-FE10-3DCB-A333FF6DFB2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623275" y="4909155"/>
            <a:ext cx="914400" cy="914400"/>
          </a:xfrm>
          <a:prstGeom prst="rect">
            <a:avLst/>
          </a:prstGeom>
        </p:spPr>
      </p:pic>
      <p:pic>
        <p:nvPicPr>
          <p:cNvPr id="6" name="Grafikk 5" descr="Topografi-kart kontur">
            <a:extLst>
              <a:ext uri="{FF2B5EF4-FFF2-40B4-BE49-F238E27FC236}">
                <a16:creationId xmlns:a16="http://schemas.microsoft.com/office/drawing/2014/main" id="{8726BDFA-DB40-29CE-AEFB-0076A1E9D0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55892" y="187642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1891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5EC568A-563E-2F1A-D0CC-1EE2A5B351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/>
              <a:t>Hva ligger inne i § 34-beslutningen?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A5FA7F0-EBE3-04AD-28D2-237D5673AE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b-NO" sz="1600"/>
              <a:t>Hvilket formål/type bruk skal eiendommen benyttes til?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b-NO" sz="1600"/>
              <a:t>«Utnyttingsgrad» – høyder og intensitet jfr. </a:t>
            </a:r>
            <a:r>
              <a:rPr lang="nb-NO" sz="1600" err="1"/>
              <a:t>stedsbildet</a:t>
            </a:r>
            <a:endParaRPr lang="nb-NO" sz="160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b-NO" sz="1600"/>
              <a:t>Bygningstypologi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b-NO" sz="1600"/>
              <a:t>Avgrensningen av utviklingsområdet/</a:t>
            </a:r>
            <a:br>
              <a:rPr lang="nb-NO" sz="1600"/>
            </a:br>
            <a:r>
              <a:rPr lang="nb-NO" sz="1600"/>
              <a:t>utbyggingsområdet – hva man sammenligner med</a:t>
            </a:r>
          </a:p>
          <a:p>
            <a:endParaRPr lang="nb-NO" sz="1600"/>
          </a:p>
          <a:p>
            <a:pPr algn="l"/>
            <a:r>
              <a:rPr lang="nb-NO" sz="1600" b="1">
                <a:solidFill>
                  <a:srgbClr val="F07E13"/>
                </a:solidFill>
              </a:rPr>
              <a:t>Hva kreves ikke?</a:t>
            </a:r>
          </a:p>
          <a:p>
            <a:pPr lvl="1"/>
            <a:r>
              <a:rPr lang="nb-NO" sz="1600"/>
              <a:t>Konstruksjonsdetaljer</a:t>
            </a:r>
          </a:p>
          <a:p>
            <a:pPr lvl="1"/>
            <a:r>
              <a:rPr lang="nb-NO" sz="1600"/>
              <a:t>Materialvalg</a:t>
            </a:r>
          </a:p>
          <a:p>
            <a:pPr lvl="1"/>
            <a:r>
              <a:rPr lang="nb-NO" sz="1600"/>
              <a:t>Arkitektonisk stil</a:t>
            </a:r>
          </a:p>
          <a:p>
            <a:pPr lvl="1"/>
            <a:r>
              <a:rPr lang="nb-NO" sz="1600"/>
              <a:t>Plantegninger pr etasje</a:t>
            </a:r>
          </a:p>
          <a:p>
            <a:pPr lvl="1"/>
            <a:r>
              <a:rPr lang="nb-NO" sz="1600"/>
              <a:t>Antall boliger</a:t>
            </a:r>
          </a:p>
        </p:txBody>
      </p:sp>
    </p:spTree>
    <p:extLst>
      <p:ext uri="{BB962C8B-B14F-4D97-AF65-F5344CB8AC3E}">
        <p14:creationId xmlns:p14="http://schemas.microsoft.com/office/powerpoint/2010/main" val="4806328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FF0C12EC-F676-F949-0A9D-23F294F5B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200"/>
              <a:t>«Rett på byggesak» betyr </a:t>
            </a:r>
            <a:r>
              <a:rPr lang="nb-NO" sz="3200" u="sng"/>
              <a:t>ikke</a:t>
            </a:r>
            <a:r>
              <a:rPr lang="nb-NO" sz="3200"/>
              <a:t> rett på byggetillatelse</a:t>
            </a:r>
            <a:br>
              <a:rPr lang="nb-NO" sz="3200"/>
            </a:br>
            <a:endParaRPr lang="nb-NO" sz="3200"/>
          </a:p>
        </p:txBody>
      </p:sp>
    </p:spTree>
    <p:extLst>
      <p:ext uri="{BB962C8B-B14F-4D97-AF65-F5344CB8AC3E}">
        <p14:creationId xmlns:p14="http://schemas.microsoft.com/office/powerpoint/2010/main" val="9806698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D52A3C2-8ABF-09EF-5140-066DC539F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Når kan man ikke bruke § 34?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10E1C83-1BE0-1205-1A6E-3F67EF5A9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18861"/>
            <a:ext cx="10681447" cy="4144617"/>
          </a:xfrm>
        </p:spPr>
        <p:txBody>
          <a:bodyPr/>
          <a:lstStyle/>
          <a:p>
            <a:r>
              <a:rPr lang="nb-NO"/>
              <a:t>Forslaget etablerer eller forverrer en eksisterende juridisk relevant konflikt  </a:t>
            </a:r>
          </a:p>
          <a:p>
            <a:pPr lvl="1"/>
            <a:r>
              <a:rPr lang="nb-NO"/>
              <a:t>Større påvirkning på offentlige og allmenne interesser</a:t>
            </a:r>
          </a:p>
          <a:p>
            <a:pPr lvl="1"/>
            <a:r>
              <a:rPr lang="nb-NO"/>
              <a:t>Negativ presedens-effekt for fremtidige utviklinger</a:t>
            </a:r>
            <a:br>
              <a:rPr lang="nb-NO"/>
            </a:br>
            <a:endParaRPr lang="nb-NO"/>
          </a:p>
          <a:p>
            <a:r>
              <a:rPr lang="nb-NO"/>
              <a:t>Forslaget forårsaker urimelig påvirkning</a:t>
            </a:r>
          </a:p>
          <a:p>
            <a:pPr lvl="1"/>
            <a:r>
              <a:rPr lang="nb-NO"/>
              <a:t>Hvor sårbar og beskyttelsesverdig er interessene som påvirkes?</a:t>
            </a:r>
          </a:p>
          <a:p>
            <a:pPr lvl="1"/>
            <a:r>
              <a:rPr lang="nb-NO"/>
              <a:t>Dersom man tillater unntak fra § 34, presumeres mindre grad av urimelighet</a:t>
            </a:r>
          </a:p>
          <a:p>
            <a:pPr lvl="1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47035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09B2CB4-D493-9824-BA0B-3114B96E0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Hva skjer når man ikke bruker § 34?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785031A-26D2-6299-2703-61F901B2D6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Kommunen krever reguleringsplan</a:t>
            </a:r>
          </a:p>
          <a:p>
            <a:endParaRPr lang="nb-NO"/>
          </a:p>
          <a:p>
            <a:r>
              <a:rPr lang="nb-NO"/>
              <a:t>Klagesak resulterer i at det kreves reguleringsplan</a:t>
            </a:r>
          </a:p>
        </p:txBody>
      </p:sp>
    </p:spTree>
    <p:extLst>
      <p:ext uri="{BB962C8B-B14F-4D97-AF65-F5344CB8AC3E}">
        <p14:creationId xmlns:p14="http://schemas.microsoft.com/office/powerpoint/2010/main" val="26885078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AA6DA-7748-1461-4C1B-929977E65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C7A3138-7D5C-1B35-BFFD-4264FB15B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Prosessen i Tyskland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C7B8C60-66B6-2C38-8A37-C755FEDCF6C6}"/>
              </a:ext>
            </a:extLst>
          </p:cNvPr>
          <p:cNvGraphicFramePr/>
          <p:nvPr/>
        </p:nvGraphicFramePr>
        <p:xfrm>
          <a:off x="1209857" y="443436"/>
          <a:ext cx="10827790" cy="7207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94655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557B1EAD-E043-BA44-473B-A3EF78CAA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Program 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B7DF4F1-3E0A-8D5D-568A-40443AB5F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8861"/>
            <a:ext cx="7930243" cy="4144617"/>
          </a:xfrm>
        </p:spPr>
        <p:txBody>
          <a:bodyPr>
            <a:normAutofit fontScale="85000" lnSpcReduction="20000"/>
          </a:bodyPr>
          <a:lstStyle/>
          <a:p>
            <a:r>
              <a:rPr lang="nb-NO"/>
              <a:t>Introduksjon</a:t>
            </a:r>
          </a:p>
          <a:p>
            <a:pPr lvl="1"/>
            <a:r>
              <a:rPr lang="nb-NO" b="1" i="1">
                <a:solidFill>
                  <a:schemeClr val="accent2">
                    <a:lumMod val="75000"/>
                  </a:schemeClr>
                </a:solidFill>
              </a:rPr>
              <a:t>Ketil Krogstad</a:t>
            </a:r>
            <a:r>
              <a:rPr lang="nb-NO"/>
              <a:t>, </a:t>
            </a:r>
            <a:r>
              <a:rPr lang="nb-NO" sz="1800"/>
              <a:t>Spesialrådgiver NBBL</a:t>
            </a:r>
          </a:p>
          <a:p>
            <a:pPr lvl="1"/>
            <a:r>
              <a:rPr lang="nb-NO" b="1" i="1">
                <a:solidFill>
                  <a:schemeClr val="accent2">
                    <a:lumMod val="75000"/>
                  </a:schemeClr>
                </a:solidFill>
              </a:rPr>
              <a:t>Line Bjerkek</a:t>
            </a:r>
            <a:r>
              <a:rPr lang="nb-NO"/>
              <a:t>, A</a:t>
            </a:r>
            <a:r>
              <a:rPr lang="nb-NO" sz="1800"/>
              <a:t>dvokat og leder av advokatkontoret i NBBL</a:t>
            </a:r>
            <a:br>
              <a:rPr lang="nb-NO"/>
            </a:br>
            <a:endParaRPr lang="nb-NO"/>
          </a:p>
          <a:p>
            <a:r>
              <a:rPr lang="nb-NO"/>
              <a:t>Samtale</a:t>
            </a:r>
          </a:p>
          <a:p>
            <a:pPr lvl="1"/>
            <a:r>
              <a:rPr lang="nb-NO" b="1" i="1">
                <a:solidFill>
                  <a:schemeClr val="accent2">
                    <a:lumMod val="75000"/>
                  </a:schemeClr>
                </a:solidFill>
              </a:rPr>
              <a:t>Vera Houck</a:t>
            </a:r>
            <a:r>
              <a:rPr lang="nb-NO"/>
              <a:t>, </a:t>
            </a:r>
            <a:r>
              <a:rPr lang="nb-NO" sz="1800"/>
              <a:t>Direktør PBE Oslo kommune</a:t>
            </a:r>
          </a:p>
          <a:p>
            <a:pPr lvl="1"/>
            <a:r>
              <a:rPr lang="nb-NO" b="1" i="1">
                <a:solidFill>
                  <a:schemeClr val="accent2">
                    <a:lumMod val="75000"/>
                  </a:schemeClr>
                </a:solidFill>
              </a:rPr>
              <a:t>Tarje Iversen Wanvik</a:t>
            </a:r>
            <a:r>
              <a:rPr lang="nb-NO"/>
              <a:t>, </a:t>
            </a:r>
            <a:r>
              <a:rPr lang="nb-NO" sz="1800"/>
              <a:t>Direktør PBE, Bergen Kommune</a:t>
            </a:r>
          </a:p>
          <a:p>
            <a:pPr lvl="1"/>
            <a:r>
              <a:rPr lang="nb-NO" b="1" i="1">
                <a:solidFill>
                  <a:schemeClr val="accent2">
                    <a:lumMod val="75000"/>
                  </a:schemeClr>
                </a:solidFill>
              </a:rPr>
              <a:t>Sven Norland</a:t>
            </a:r>
            <a:r>
              <a:rPr lang="nb-NO"/>
              <a:t>, </a:t>
            </a:r>
            <a:r>
              <a:rPr lang="nb-NO" sz="1800"/>
              <a:t>Avdelingssjef byggesak, Stavanger kommune</a:t>
            </a:r>
          </a:p>
          <a:p>
            <a:pPr lvl="1"/>
            <a:r>
              <a:rPr lang="nb-NO" b="1" i="1">
                <a:solidFill>
                  <a:schemeClr val="accent2">
                    <a:lumMod val="75000"/>
                  </a:schemeClr>
                </a:solidFill>
              </a:rPr>
              <a:t>Ragnar Evensen</a:t>
            </a:r>
            <a:r>
              <a:rPr lang="nb-NO"/>
              <a:t>, </a:t>
            </a:r>
            <a:r>
              <a:rPr lang="nb-NO" sz="1800"/>
              <a:t>Direktør By- og stedsutvikling, Kristiansand kommune</a:t>
            </a:r>
            <a:br>
              <a:rPr lang="nb-NO"/>
            </a:br>
            <a:endParaRPr lang="nb-NO"/>
          </a:p>
          <a:p>
            <a:r>
              <a:rPr lang="nb-NO"/>
              <a:t>Avsluttende refleksjoner</a:t>
            </a:r>
          </a:p>
          <a:p>
            <a:pPr lvl="1"/>
            <a:r>
              <a:rPr lang="nb-NO" b="1" i="1">
                <a:solidFill>
                  <a:schemeClr val="accent2">
                    <a:lumMod val="75000"/>
                  </a:schemeClr>
                </a:solidFill>
              </a:rPr>
              <a:t>Bård Folke Fredriksen</a:t>
            </a:r>
            <a:r>
              <a:rPr lang="nb-NO"/>
              <a:t>, </a:t>
            </a:r>
            <a:r>
              <a:rPr lang="nb-NO" sz="1800"/>
              <a:t>Adm. dir. NBBL</a:t>
            </a:r>
          </a:p>
          <a:p>
            <a:pPr lvl="1"/>
            <a:r>
              <a:rPr lang="nb-NO" b="1" i="1">
                <a:solidFill>
                  <a:schemeClr val="accent2">
                    <a:lumMod val="75000"/>
                  </a:schemeClr>
                </a:solidFill>
              </a:rPr>
              <a:t>Tone Tellevik Dahl</a:t>
            </a:r>
            <a:r>
              <a:rPr lang="nb-NO"/>
              <a:t>, A</a:t>
            </a:r>
            <a:r>
              <a:rPr lang="nb-NO" sz="1800"/>
              <a:t>dm. dir. Norsk Eiendom</a:t>
            </a:r>
          </a:p>
          <a:p>
            <a:pPr lvl="1"/>
            <a:r>
              <a:rPr lang="nb-NO" b="1" i="1">
                <a:solidFill>
                  <a:schemeClr val="accent2">
                    <a:lumMod val="75000"/>
                  </a:schemeClr>
                </a:solidFill>
              </a:rPr>
              <a:t>Maria </a:t>
            </a:r>
            <a:r>
              <a:rPr lang="nb-NO" b="1" i="1" err="1">
                <a:solidFill>
                  <a:schemeClr val="accent2">
                    <a:lumMod val="75000"/>
                  </a:schemeClr>
                </a:solidFill>
              </a:rPr>
              <a:t>Hermansdatter</a:t>
            </a:r>
            <a:r>
              <a:rPr lang="nb-NO" b="1" i="1">
                <a:solidFill>
                  <a:schemeClr val="accent2">
                    <a:lumMod val="75000"/>
                  </a:schemeClr>
                </a:solidFill>
              </a:rPr>
              <a:t> Hoff</a:t>
            </a:r>
            <a:r>
              <a:rPr lang="nb-NO"/>
              <a:t>, A</a:t>
            </a:r>
            <a:r>
              <a:rPr lang="nb-NO" sz="1800"/>
              <a:t>dm. dir. Boligprodusentenes Forening</a:t>
            </a:r>
          </a:p>
          <a:p>
            <a:pPr marL="457200" lvl="1" indent="0">
              <a:buNone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71561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324767" y="306829"/>
            <a:ext cx="1453049" cy="341649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R="3258" algn="r" defTabSz="586405">
              <a:lnSpc>
                <a:spcPts val="1305"/>
              </a:lnSpc>
              <a:spcBef>
                <a:spcPts val="64"/>
              </a:spcBef>
            </a:pPr>
            <a:r>
              <a:rPr sz="1090" b="1" kern="0">
                <a:solidFill>
                  <a:srgbClr val="4F4F51"/>
                </a:solidFill>
                <a:latin typeface="Garamond"/>
                <a:cs typeface="Garamond"/>
              </a:rPr>
              <a:t>R</a:t>
            </a:r>
            <a:r>
              <a:rPr sz="1090" b="1" kern="0" spc="-6">
                <a:solidFill>
                  <a:srgbClr val="4F4F51"/>
                </a:solidFill>
                <a:latin typeface="Garamond"/>
                <a:cs typeface="Garamond"/>
              </a:rPr>
              <a:t> </a:t>
            </a:r>
            <a:r>
              <a:rPr sz="1090" b="1" kern="0">
                <a:solidFill>
                  <a:srgbClr val="4F4F51"/>
                </a:solidFill>
                <a:latin typeface="Arial"/>
                <a:cs typeface="Arial"/>
              </a:rPr>
              <a:t>O</a:t>
            </a:r>
            <a:r>
              <a:rPr sz="1090" b="1" kern="0" spc="-32">
                <a:solidFill>
                  <a:srgbClr val="4F4F51"/>
                </a:solidFill>
                <a:latin typeface="Arial"/>
                <a:cs typeface="Arial"/>
              </a:rPr>
              <a:t> </a:t>
            </a:r>
            <a:r>
              <a:rPr sz="1090" b="1" kern="0">
                <a:solidFill>
                  <a:srgbClr val="4F4F51"/>
                </a:solidFill>
                <a:latin typeface="Garamond"/>
                <a:cs typeface="Garamond"/>
              </a:rPr>
              <a:t>S</a:t>
            </a:r>
            <a:r>
              <a:rPr sz="1090" b="1" kern="0" spc="-3">
                <a:solidFill>
                  <a:srgbClr val="4F4F51"/>
                </a:solidFill>
                <a:latin typeface="Garamond"/>
                <a:cs typeface="Garamond"/>
              </a:rPr>
              <a:t> </a:t>
            </a:r>
            <a:r>
              <a:rPr sz="1090" b="1" kern="0">
                <a:solidFill>
                  <a:srgbClr val="4F4F51"/>
                </a:solidFill>
                <a:latin typeface="Garamond"/>
                <a:cs typeface="Garamond"/>
              </a:rPr>
              <a:t>E</a:t>
            </a:r>
            <a:r>
              <a:rPr sz="1090" b="1" kern="0" spc="-6">
                <a:solidFill>
                  <a:srgbClr val="4F4F51"/>
                </a:solidFill>
                <a:latin typeface="Garamond"/>
                <a:cs typeface="Garamond"/>
              </a:rPr>
              <a:t> </a:t>
            </a:r>
            <a:r>
              <a:rPr sz="1090" b="1" kern="0">
                <a:solidFill>
                  <a:srgbClr val="4F4F51"/>
                </a:solidFill>
                <a:latin typeface="Garamond"/>
                <a:cs typeface="Garamond"/>
              </a:rPr>
              <a:t>N </a:t>
            </a:r>
            <a:r>
              <a:rPr sz="1090" b="1" kern="0" spc="-64">
                <a:solidFill>
                  <a:srgbClr val="4F4F51"/>
                </a:solidFill>
                <a:latin typeface="Arial"/>
                <a:cs typeface="Arial"/>
              </a:rPr>
              <a:t>G</a:t>
            </a:r>
            <a:r>
              <a:rPr sz="1090" b="1" kern="0" spc="-32">
                <a:solidFill>
                  <a:srgbClr val="4F4F51"/>
                </a:solidFill>
                <a:latin typeface="Arial"/>
                <a:cs typeface="Arial"/>
              </a:rPr>
              <a:t> </a:t>
            </a:r>
            <a:r>
              <a:rPr sz="1090" b="1" kern="0" spc="-77">
                <a:solidFill>
                  <a:srgbClr val="4F4F51"/>
                </a:solidFill>
                <a:latin typeface="Arial"/>
                <a:cs typeface="Arial"/>
              </a:rPr>
              <a:t>Ä</a:t>
            </a:r>
            <a:r>
              <a:rPr sz="1090" b="1" kern="0" spc="-32">
                <a:solidFill>
                  <a:srgbClr val="4F4F51"/>
                </a:solidFill>
                <a:latin typeface="Arial"/>
                <a:cs typeface="Arial"/>
              </a:rPr>
              <a:t> </a:t>
            </a:r>
            <a:r>
              <a:rPr sz="1090" b="1" kern="0">
                <a:solidFill>
                  <a:srgbClr val="4F4F51"/>
                </a:solidFill>
                <a:latin typeface="Garamond"/>
                <a:cs typeface="Garamond"/>
              </a:rPr>
              <a:t>R</a:t>
            </a:r>
            <a:r>
              <a:rPr sz="1090" b="1" kern="0" spc="-3">
                <a:solidFill>
                  <a:srgbClr val="4F4F51"/>
                </a:solidFill>
                <a:latin typeface="Garamond"/>
                <a:cs typeface="Garamond"/>
              </a:rPr>
              <a:t> </a:t>
            </a:r>
            <a:r>
              <a:rPr sz="1090" b="1" kern="0">
                <a:solidFill>
                  <a:srgbClr val="4F4F51"/>
                </a:solidFill>
                <a:latin typeface="Garamond"/>
                <a:cs typeface="Garamond"/>
              </a:rPr>
              <a:t>T E</a:t>
            </a:r>
            <a:r>
              <a:rPr sz="1090" b="1" kern="0" spc="-3">
                <a:solidFill>
                  <a:srgbClr val="4F4F51"/>
                </a:solidFill>
                <a:latin typeface="Garamond"/>
                <a:cs typeface="Garamond"/>
              </a:rPr>
              <a:t> </a:t>
            </a:r>
            <a:r>
              <a:rPr sz="1090" b="1" kern="0" spc="-32">
                <a:solidFill>
                  <a:srgbClr val="4F4F51"/>
                </a:solidFill>
                <a:latin typeface="Garamond"/>
                <a:cs typeface="Garamond"/>
              </a:rPr>
              <a:t>N</a:t>
            </a:r>
            <a:endParaRPr sz="1090" kern="0">
              <a:solidFill>
                <a:sysClr val="windowText" lastClr="000000"/>
              </a:solidFill>
              <a:latin typeface="Garamond"/>
              <a:cs typeface="Garamond"/>
            </a:endParaRPr>
          </a:p>
          <a:p>
            <a:pPr marR="3258" algn="r" defTabSz="586405">
              <a:lnSpc>
                <a:spcPts val="1305"/>
              </a:lnSpc>
            </a:pPr>
            <a:r>
              <a:rPr sz="1090" b="1" kern="0" spc="77">
                <a:solidFill>
                  <a:srgbClr val="77787B"/>
                </a:solidFill>
                <a:latin typeface="Garamond"/>
                <a:cs typeface="Garamond"/>
              </a:rPr>
              <a:t>BERLIN</a:t>
            </a:r>
            <a:endParaRPr sz="1090" kern="0">
              <a:solidFill>
                <a:sysClr val="windowText" lastClr="000000"/>
              </a:solidFill>
              <a:latin typeface="Garamond"/>
              <a:cs typeface="Garamond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899917" y="6078853"/>
            <a:ext cx="686614" cy="126719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 defTabSz="586405">
              <a:spcBef>
                <a:spcPts val="64"/>
              </a:spcBef>
            </a:pPr>
            <a:r>
              <a:rPr sz="770" kern="0" spc="-96">
                <a:solidFill>
                  <a:srgbClr val="7B7D80"/>
                </a:solidFill>
                <a:latin typeface="Tahoma"/>
                <a:cs typeface="Tahoma"/>
              </a:rPr>
              <a:t>Aufmaß</a:t>
            </a:r>
            <a:r>
              <a:rPr sz="770" kern="0" spc="-42">
                <a:solidFill>
                  <a:srgbClr val="7B7D80"/>
                </a:solidFill>
                <a:latin typeface="Tahoma"/>
                <a:cs typeface="Tahoma"/>
              </a:rPr>
              <a:t> </a:t>
            </a:r>
            <a:r>
              <a:rPr sz="770" kern="0" spc="-83">
                <a:solidFill>
                  <a:srgbClr val="7B7D80"/>
                </a:solidFill>
                <a:latin typeface="Tahoma"/>
                <a:cs typeface="Tahoma"/>
              </a:rPr>
              <a:t>Umgebung</a:t>
            </a:r>
            <a:endParaRPr sz="770" kern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90950" y="272117"/>
            <a:ext cx="217223" cy="20670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89169" y="1214452"/>
            <a:ext cx="6570410" cy="443236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xfrm>
            <a:off x="1391907" y="4087528"/>
            <a:ext cx="1638006" cy="522981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 defTabSz="586405">
              <a:spcBef>
                <a:spcPts val="64"/>
              </a:spcBef>
            </a:pPr>
            <a:r>
              <a:rPr kern="0" spc="38"/>
              <a:t>Alle</a:t>
            </a:r>
            <a:r>
              <a:rPr kern="0" spc="131"/>
              <a:t> </a:t>
            </a:r>
            <a:r>
              <a:rPr kern="0" spc="45"/>
              <a:t>Angaben</a:t>
            </a:r>
            <a:r>
              <a:rPr kern="0" spc="131"/>
              <a:t> </a:t>
            </a:r>
            <a:r>
              <a:rPr kern="0" spc="42"/>
              <a:t>können</a:t>
            </a:r>
            <a:r>
              <a:rPr kern="0" spc="131"/>
              <a:t> </a:t>
            </a:r>
            <a:r>
              <a:rPr kern="0" spc="42"/>
              <a:t>sich</a:t>
            </a:r>
            <a:r>
              <a:rPr kern="0" spc="131"/>
              <a:t> </a:t>
            </a:r>
            <a:r>
              <a:rPr kern="0"/>
              <a:t>im</a:t>
            </a:r>
            <a:r>
              <a:rPr kern="0" spc="131"/>
              <a:t> </a:t>
            </a:r>
            <a:r>
              <a:rPr kern="0" spc="45"/>
              <a:t>weiteren</a:t>
            </a:r>
            <a:r>
              <a:rPr kern="0" spc="135"/>
              <a:t> </a:t>
            </a:r>
            <a:r>
              <a:rPr kern="0" spc="42"/>
              <a:t>Planungsprozess </a:t>
            </a:r>
          </a:p>
          <a:p>
            <a:pPr marL="8145" marR="3258" defTabSz="586405">
              <a:lnSpc>
                <a:spcPct val="129700"/>
              </a:lnSpc>
            </a:pPr>
            <a:r>
              <a:rPr kern="0" spc="42"/>
              <a:t>durch </a:t>
            </a:r>
            <a:r>
              <a:rPr kern="0" spc="51"/>
              <a:t>gestalterische/baurechtliche </a:t>
            </a:r>
            <a:r>
              <a:rPr kern="0" spc="38"/>
              <a:t>oder </a:t>
            </a:r>
            <a:r>
              <a:rPr kern="0" spc="51"/>
              <a:t>technische </a:t>
            </a:r>
            <a:r>
              <a:rPr kern="0" spc="19"/>
              <a:t>Be-</a:t>
            </a:r>
            <a:r>
              <a:rPr kern="0" spc="42"/>
              <a:t>lange</a:t>
            </a:r>
            <a:r>
              <a:rPr kern="0" spc="122"/>
              <a:t> </a:t>
            </a:r>
            <a:r>
              <a:rPr kern="0" spc="38"/>
              <a:t>und</a:t>
            </a:r>
            <a:r>
              <a:rPr kern="0" spc="125"/>
              <a:t> </a:t>
            </a:r>
            <a:r>
              <a:rPr kern="0" spc="48"/>
              <a:t>Genehmigungen</a:t>
            </a:r>
            <a:r>
              <a:rPr kern="0" spc="125"/>
              <a:t> </a:t>
            </a:r>
            <a:r>
              <a:rPr kern="0" spc="42"/>
              <a:t>verändern 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xfrm>
            <a:off x="7134876" y="4115653"/>
            <a:ext cx="1770950" cy="235082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 defTabSz="586405">
              <a:spcBef>
                <a:spcPts val="64"/>
              </a:spcBef>
            </a:pPr>
            <a:r>
              <a:rPr b="1" kern="0" spc="55">
                <a:latin typeface="Garamond"/>
                <a:cs typeface="Garamond"/>
              </a:rPr>
              <a:t>PATZSCHKE</a:t>
            </a:r>
            <a:r>
              <a:rPr b="1" kern="0" spc="163">
                <a:latin typeface="Garamond"/>
                <a:cs typeface="Garamond"/>
              </a:rPr>
              <a:t> </a:t>
            </a:r>
            <a:r>
              <a:rPr kern="0" spc="58"/>
              <a:t>Architekten</a:t>
            </a:r>
            <a:r>
              <a:rPr kern="0" spc="160"/>
              <a:t> </a:t>
            </a:r>
            <a:r>
              <a:rPr kern="0"/>
              <a:t>|</a:t>
            </a:r>
            <a:r>
              <a:rPr kern="0" spc="160"/>
              <a:t> </a:t>
            </a:r>
            <a:r>
              <a:rPr kern="0" spc="61"/>
              <a:t>Berlin,</a:t>
            </a:r>
            <a:r>
              <a:rPr kern="0" spc="160"/>
              <a:t> </a:t>
            </a:r>
            <a:r>
              <a:rPr kern="0" spc="55"/>
              <a:t>05.12.2025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324767" y="306829"/>
            <a:ext cx="1453049" cy="341649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R="3258" algn="r" defTabSz="586405">
              <a:lnSpc>
                <a:spcPts val="1305"/>
              </a:lnSpc>
              <a:spcBef>
                <a:spcPts val="64"/>
              </a:spcBef>
            </a:pPr>
            <a:r>
              <a:rPr sz="1090" b="1" kern="0">
                <a:solidFill>
                  <a:srgbClr val="4F4F51"/>
                </a:solidFill>
                <a:latin typeface="Garamond"/>
                <a:cs typeface="Garamond"/>
              </a:rPr>
              <a:t>R</a:t>
            </a:r>
            <a:r>
              <a:rPr sz="1090" b="1" kern="0" spc="-6">
                <a:solidFill>
                  <a:srgbClr val="4F4F51"/>
                </a:solidFill>
                <a:latin typeface="Garamond"/>
                <a:cs typeface="Garamond"/>
              </a:rPr>
              <a:t> </a:t>
            </a:r>
            <a:r>
              <a:rPr sz="1090" b="1" kern="0">
                <a:solidFill>
                  <a:srgbClr val="4F4F51"/>
                </a:solidFill>
                <a:latin typeface="Arial"/>
                <a:cs typeface="Arial"/>
              </a:rPr>
              <a:t>O</a:t>
            </a:r>
            <a:r>
              <a:rPr sz="1090" b="1" kern="0" spc="-32">
                <a:solidFill>
                  <a:srgbClr val="4F4F51"/>
                </a:solidFill>
                <a:latin typeface="Arial"/>
                <a:cs typeface="Arial"/>
              </a:rPr>
              <a:t> </a:t>
            </a:r>
            <a:r>
              <a:rPr sz="1090" b="1" kern="0">
                <a:solidFill>
                  <a:srgbClr val="4F4F51"/>
                </a:solidFill>
                <a:latin typeface="Garamond"/>
                <a:cs typeface="Garamond"/>
              </a:rPr>
              <a:t>S</a:t>
            </a:r>
            <a:r>
              <a:rPr sz="1090" b="1" kern="0" spc="-3">
                <a:solidFill>
                  <a:srgbClr val="4F4F51"/>
                </a:solidFill>
                <a:latin typeface="Garamond"/>
                <a:cs typeface="Garamond"/>
              </a:rPr>
              <a:t> </a:t>
            </a:r>
            <a:r>
              <a:rPr sz="1090" b="1" kern="0">
                <a:solidFill>
                  <a:srgbClr val="4F4F51"/>
                </a:solidFill>
                <a:latin typeface="Garamond"/>
                <a:cs typeface="Garamond"/>
              </a:rPr>
              <a:t>E</a:t>
            </a:r>
            <a:r>
              <a:rPr sz="1090" b="1" kern="0" spc="-6">
                <a:solidFill>
                  <a:srgbClr val="4F4F51"/>
                </a:solidFill>
                <a:latin typeface="Garamond"/>
                <a:cs typeface="Garamond"/>
              </a:rPr>
              <a:t> </a:t>
            </a:r>
            <a:r>
              <a:rPr sz="1090" b="1" kern="0">
                <a:solidFill>
                  <a:srgbClr val="4F4F51"/>
                </a:solidFill>
                <a:latin typeface="Garamond"/>
                <a:cs typeface="Garamond"/>
              </a:rPr>
              <a:t>N </a:t>
            </a:r>
            <a:r>
              <a:rPr sz="1090" b="1" kern="0" spc="-64">
                <a:solidFill>
                  <a:srgbClr val="4F4F51"/>
                </a:solidFill>
                <a:latin typeface="Arial"/>
                <a:cs typeface="Arial"/>
              </a:rPr>
              <a:t>G</a:t>
            </a:r>
            <a:r>
              <a:rPr sz="1090" b="1" kern="0" spc="-32">
                <a:solidFill>
                  <a:srgbClr val="4F4F51"/>
                </a:solidFill>
                <a:latin typeface="Arial"/>
                <a:cs typeface="Arial"/>
              </a:rPr>
              <a:t> </a:t>
            </a:r>
            <a:r>
              <a:rPr sz="1090" b="1" kern="0" spc="-77">
                <a:solidFill>
                  <a:srgbClr val="4F4F51"/>
                </a:solidFill>
                <a:latin typeface="Arial"/>
                <a:cs typeface="Arial"/>
              </a:rPr>
              <a:t>Ä</a:t>
            </a:r>
            <a:r>
              <a:rPr sz="1090" b="1" kern="0" spc="-32">
                <a:solidFill>
                  <a:srgbClr val="4F4F51"/>
                </a:solidFill>
                <a:latin typeface="Arial"/>
                <a:cs typeface="Arial"/>
              </a:rPr>
              <a:t> </a:t>
            </a:r>
            <a:r>
              <a:rPr sz="1090" b="1" kern="0">
                <a:solidFill>
                  <a:srgbClr val="4F4F51"/>
                </a:solidFill>
                <a:latin typeface="Garamond"/>
                <a:cs typeface="Garamond"/>
              </a:rPr>
              <a:t>R</a:t>
            </a:r>
            <a:r>
              <a:rPr sz="1090" b="1" kern="0" spc="-3">
                <a:solidFill>
                  <a:srgbClr val="4F4F51"/>
                </a:solidFill>
                <a:latin typeface="Garamond"/>
                <a:cs typeface="Garamond"/>
              </a:rPr>
              <a:t> </a:t>
            </a:r>
            <a:r>
              <a:rPr sz="1090" b="1" kern="0">
                <a:solidFill>
                  <a:srgbClr val="4F4F51"/>
                </a:solidFill>
                <a:latin typeface="Garamond"/>
                <a:cs typeface="Garamond"/>
              </a:rPr>
              <a:t>T E</a:t>
            </a:r>
            <a:r>
              <a:rPr sz="1090" b="1" kern="0" spc="-3">
                <a:solidFill>
                  <a:srgbClr val="4F4F51"/>
                </a:solidFill>
                <a:latin typeface="Garamond"/>
                <a:cs typeface="Garamond"/>
              </a:rPr>
              <a:t> </a:t>
            </a:r>
            <a:r>
              <a:rPr sz="1090" b="1" kern="0" spc="-32">
                <a:solidFill>
                  <a:srgbClr val="4F4F51"/>
                </a:solidFill>
                <a:latin typeface="Garamond"/>
                <a:cs typeface="Garamond"/>
              </a:rPr>
              <a:t>N</a:t>
            </a:r>
            <a:endParaRPr sz="1090" kern="0">
              <a:solidFill>
                <a:sysClr val="windowText" lastClr="000000"/>
              </a:solidFill>
              <a:latin typeface="Garamond"/>
              <a:cs typeface="Garamond"/>
            </a:endParaRPr>
          </a:p>
          <a:p>
            <a:pPr marR="3258" algn="r" defTabSz="586405">
              <a:lnSpc>
                <a:spcPts val="1305"/>
              </a:lnSpc>
            </a:pPr>
            <a:r>
              <a:rPr sz="1090" b="1" kern="0" spc="77">
                <a:solidFill>
                  <a:srgbClr val="77787B"/>
                </a:solidFill>
                <a:latin typeface="Garamond"/>
                <a:cs typeface="Garamond"/>
              </a:rPr>
              <a:t>BERLIN</a:t>
            </a:r>
            <a:endParaRPr sz="1090" kern="0">
              <a:solidFill>
                <a:sysClr val="windowText" lastClr="000000"/>
              </a:solidFill>
              <a:latin typeface="Garamond"/>
              <a:cs typeface="Garamond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899917" y="6078853"/>
            <a:ext cx="689872" cy="126719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 defTabSz="586405">
              <a:spcBef>
                <a:spcPts val="64"/>
              </a:spcBef>
            </a:pPr>
            <a:r>
              <a:rPr sz="770" kern="0" spc="-71">
                <a:solidFill>
                  <a:srgbClr val="7B7D80"/>
                </a:solidFill>
                <a:latin typeface="Tahoma"/>
                <a:cs typeface="Tahoma"/>
              </a:rPr>
              <a:t>Amtlicher</a:t>
            </a:r>
            <a:r>
              <a:rPr sz="770" kern="0" spc="-6">
                <a:solidFill>
                  <a:srgbClr val="7B7D80"/>
                </a:solidFill>
                <a:latin typeface="Tahoma"/>
                <a:cs typeface="Tahoma"/>
              </a:rPr>
              <a:t> </a:t>
            </a:r>
            <a:r>
              <a:rPr sz="770" kern="0" spc="-71">
                <a:solidFill>
                  <a:srgbClr val="7B7D80"/>
                </a:solidFill>
                <a:latin typeface="Tahoma"/>
                <a:cs typeface="Tahoma"/>
              </a:rPr>
              <a:t>Lageplan</a:t>
            </a:r>
            <a:endParaRPr sz="770" kern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950" y="272117"/>
            <a:ext cx="217223" cy="20670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569" y="1002535"/>
            <a:ext cx="9565220" cy="4814371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xfrm>
            <a:off x="301237" y="6335019"/>
            <a:ext cx="2122474" cy="318694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 defTabSz="586405">
              <a:spcBef>
                <a:spcPts val="64"/>
              </a:spcBef>
            </a:pPr>
            <a:r>
              <a:rPr kern="0" spc="38"/>
              <a:t>Alle</a:t>
            </a:r>
            <a:r>
              <a:rPr kern="0" spc="131"/>
              <a:t> </a:t>
            </a:r>
            <a:r>
              <a:rPr kern="0" spc="45"/>
              <a:t>Angaben</a:t>
            </a:r>
            <a:r>
              <a:rPr kern="0" spc="131"/>
              <a:t> </a:t>
            </a:r>
            <a:r>
              <a:rPr kern="0" spc="42"/>
              <a:t>können</a:t>
            </a:r>
            <a:r>
              <a:rPr kern="0" spc="131"/>
              <a:t> </a:t>
            </a:r>
            <a:r>
              <a:rPr kern="0" spc="42"/>
              <a:t>sich</a:t>
            </a:r>
            <a:r>
              <a:rPr kern="0" spc="131"/>
              <a:t> </a:t>
            </a:r>
            <a:r>
              <a:rPr kern="0"/>
              <a:t>im</a:t>
            </a:r>
            <a:r>
              <a:rPr kern="0" spc="131"/>
              <a:t> </a:t>
            </a:r>
            <a:r>
              <a:rPr kern="0" spc="45"/>
              <a:t>weiteren</a:t>
            </a:r>
            <a:r>
              <a:rPr kern="0" spc="135"/>
              <a:t> </a:t>
            </a:r>
            <a:r>
              <a:rPr kern="0" spc="42"/>
              <a:t>Planungsprozess </a:t>
            </a:r>
          </a:p>
          <a:p>
            <a:pPr marL="8145" marR="3258" defTabSz="586405">
              <a:lnSpc>
                <a:spcPct val="129700"/>
              </a:lnSpc>
            </a:pPr>
            <a:r>
              <a:rPr kern="0" spc="42"/>
              <a:t>durch </a:t>
            </a:r>
            <a:r>
              <a:rPr kern="0" spc="51"/>
              <a:t>gestalterische/baurechtliche </a:t>
            </a:r>
            <a:r>
              <a:rPr kern="0" spc="38"/>
              <a:t>oder </a:t>
            </a:r>
            <a:r>
              <a:rPr kern="0" spc="51"/>
              <a:t>technische </a:t>
            </a:r>
            <a:r>
              <a:rPr kern="0" spc="19"/>
              <a:t>Be-</a:t>
            </a:r>
            <a:r>
              <a:rPr kern="0" spc="42"/>
              <a:t>lange</a:t>
            </a:r>
            <a:r>
              <a:rPr kern="0" spc="122"/>
              <a:t> </a:t>
            </a:r>
            <a:r>
              <a:rPr kern="0" spc="38"/>
              <a:t>und</a:t>
            </a:r>
            <a:r>
              <a:rPr kern="0" spc="125"/>
              <a:t> </a:t>
            </a:r>
            <a:r>
              <a:rPr kern="0" spc="48"/>
              <a:t>Genehmigungen</a:t>
            </a:r>
            <a:r>
              <a:rPr kern="0" spc="125"/>
              <a:t> </a:t>
            </a:r>
            <a:r>
              <a:rPr kern="0" spc="42"/>
              <a:t>verändern 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xfrm>
            <a:off x="7134876" y="4115653"/>
            <a:ext cx="1770950" cy="235082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 defTabSz="586405">
              <a:spcBef>
                <a:spcPts val="64"/>
              </a:spcBef>
            </a:pPr>
            <a:r>
              <a:rPr b="1" kern="0" spc="55">
                <a:latin typeface="Garamond"/>
                <a:cs typeface="Garamond"/>
              </a:rPr>
              <a:t>PATZSCHKE</a:t>
            </a:r>
            <a:r>
              <a:rPr b="1" kern="0" spc="163">
                <a:latin typeface="Garamond"/>
                <a:cs typeface="Garamond"/>
              </a:rPr>
              <a:t> </a:t>
            </a:r>
            <a:r>
              <a:rPr kern="0" spc="58"/>
              <a:t>Architekten</a:t>
            </a:r>
            <a:r>
              <a:rPr kern="0" spc="160"/>
              <a:t> </a:t>
            </a:r>
            <a:r>
              <a:rPr kern="0"/>
              <a:t>|</a:t>
            </a:r>
            <a:r>
              <a:rPr kern="0" spc="160"/>
              <a:t> </a:t>
            </a:r>
            <a:r>
              <a:rPr kern="0" spc="61"/>
              <a:t>Berlin,</a:t>
            </a:r>
            <a:r>
              <a:rPr kern="0" spc="160"/>
              <a:t> </a:t>
            </a:r>
            <a:r>
              <a:rPr kern="0" spc="55"/>
              <a:t>05.12.2025 </a:t>
            </a:r>
          </a:p>
        </p:txBody>
      </p:sp>
      <p:sp>
        <p:nvSpPr>
          <p:cNvPr id="8" name="object 9">
            <a:extLst>
              <a:ext uri="{FF2B5EF4-FFF2-40B4-BE49-F238E27FC236}">
                <a16:creationId xmlns:a16="http://schemas.microsoft.com/office/drawing/2014/main" id="{5164DC5A-5830-7CC6-BA0A-48394CE3584D}"/>
              </a:ext>
            </a:extLst>
          </p:cNvPr>
          <p:cNvSpPr txBox="1">
            <a:spLocks/>
          </p:cNvSpPr>
          <p:nvPr/>
        </p:nvSpPr>
        <p:spPr>
          <a:xfrm>
            <a:off x="8677068" y="6426536"/>
            <a:ext cx="2383867" cy="121654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737" b="0" i="0" kern="1200">
                <a:solidFill>
                  <a:srgbClr val="4F4F51"/>
                </a:solidFill>
                <a:latin typeface="Source Sans 3"/>
                <a:ea typeface="+mn-ea"/>
                <a:cs typeface="Source Sans 3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145">
              <a:spcBef>
                <a:spcPts val="64"/>
              </a:spcBef>
            </a:pPr>
            <a:r>
              <a:rPr lang="nb-NO" b="1" spc="55">
                <a:latin typeface="Garamond"/>
                <a:cs typeface="Garamond"/>
              </a:rPr>
              <a:t>PATZSCHKE</a:t>
            </a:r>
            <a:r>
              <a:rPr lang="nb-NO" b="1" spc="163">
                <a:latin typeface="Garamond"/>
                <a:cs typeface="Garamond"/>
              </a:rPr>
              <a:t> </a:t>
            </a:r>
            <a:r>
              <a:rPr lang="nb-NO" spc="58"/>
              <a:t>Architekten</a:t>
            </a:r>
            <a:r>
              <a:rPr lang="nb-NO" spc="160"/>
              <a:t> </a:t>
            </a:r>
            <a:r>
              <a:rPr lang="nb-NO"/>
              <a:t>|</a:t>
            </a:r>
            <a:r>
              <a:rPr lang="nb-NO" spc="160"/>
              <a:t> </a:t>
            </a:r>
            <a:r>
              <a:rPr lang="nb-NO" spc="61"/>
              <a:t>Berlin,</a:t>
            </a:r>
            <a:r>
              <a:rPr lang="nb-NO" spc="160"/>
              <a:t> </a:t>
            </a:r>
            <a:r>
              <a:rPr lang="nb-NO" spc="55"/>
              <a:t>05.12.2025 </a:t>
            </a:r>
          </a:p>
        </p:txBody>
      </p:sp>
    </p:spTree>
    <p:extLst>
      <p:ext uri="{BB962C8B-B14F-4D97-AF65-F5344CB8AC3E}">
        <p14:creationId xmlns:p14="http://schemas.microsoft.com/office/powerpoint/2010/main" val="40605554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84C31A97-5785-0CF9-DE0F-1EA845BB43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4561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utendørs, himmel, Landkjøretøy, kjøretøy&#10;&#10;KI-generert innhold kan være feil.">
            <a:extLst>
              <a:ext uri="{FF2B5EF4-FFF2-40B4-BE49-F238E27FC236}">
                <a16:creationId xmlns:a16="http://schemas.microsoft.com/office/drawing/2014/main" id="{54A5375B-E89A-F27D-CA60-B6D8F1B336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1545"/>
            <a:ext cx="12192000" cy="577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1705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268BAFE6-AA47-41A6-A632-9829EDC94135" descr="IMG_2291.jpeg">
            <a:extLst>
              <a:ext uri="{FF2B5EF4-FFF2-40B4-BE49-F238E27FC236}">
                <a16:creationId xmlns:a16="http://schemas.microsoft.com/office/drawing/2014/main" id="{EDFF6577-5CB6-BF0B-BE0D-DC629C51A7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8" t="16634" r="14423" b="1433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66862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F75FA-08F8-A731-99A0-0D7835DCC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D6DB8831-2FE2-E87B-73D7-95F368ED2D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3813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8B2CB-95CE-5BC9-5207-0A4F5540A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5BFB83D-6B8F-73B5-CC5A-EA63BCAEE6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/>
              <a:t>Konklusjoner fra Tyskland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0E38CD93-16C6-BF38-B824-C7737A5D0508}"/>
              </a:ext>
            </a:extLst>
          </p:cNvPr>
          <p:cNvSpPr txBox="1"/>
          <p:nvPr/>
        </p:nvSpPr>
        <p:spPr>
          <a:xfrm>
            <a:off x="838200" y="1282859"/>
            <a:ext cx="4410075" cy="5027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07E1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200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Bgb</a:t>
            </a:r>
            <a:r>
              <a:rPr lang="nb-NO" sz="200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§ 34 styrker kommunens vurdering og påvirkning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07E1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200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Kommunen kan fokusere på de viktigste sakene</a:t>
            </a:r>
          </a:p>
          <a:p>
            <a:pPr marL="342900" indent="-342900">
              <a:spcBef>
                <a:spcPts val="800"/>
              </a:spcBef>
              <a:buClr>
                <a:srgbClr val="F07E13"/>
              </a:buClr>
              <a:buFont typeface="Arial" panose="020B0604020202020204" pitchFamily="34" charset="0"/>
              <a:buChar char="•"/>
              <a:defRPr/>
            </a:pPr>
            <a:r>
              <a:rPr lang="nb-NO" sz="200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Bestemmelsen virker disiplinerende på søker</a:t>
            </a:r>
          </a:p>
          <a:p>
            <a:pPr marL="342900" indent="-342900">
              <a:spcBef>
                <a:spcPts val="800"/>
              </a:spcBef>
              <a:buClr>
                <a:srgbClr val="F07E13"/>
              </a:buClr>
              <a:buFont typeface="Arial" panose="020B0604020202020204" pitchFamily="34" charset="0"/>
              <a:buChar char="•"/>
              <a:defRPr/>
            </a:pPr>
            <a:r>
              <a:rPr lang="nb-NO" sz="200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Dialogbasert prosess hele veien</a:t>
            </a:r>
          </a:p>
          <a:p>
            <a:pPr marL="342900" indent="-342900">
              <a:spcBef>
                <a:spcPts val="800"/>
              </a:spcBef>
              <a:buClr>
                <a:srgbClr val="F07E13"/>
              </a:buClr>
              <a:buFont typeface="Arial" panose="020B0604020202020204" pitchFamily="34" charset="0"/>
              <a:buChar char="•"/>
              <a:defRPr/>
            </a:pPr>
            <a:r>
              <a:rPr lang="nb-NO" sz="200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Vernemyndighetene er tett på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07E1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sz="200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Kommunen gjennomfører stedsanalysen selv</a:t>
            </a:r>
            <a:endParaRPr kumimoji="0" lang="nb-NO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07E1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Kan kreve noe underlag av søker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07E1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Eks. Oppmåling av høyde på gesimser, kartlegging av områdets bebyggelse</a:t>
            </a:r>
          </a:p>
        </p:txBody>
      </p:sp>
    </p:spTree>
    <p:extLst>
      <p:ext uri="{BB962C8B-B14F-4D97-AF65-F5344CB8AC3E}">
        <p14:creationId xmlns:p14="http://schemas.microsoft.com/office/powerpoint/2010/main" val="19267962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44715C-322F-FB2A-E102-0F332921D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A86D02DB-352A-1EAD-113F-DC9113A762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7779" y="1996293"/>
            <a:ext cx="8576441" cy="1922901"/>
          </a:xfrm>
        </p:spPr>
        <p:txBody>
          <a:bodyPr/>
          <a:lstStyle/>
          <a:p>
            <a:r>
              <a:rPr lang="nb-NO"/>
              <a:t>Hva med Norge? </a:t>
            </a:r>
          </a:p>
        </p:txBody>
      </p:sp>
    </p:spTree>
    <p:extLst>
      <p:ext uri="{BB962C8B-B14F-4D97-AF65-F5344CB8AC3E}">
        <p14:creationId xmlns:p14="http://schemas.microsoft.com/office/powerpoint/2010/main" val="24773006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0836B-F4B0-E786-7179-3853BD6E7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0ED76E7-AF25-9ABE-AAB9-37A011971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6202680" cy="1165500"/>
          </a:xfrm>
        </p:spPr>
        <p:txBody>
          <a:bodyPr>
            <a:normAutofit/>
          </a:bodyPr>
          <a:lstStyle/>
          <a:p>
            <a:r>
              <a:rPr lang="nb-NO"/>
              <a:t>Hva må vurderes?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CD95BB0-DDF0-1346-E302-03235A18457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nb-NO" sz="1800" b="1"/>
              <a:t>To trinn</a:t>
            </a:r>
          </a:p>
          <a:p>
            <a:pPr lvl="1"/>
            <a:r>
              <a:rPr lang="nb-NO" sz="1600"/>
              <a:t>Innpasnings-avklaring/vedtak</a:t>
            </a:r>
          </a:p>
          <a:p>
            <a:pPr lvl="1"/>
            <a:r>
              <a:rPr lang="nb-NO" sz="1600"/>
              <a:t>Byggesak</a:t>
            </a:r>
          </a:p>
          <a:p>
            <a:r>
              <a:rPr lang="nb-NO" sz="1800" b="1"/>
              <a:t>Krav i KP/regulering «settes til side»</a:t>
            </a:r>
          </a:p>
          <a:p>
            <a:pPr lvl="1"/>
            <a:r>
              <a:rPr lang="nb-NO" sz="1600"/>
              <a:t>Krav om reguleringsplan eller eksisterende plan må sette til side</a:t>
            </a:r>
          </a:p>
          <a:p>
            <a:r>
              <a:rPr lang="nb-NO" sz="1800" b="1"/>
              <a:t>Ny hjemmel er nødvendig</a:t>
            </a:r>
          </a:p>
          <a:p>
            <a:pPr lvl="1"/>
            <a:r>
              <a:rPr lang="nb-NO" sz="1600"/>
              <a:t>Hvor ordningen kan benyttes</a:t>
            </a:r>
          </a:p>
          <a:p>
            <a:pPr lvl="1"/>
            <a:r>
              <a:rPr lang="nb-NO" sz="1600"/>
              <a:t>Vilkår som skal og kan stilles</a:t>
            </a:r>
          </a:p>
          <a:p>
            <a:r>
              <a:rPr lang="nb-NO" sz="1800" b="1"/>
              <a:t>Infrastrukturbidrag må løses</a:t>
            </a:r>
          </a:p>
          <a:p>
            <a:r>
              <a:rPr lang="nb-NO" sz="1800" b="1"/>
              <a:t>Tidsfrist må fastsettes</a:t>
            </a:r>
          </a:p>
          <a:p>
            <a:r>
              <a:rPr lang="nb-NO" sz="1800" b="1"/>
              <a:t>Prosess – samhandling – medvirkning </a:t>
            </a:r>
          </a:p>
          <a:p>
            <a:r>
              <a:rPr lang="nb-NO" sz="1800" b="1"/>
              <a:t>Klageadgang</a:t>
            </a:r>
          </a:p>
        </p:txBody>
      </p:sp>
      <p:pic>
        <p:nvPicPr>
          <p:cNvPr id="6" name="Plassholder for innhold 5">
            <a:extLst>
              <a:ext uri="{FF2B5EF4-FFF2-40B4-BE49-F238E27FC236}">
                <a16:creationId xmlns:a16="http://schemas.microsoft.com/office/drawing/2014/main" id="{926BA335-C2AA-A365-1975-0B7C09CDD5A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4666"/>
          <a:stretch>
            <a:fillRect/>
          </a:stretch>
        </p:blipFill>
        <p:spPr>
          <a:xfrm>
            <a:off x="7315200" y="644050"/>
            <a:ext cx="3840479" cy="491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6619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2797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C8700-690D-B73D-77A6-EE66203E8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BC5DDC8D-5010-D45F-E157-5B878B10EE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85846" y="1439334"/>
            <a:ext cx="4220307" cy="3407627"/>
          </a:xfrm>
          <a:solidFill>
            <a:srgbClr val="F07E13"/>
          </a:solidFill>
        </p:spPr>
        <p:txBody>
          <a:bodyPr>
            <a:normAutofit/>
          </a:bodyPr>
          <a:lstStyle/>
          <a:p>
            <a:r>
              <a:rPr lang="nb-NO"/>
              <a:t>NBBL</a:t>
            </a:r>
          </a:p>
          <a:p>
            <a:endParaRPr lang="nb-NO"/>
          </a:p>
          <a:p>
            <a:r>
              <a:rPr lang="nb-NO" sz="3200"/>
              <a:t>Ketil Krogstad</a:t>
            </a:r>
          </a:p>
          <a:p>
            <a:r>
              <a:rPr lang="nb-NO" sz="3200"/>
              <a:t>Line Bjerkek</a:t>
            </a:r>
          </a:p>
        </p:txBody>
      </p:sp>
      <p:pic>
        <p:nvPicPr>
          <p:cNvPr id="10" name="Plassholder for bilde 9" descr="Et bilde som inneholder utendørs, himmel, Landkjøretøy, kjøretøy&#10;&#10;KI-generert innhold kan være feil.">
            <a:extLst>
              <a:ext uri="{FF2B5EF4-FFF2-40B4-BE49-F238E27FC236}">
                <a16:creationId xmlns:a16="http://schemas.microsoft.com/office/drawing/2014/main" id="{9964016E-FD85-6AC5-6FE7-E042A502D8A1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/>
          <a:srcRect l="8000" r="8001" b="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2" name="Snakkeboble: rektangel 11">
            <a:extLst>
              <a:ext uri="{FF2B5EF4-FFF2-40B4-BE49-F238E27FC236}">
                <a16:creationId xmlns:a16="http://schemas.microsoft.com/office/drawing/2014/main" id="{24389950-A8C6-EE95-0787-9027C487F013}"/>
              </a:ext>
            </a:extLst>
          </p:cNvPr>
          <p:cNvSpPr/>
          <p:nvPr/>
        </p:nvSpPr>
        <p:spPr>
          <a:xfrm>
            <a:off x="528190" y="3539067"/>
            <a:ext cx="1464733" cy="612648"/>
          </a:xfrm>
          <a:prstGeom prst="wedgeRectCallout">
            <a:avLst/>
          </a:prstGeom>
          <a:solidFill>
            <a:srgbClr val="F07E13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/>
              <a:t>Nytt</a:t>
            </a:r>
          </a:p>
        </p:txBody>
      </p:sp>
      <p:sp>
        <p:nvSpPr>
          <p:cNvPr id="13" name="Snakkeboble: rektangel 12">
            <a:extLst>
              <a:ext uri="{FF2B5EF4-FFF2-40B4-BE49-F238E27FC236}">
                <a16:creationId xmlns:a16="http://schemas.microsoft.com/office/drawing/2014/main" id="{ED6ECE39-7564-D131-BBFE-2E3AE5FE1E89}"/>
              </a:ext>
            </a:extLst>
          </p:cNvPr>
          <p:cNvSpPr/>
          <p:nvPr/>
        </p:nvSpPr>
        <p:spPr>
          <a:xfrm>
            <a:off x="10566400" y="3507214"/>
            <a:ext cx="1413934" cy="612648"/>
          </a:xfrm>
          <a:prstGeom prst="wedgeRectCallout">
            <a:avLst/>
          </a:prstGeom>
          <a:solidFill>
            <a:srgbClr val="F07E13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/>
              <a:t>Gammelt</a:t>
            </a:r>
          </a:p>
        </p:txBody>
      </p:sp>
    </p:spTree>
    <p:extLst>
      <p:ext uri="{BB962C8B-B14F-4D97-AF65-F5344CB8AC3E}">
        <p14:creationId xmlns:p14="http://schemas.microsoft.com/office/powerpoint/2010/main" val="1923022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FB2D65D5-09DE-D726-2323-59222E1FF3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7779" y="2059333"/>
            <a:ext cx="8576441" cy="1922901"/>
          </a:xfrm>
        </p:spPr>
        <p:txBody>
          <a:bodyPr>
            <a:normAutofit fontScale="90000"/>
          </a:bodyPr>
          <a:lstStyle/>
          <a:p>
            <a:br>
              <a:rPr lang="nb-NO"/>
            </a:br>
            <a:r>
              <a:rPr lang="nb-NO"/>
              <a:t>Hvorfor trenger vi </a:t>
            </a:r>
            <a:br>
              <a:rPr lang="nb-NO"/>
            </a:br>
            <a:r>
              <a:rPr lang="nb-NO"/>
              <a:t>«Rett på byggesak»?</a:t>
            </a:r>
          </a:p>
        </p:txBody>
      </p:sp>
    </p:spTree>
    <p:extLst>
      <p:ext uri="{BB962C8B-B14F-4D97-AF65-F5344CB8AC3E}">
        <p14:creationId xmlns:p14="http://schemas.microsoft.com/office/powerpoint/2010/main" val="3017029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4E5810-D836-DD63-E01D-4CAC22D9D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Saksbehandlingstider</a:t>
            </a: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948EAC64-7558-F082-627E-9823681D08B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86387" y="1690688"/>
            <a:ext cx="5524839" cy="3960000"/>
          </a:xfrm>
          <a:prstGeom prst="rect">
            <a:avLst/>
          </a:prstGeom>
        </p:spPr>
      </p:pic>
      <p:pic>
        <p:nvPicPr>
          <p:cNvPr id="6" name="Plassholder for innhold 5">
            <a:extLst>
              <a:ext uri="{FF2B5EF4-FFF2-40B4-BE49-F238E27FC236}">
                <a16:creationId xmlns:a16="http://schemas.microsoft.com/office/drawing/2014/main" id="{85FB75CC-09ED-EE05-48C0-B7CFB085A7B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0774" y="1690688"/>
            <a:ext cx="5524839" cy="3960000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8FBD94FE-9799-490C-121B-83C92C2A8F75}"/>
              </a:ext>
            </a:extLst>
          </p:cNvPr>
          <p:cNvSpPr txBox="1"/>
          <p:nvPr/>
        </p:nvSpPr>
        <p:spPr>
          <a:xfrm>
            <a:off x="11219002" y="2512105"/>
            <a:ext cx="7001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/>
              <a:t>Bergen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9D711658-3CF4-B418-D6D3-AC9B955D301C}"/>
              </a:ext>
            </a:extLst>
          </p:cNvPr>
          <p:cNvSpPr txBox="1"/>
          <p:nvPr/>
        </p:nvSpPr>
        <p:spPr>
          <a:xfrm>
            <a:off x="11219002" y="2856969"/>
            <a:ext cx="5100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/>
              <a:t>Oslo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9AF3911E-05EF-18F9-A1E2-9A6DC51D3A9A}"/>
              </a:ext>
            </a:extLst>
          </p:cNvPr>
          <p:cNvSpPr txBox="1"/>
          <p:nvPr/>
        </p:nvSpPr>
        <p:spPr>
          <a:xfrm>
            <a:off x="11219002" y="3599065"/>
            <a:ext cx="9047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/>
              <a:t>Stavanger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063036D4-3AF1-3E3F-ABB1-740AF8A20D78}"/>
              </a:ext>
            </a:extLst>
          </p:cNvPr>
          <p:cNvSpPr txBox="1"/>
          <p:nvPr/>
        </p:nvSpPr>
        <p:spPr>
          <a:xfrm>
            <a:off x="11114461" y="3943929"/>
            <a:ext cx="10775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/>
              <a:t>Kristiansand</a:t>
            </a:r>
          </a:p>
        </p:txBody>
      </p:sp>
    </p:spTree>
    <p:extLst>
      <p:ext uri="{BB962C8B-B14F-4D97-AF65-F5344CB8AC3E}">
        <p14:creationId xmlns:p14="http://schemas.microsoft.com/office/powerpoint/2010/main" val="4271973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BC281-874A-03AD-D135-DB1AA75FA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40662B40-4443-36FE-F925-039079386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7779" y="2059333"/>
            <a:ext cx="8576441" cy="1922901"/>
          </a:xfrm>
        </p:spPr>
        <p:txBody>
          <a:bodyPr>
            <a:normAutofit fontScale="90000"/>
          </a:bodyPr>
          <a:lstStyle/>
          <a:p>
            <a:br>
              <a:rPr lang="nb-NO"/>
            </a:br>
            <a:r>
              <a:rPr lang="nb-NO"/>
              <a:t>Plan- og byggesak</a:t>
            </a:r>
            <a:br>
              <a:rPr lang="nb-NO"/>
            </a:br>
            <a:r>
              <a:rPr lang="nb-NO"/>
              <a:t>for dummies</a:t>
            </a:r>
          </a:p>
        </p:txBody>
      </p:sp>
    </p:spTree>
    <p:extLst>
      <p:ext uri="{BB962C8B-B14F-4D97-AF65-F5344CB8AC3E}">
        <p14:creationId xmlns:p14="http://schemas.microsoft.com/office/powerpoint/2010/main" val="1748236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09859F39-7128-6947-6ECF-4B3D2ACC19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2E526558-302F-3760-3193-F7B8BA34EACC}"/>
              </a:ext>
            </a:extLst>
          </p:cNvPr>
          <p:cNvSpPr txBox="1"/>
          <p:nvPr/>
        </p:nvSpPr>
        <p:spPr>
          <a:xfrm>
            <a:off x="5725420" y="5410889"/>
            <a:ext cx="2728632" cy="10772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nb-NO" sz="3200"/>
              <a:t>BYGGESØKNAD</a:t>
            </a:r>
          </a:p>
          <a:p>
            <a:pPr algn="ctr"/>
            <a:r>
              <a:rPr lang="nb-NO" sz="3200"/>
              <a:t>12 uker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CF4225C2-8045-065C-C116-28566A92D902}"/>
              </a:ext>
            </a:extLst>
          </p:cNvPr>
          <p:cNvSpPr txBox="1"/>
          <p:nvPr/>
        </p:nvSpPr>
        <p:spPr>
          <a:xfrm>
            <a:off x="5627302" y="422995"/>
            <a:ext cx="2967287" cy="1077218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nb-NO" sz="3200"/>
              <a:t>KOMMUNEPLAN</a:t>
            </a:r>
          </a:p>
          <a:p>
            <a:pPr algn="ctr"/>
            <a:r>
              <a:rPr lang="nb-NO" sz="3200"/>
              <a:t>4-8 år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B2E1E102-A013-BE40-F70D-32AB40B3FFCA}"/>
              </a:ext>
            </a:extLst>
          </p:cNvPr>
          <p:cNvSpPr txBox="1"/>
          <p:nvPr/>
        </p:nvSpPr>
        <p:spPr>
          <a:xfrm>
            <a:off x="5406381" y="3696617"/>
            <a:ext cx="3425939" cy="1077218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nb-NO" sz="3200"/>
              <a:t>REGULERINGSPLAN</a:t>
            </a:r>
          </a:p>
          <a:p>
            <a:pPr algn="ctr"/>
            <a:r>
              <a:rPr lang="nb-NO" sz="3200"/>
              <a:t>1-6 år</a:t>
            </a: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914F6918-C2C7-912A-DEC6-D92B88C76B01}"/>
              </a:ext>
            </a:extLst>
          </p:cNvPr>
          <p:cNvSpPr txBox="1"/>
          <p:nvPr/>
        </p:nvSpPr>
        <p:spPr>
          <a:xfrm>
            <a:off x="5761294" y="2059160"/>
            <a:ext cx="2608407" cy="1077218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nb-NO" sz="3200"/>
              <a:t>OMRÅDEPLAN</a:t>
            </a:r>
          </a:p>
          <a:p>
            <a:pPr algn="ctr"/>
            <a:r>
              <a:rPr lang="nb-NO" sz="3200"/>
              <a:t>3-8 år</a:t>
            </a:r>
          </a:p>
        </p:txBody>
      </p:sp>
      <p:sp>
        <p:nvSpPr>
          <p:cNvPr id="17" name="Pil: ned 16">
            <a:extLst>
              <a:ext uri="{FF2B5EF4-FFF2-40B4-BE49-F238E27FC236}">
                <a16:creationId xmlns:a16="http://schemas.microsoft.com/office/drawing/2014/main" id="{1861F9B9-C723-F81C-ECA0-3F881D6EB988}"/>
              </a:ext>
            </a:extLst>
          </p:cNvPr>
          <p:cNvSpPr/>
          <p:nvPr/>
        </p:nvSpPr>
        <p:spPr>
          <a:xfrm>
            <a:off x="6885631" y="1569773"/>
            <a:ext cx="450631" cy="436503"/>
          </a:xfrm>
          <a:prstGeom prst="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Pil: ned 18">
            <a:extLst>
              <a:ext uri="{FF2B5EF4-FFF2-40B4-BE49-F238E27FC236}">
                <a16:creationId xmlns:a16="http://schemas.microsoft.com/office/drawing/2014/main" id="{C4DB3D07-E6CF-93A6-9B7E-72A027D7CFD0}"/>
              </a:ext>
            </a:extLst>
          </p:cNvPr>
          <p:cNvSpPr/>
          <p:nvPr/>
        </p:nvSpPr>
        <p:spPr>
          <a:xfrm>
            <a:off x="6827293" y="3234823"/>
            <a:ext cx="476410" cy="422850"/>
          </a:xfrm>
          <a:prstGeom prst="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Pil: ned 20">
            <a:extLst>
              <a:ext uri="{FF2B5EF4-FFF2-40B4-BE49-F238E27FC236}">
                <a16:creationId xmlns:a16="http://schemas.microsoft.com/office/drawing/2014/main" id="{86CD9794-BD2B-1570-1750-C1567CBD0EE0}"/>
              </a:ext>
            </a:extLst>
          </p:cNvPr>
          <p:cNvSpPr/>
          <p:nvPr/>
        </p:nvSpPr>
        <p:spPr>
          <a:xfrm>
            <a:off x="6843929" y="4857640"/>
            <a:ext cx="491613" cy="430587"/>
          </a:xfrm>
          <a:prstGeom prst="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Pil: opp 1">
            <a:extLst>
              <a:ext uri="{FF2B5EF4-FFF2-40B4-BE49-F238E27FC236}">
                <a16:creationId xmlns:a16="http://schemas.microsoft.com/office/drawing/2014/main" id="{ABF86211-0EA4-8E25-710C-B1215961D3BD}"/>
              </a:ext>
            </a:extLst>
          </p:cNvPr>
          <p:cNvSpPr/>
          <p:nvPr/>
        </p:nvSpPr>
        <p:spPr>
          <a:xfrm>
            <a:off x="9179689" y="712075"/>
            <a:ext cx="2312274" cy="5433849"/>
          </a:xfrm>
          <a:prstGeom prst="up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7B5AE1E-C11E-1EBC-C63F-C9515D982AB0}"/>
              </a:ext>
            </a:extLst>
          </p:cNvPr>
          <p:cNvSpPr txBox="1"/>
          <p:nvPr/>
        </p:nvSpPr>
        <p:spPr>
          <a:xfrm>
            <a:off x="9726525" y="1135830"/>
            <a:ext cx="12186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5400" b="1">
                <a:solidFill>
                  <a:schemeClr val="bg1"/>
                </a:solidFill>
              </a:rPr>
              <a:t>§§§</a:t>
            </a:r>
          </a:p>
        </p:txBody>
      </p:sp>
    </p:spTree>
    <p:extLst>
      <p:ext uri="{BB962C8B-B14F-4D97-AF65-F5344CB8AC3E}">
        <p14:creationId xmlns:p14="http://schemas.microsoft.com/office/powerpoint/2010/main" val="2482481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1" grpId="0" animBg="1"/>
      <p:bldP spid="13" grpId="0" animBg="1"/>
      <p:bldP spid="17" grpId="0" animBg="1"/>
      <p:bldP spid="19" grpId="0" animBg="1"/>
      <p:bldP spid="21" grpId="0" animBg="1"/>
      <p:bldP spid="2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FE13F63-A980-8808-08CA-F6A0418AB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Er det egentlig reguleringsplikt?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88FCDF79-9635-2503-FFDB-ACC7E6E009B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19275"/>
          <a:ext cx="10515600" cy="4144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84827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CE589-B749-D0E8-BEDB-8B8FB30E2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E49D88A-91D3-EECB-1BE4-B5EAFF78D4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76452" y="979573"/>
            <a:ext cx="5000400" cy="5000400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3600"/>
              <a:t>Kan man sikre kvalitet uten reguleringsplan?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BCB54AE7-FD43-A463-E9D6-03E8640B7C7C}"/>
              </a:ext>
            </a:extLst>
          </p:cNvPr>
          <p:cNvSpPr txBox="1"/>
          <p:nvPr/>
        </p:nvSpPr>
        <p:spPr>
          <a:xfrm>
            <a:off x="568653" y="1176579"/>
            <a:ext cx="4714875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07E13"/>
              </a:buClr>
              <a:buSzTx/>
              <a:buFont typeface="Open Sans" panose="020B0606030504020204" pitchFamily="34" charset="0"/>
              <a:buChar char="•"/>
              <a:tabLst/>
              <a:defRPr/>
            </a:pPr>
            <a:r>
              <a:rPr kumimoji="0" lang="nb-NO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TEK17 - Bygget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07E13"/>
              </a:buClr>
              <a:buSzTx/>
              <a:buFont typeface="Open Sans" panose="020B0606030504020204" pitchFamily="34" charset="0"/>
              <a:buChar char="•"/>
              <a:tabLst/>
              <a:defRPr/>
            </a:pPr>
            <a:r>
              <a:rPr kumimoji="0" lang="nb-NO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PBL </a:t>
            </a:r>
            <a:r>
              <a:rPr kumimoji="0" lang="nb-NO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kap</a:t>
            </a:r>
            <a:r>
              <a:rPr kumimoji="0" lang="nb-NO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18, Opparbeidelsesplikt infrastruktur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07E13"/>
              </a:buClr>
              <a:buSzTx/>
              <a:buFont typeface="Open Sans" panose="020B0606030504020204" pitchFamily="34" charset="0"/>
              <a:buChar char="•"/>
              <a:tabLst/>
              <a:defRPr/>
            </a:pPr>
            <a:r>
              <a:rPr kumimoji="0" lang="nb-NO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Pbl</a:t>
            </a:r>
            <a:r>
              <a:rPr kumimoji="0" lang="nb-NO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§ 27-1 til § 27-4, vei, VA, adkomst</a:t>
            </a:r>
          </a:p>
          <a:p>
            <a:pPr marL="228600" indent="-228600">
              <a:spcBef>
                <a:spcPts val="800"/>
              </a:spcBef>
              <a:buClr>
                <a:srgbClr val="F07E13"/>
              </a:buClr>
              <a:buFont typeface="Open Sans" panose="020B0606030504020204" pitchFamily="34" charset="0"/>
              <a:buChar char="•"/>
              <a:defRPr/>
            </a:pPr>
            <a:r>
              <a:rPr lang="nb-NO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§ 29-4, Plassering og høyde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07E13"/>
              </a:buClr>
              <a:buSzTx/>
              <a:buFont typeface="Open Sans" panose="020B0606030504020204" pitchFamily="34" charset="0"/>
              <a:buChar char="•"/>
              <a:tabLst/>
              <a:defRPr/>
            </a:pPr>
            <a:r>
              <a:rPr kumimoji="0" lang="nb-NO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§ 28-1, Sikker byggegrunn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07E13"/>
              </a:buClr>
              <a:buSzTx/>
              <a:buFont typeface="Open Sans" panose="020B0606030504020204" pitchFamily="34" charset="0"/>
              <a:buChar char="•"/>
              <a:tabLst/>
              <a:defRPr/>
            </a:pPr>
            <a:r>
              <a:rPr kumimoji="0" lang="nb-NO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§ 29-1, Arkitektonisk utforming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07E13"/>
              </a:buClr>
              <a:buSzTx/>
              <a:buFont typeface="Open Sans" panose="020B0606030504020204" pitchFamily="34" charset="0"/>
              <a:buChar char="•"/>
              <a:tabLst/>
              <a:defRPr/>
            </a:pPr>
            <a:r>
              <a:rPr kumimoji="0" lang="nb-NO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§ 29-2, Visuelle kvaliteter og tilpasning til omgivelsene</a:t>
            </a:r>
          </a:p>
          <a:p>
            <a:pPr marL="228600" indent="-228600">
              <a:spcBef>
                <a:spcPts val="800"/>
              </a:spcBef>
              <a:buClr>
                <a:srgbClr val="F07E13"/>
              </a:buClr>
              <a:buFont typeface="Open Sans" panose="020B0606030504020204" pitchFamily="34" charset="0"/>
              <a:buChar char="•"/>
              <a:defRPr/>
            </a:pPr>
            <a:r>
              <a:rPr lang="nb-NO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§ 21-5 Samordningsplikt sektormyndigheter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07E13"/>
              </a:buClr>
              <a:buSzTx/>
              <a:buFont typeface="Open Sans" panose="020B0606030504020204" pitchFamily="34" charset="0"/>
              <a:buChar char="•"/>
              <a:tabLst/>
              <a:defRPr/>
            </a:pPr>
            <a:r>
              <a:rPr kumimoji="0" lang="nb-NO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Kap</a:t>
            </a:r>
            <a:r>
              <a:rPr kumimoji="0" lang="nb-NO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17 Utbyggingsavtaler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C632C"/>
              </a:buClr>
              <a:buSzTx/>
              <a:tabLst/>
              <a:defRPr/>
            </a:pPr>
            <a:r>
              <a:rPr kumimoji="0" lang="nb-NO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 evt. KPA bestemmelser</a:t>
            </a:r>
          </a:p>
        </p:txBody>
      </p:sp>
    </p:spTree>
    <p:extLst>
      <p:ext uri="{BB962C8B-B14F-4D97-AF65-F5344CB8AC3E}">
        <p14:creationId xmlns:p14="http://schemas.microsoft.com/office/powerpoint/2010/main" val="1358577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1911</Words>
  <Application>Microsoft Office PowerPoint</Application>
  <PresentationFormat>Widescreen</PresentationFormat>
  <Paragraphs>292</Paragraphs>
  <Slides>29</Slides>
  <Notes>17</Notes>
  <HiddenSlides>0</HiddenSlides>
  <MMClips>0</MMClips>
  <ScaleCrop>false</ScaleCrop>
  <HeadingPairs>
    <vt:vector size="6" baseType="variant">
      <vt:variant>
        <vt:lpstr>Brukte skrifter</vt:lpstr>
      </vt:variant>
      <vt:variant>
        <vt:i4>10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29</vt:i4>
      </vt:variant>
    </vt:vector>
  </HeadingPairs>
  <TitlesOfParts>
    <vt:vector size="40" baseType="lpstr">
      <vt:lpstr>Aptos</vt:lpstr>
      <vt:lpstr>Aptos Display</vt:lpstr>
      <vt:lpstr>Arial</vt:lpstr>
      <vt:lpstr>Chivo</vt:lpstr>
      <vt:lpstr>Garamond</vt:lpstr>
      <vt:lpstr>Open Sans</vt:lpstr>
      <vt:lpstr>Poppins</vt:lpstr>
      <vt:lpstr>Source Sans 3</vt:lpstr>
      <vt:lpstr>Source Sans 3 Light</vt:lpstr>
      <vt:lpstr>Tahoma</vt:lpstr>
      <vt:lpstr>Office-tema</vt:lpstr>
      <vt:lpstr>Rett på byggesak  Kan vi regulere boliger uten reguleringsplan? </vt:lpstr>
      <vt:lpstr>Program </vt:lpstr>
      <vt:lpstr>PowerPoint-presentasjon</vt:lpstr>
      <vt:lpstr> Hvorfor trenger vi  «Rett på byggesak»?</vt:lpstr>
      <vt:lpstr>Saksbehandlingstider</vt:lpstr>
      <vt:lpstr> Plan- og byggesak for dummies</vt:lpstr>
      <vt:lpstr>PowerPoint-presentasjon</vt:lpstr>
      <vt:lpstr>Er det egentlig reguleringsplikt?</vt:lpstr>
      <vt:lpstr>PowerPoint-presentasjon</vt:lpstr>
      <vt:lpstr>Hvordan er det i Tyskland?</vt:lpstr>
      <vt:lpstr>NBBLs innsikt om den tyske «Planerstatnings-bestemmelsen»</vt:lpstr>
      <vt:lpstr>Rett på byggesak gjennom «Planerstatningsbestemmelsen» i Tyskland  </vt:lpstr>
      <vt:lpstr>Rett på byggesak gjennom «Planerstatningsbestemmelsen» i Tyskland  </vt:lpstr>
      <vt:lpstr>Det stilles vilkår</vt:lpstr>
      <vt:lpstr>PowerPoint-presentasjon</vt:lpstr>
      <vt:lpstr>«Rett på byggesak» betyr ikke rett på byggetillatelse </vt:lpstr>
      <vt:lpstr>Når kan man ikke bruke § 34?</vt:lpstr>
      <vt:lpstr>Hva skjer når man ikke bruker § 34?</vt:lpstr>
      <vt:lpstr>Prosessen i Tyskland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Hva med Norge? </vt:lpstr>
      <vt:lpstr>Hva må vurderes?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Solveig Figenschou Thoresen</dc:creator>
  <cp:lastModifiedBy>Solveig Figenschou Thoresen</cp:lastModifiedBy>
  <cp:revision>1</cp:revision>
  <dcterms:created xsi:type="dcterms:W3CDTF">2026-08-18T13:04:17Z</dcterms:created>
  <dcterms:modified xsi:type="dcterms:W3CDTF">2026-08-18T13:04:34Z</dcterms:modified>
</cp:coreProperties>
</file>