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21"/>
  </p:notesMasterIdLst>
  <p:handoutMasterIdLst>
    <p:handoutMasterId r:id="rId22"/>
  </p:handoutMasterIdLst>
  <p:sldIdLst>
    <p:sldId id="256" r:id="rId5"/>
    <p:sldId id="285" r:id="rId6"/>
    <p:sldId id="258" r:id="rId7"/>
    <p:sldId id="259" r:id="rId8"/>
    <p:sldId id="269" r:id="rId9"/>
    <p:sldId id="261" r:id="rId10"/>
    <p:sldId id="262" r:id="rId11"/>
    <p:sldId id="271" r:id="rId12"/>
    <p:sldId id="260" r:id="rId13"/>
    <p:sldId id="277" r:id="rId14"/>
    <p:sldId id="284" r:id="rId15"/>
    <p:sldId id="280" r:id="rId16"/>
    <p:sldId id="278" r:id="rId17"/>
    <p:sldId id="279" r:id="rId18"/>
    <p:sldId id="286" r:id="rId19"/>
    <p:sldId id="268"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662F6E1-6F3E-252A-3577-199F4D7826F6}" name="Mathias Iversen" initials="MI" userId="Mathias Iversen"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arthe Norberg-Schulz" initials="MN" lastIdx="8" clrIdx="0">
    <p:extLst>
      <p:ext uri="{19B8F6BF-5375-455C-9EA6-DF929625EA0E}">
        <p15:presenceInfo xmlns:p15="http://schemas.microsoft.com/office/powerpoint/2012/main" userId="S::marthe.norberg-schulz@samfunnsokonomisk-analyse.no::a5a88d76-6ef5-4f89-87be-14321603fd92" providerId="AD"/>
      </p:ext>
    </p:extLst>
  </p:cmAuthor>
  <p:cmAuthor id="2" name="Tommy Høyvarde Clausen" initials="THC" lastIdx="5" clrIdx="1">
    <p:extLst>
      <p:ext uri="{19B8F6BF-5375-455C-9EA6-DF929625EA0E}">
        <p15:presenceInfo xmlns:p15="http://schemas.microsoft.com/office/powerpoint/2012/main" userId="S::03202370@nord.no::3e371a79-c566-4f08-9b00-38d36243c371" providerId="AD"/>
      </p:ext>
    </p:extLst>
  </p:cmAuthor>
  <p:cmAuthor id="3" name="Rolf Røtnes" initials="RR" lastIdx="27" clrIdx="2">
    <p:extLst>
      <p:ext uri="{19B8F6BF-5375-455C-9EA6-DF929625EA0E}">
        <p15:presenceInfo xmlns:p15="http://schemas.microsoft.com/office/powerpoint/2012/main" userId="b7bfa2f23e59c0e2"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0071"/>
    <a:srgbClr val="FFFFFF"/>
    <a:srgbClr val="F2F2F2"/>
    <a:srgbClr val="00508A"/>
    <a:srgbClr val="E4E4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B6162F-8CFA-4F2C-B9C9-655070AAF7B9}" v="46" dt="2024-02-02T07:36:13.385"/>
    <p1510:client id="{82426CB6-1029-4853-BCCD-B32442AA749B}" v="168" dt="2024-02-01T15:19:58.26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2" d="100"/>
          <a:sy n="72" d="100"/>
        </p:scale>
        <p:origin x="432" y="60"/>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openxmlformats.org/officeDocument/2006/relationships/tableStyles" Target="tableStyles.xml"/><Relationship Id="rId30"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thias Iversen" userId="dea6d89c-6f8a-44b0-80c2-5d37afda12c9" providerId="ADAL" clId="{82426CB6-1029-4853-BCCD-B32442AA749B}"/>
    <pc:docChg chg="custSel modSld modMainMaster">
      <pc:chgData name="Mathias Iversen" userId="dea6d89c-6f8a-44b0-80c2-5d37afda12c9" providerId="ADAL" clId="{82426CB6-1029-4853-BCCD-B32442AA749B}" dt="2024-02-01T15:19:58.266" v="97"/>
      <pc:docMkLst>
        <pc:docMk/>
      </pc:docMkLst>
      <pc:sldChg chg="modSp mod setBg">
        <pc:chgData name="Mathias Iversen" userId="dea6d89c-6f8a-44b0-80c2-5d37afda12c9" providerId="ADAL" clId="{82426CB6-1029-4853-BCCD-B32442AA749B}" dt="2024-02-01T15:19:58.266" v="97"/>
        <pc:sldMkLst>
          <pc:docMk/>
          <pc:sldMk cId="2921733838" sldId="256"/>
        </pc:sldMkLst>
        <pc:spChg chg="mod">
          <ac:chgData name="Mathias Iversen" userId="dea6d89c-6f8a-44b0-80c2-5d37afda12c9" providerId="ADAL" clId="{82426CB6-1029-4853-BCCD-B32442AA749B}" dt="2024-02-01T15:19:58.266" v="97"/>
          <ac:spMkLst>
            <pc:docMk/>
            <pc:sldMk cId="2921733838" sldId="256"/>
            <ac:spMk id="3" creationId="{E41425AC-842F-4FFA-9112-F3E8B9D73BC4}"/>
          </ac:spMkLst>
        </pc:spChg>
        <pc:spChg chg="mod">
          <ac:chgData name="Mathias Iversen" userId="dea6d89c-6f8a-44b0-80c2-5d37afda12c9" providerId="ADAL" clId="{82426CB6-1029-4853-BCCD-B32442AA749B}" dt="2024-02-01T11:27:34.626" v="1" actId="2711"/>
          <ac:spMkLst>
            <pc:docMk/>
            <pc:sldMk cId="2921733838" sldId="256"/>
            <ac:spMk id="8" creationId="{279C62F4-9C4A-4777-941C-0D5FF7A0EEE2}"/>
          </ac:spMkLst>
        </pc:spChg>
        <pc:spChg chg="mod">
          <ac:chgData name="Mathias Iversen" userId="dea6d89c-6f8a-44b0-80c2-5d37afda12c9" providerId="ADAL" clId="{82426CB6-1029-4853-BCCD-B32442AA749B}" dt="2024-02-01T11:27:58.916" v="3" actId="207"/>
          <ac:spMkLst>
            <pc:docMk/>
            <pc:sldMk cId="2921733838" sldId="256"/>
            <ac:spMk id="9" creationId="{543ED68E-10D6-487F-A956-74AA7DC8DE45}"/>
          </ac:spMkLst>
        </pc:spChg>
        <pc:spChg chg="mod">
          <ac:chgData name="Mathias Iversen" userId="dea6d89c-6f8a-44b0-80c2-5d37afda12c9" providerId="ADAL" clId="{82426CB6-1029-4853-BCCD-B32442AA749B}" dt="2024-02-01T11:27:34.626" v="1" actId="2711"/>
          <ac:spMkLst>
            <pc:docMk/>
            <pc:sldMk cId="2921733838" sldId="256"/>
            <ac:spMk id="10" creationId="{B69A85C2-560C-48D5-B2E2-E0F8F842FD36}"/>
          </ac:spMkLst>
        </pc:spChg>
        <pc:cxnChg chg="mod">
          <ac:chgData name="Mathias Iversen" userId="dea6d89c-6f8a-44b0-80c2-5d37afda12c9" providerId="ADAL" clId="{82426CB6-1029-4853-BCCD-B32442AA749B}" dt="2024-02-01T11:27:39.518" v="2" actId="208"/>
          <ac:cxnSpMkLst>
            <pc:docMk/>
            <pc:sldMk cId="2921733838" sldId="256"/>
            <ac:cxnSpMk id="6" creationId="{58C53554-A821-40E6-A0B7-943BBE4B0DDD}"/>
          </ac:cxnSpMkLst>
        </pc:cxnChg>
      </pc:sldChg>
      <pc:sldChg chg="modSp mod setBg">
        <pc:chgData name="Mathias Iversen" userId="dea6d89c-6f8a-44b0-80c2-5d37afda12c9" providerId="ADAL" clId="{82426CB6-1029-4853-BCCD-B32442AA749B}" dt="2024-02-01T15:05:09.515" v="83"/>
        <pc:sldMkLst>
          <pc:docMk/>
          <pc:sldMk cId="2266341024" sldId="258"/>
        </pc:sldMkLst>
        <pc:spChg chg="mod">
          <ac:chgData name="Mathias Iversen" userId="dea6d89c-6f8a-44b0-80c2-5d37afda12c9" providerId="ADAL" clId="{82426CB6-1029-4853-BCCD-B32442AA749B}" dt="2024-02-01T11:28:09.006" v="5" actId="2711"/>
          <ac:spMkLst>
            <pc:docMk/>
            <pc:sldMk cId="2266341024" sldId="258"/>
            <ac:spMk id="3" creationId="{F8484401-95FA-4A8E-B84A-A4E1365E9517}"/>
          </ac:spMkLst>
        </pc:spChg>
        <pc:spChg chg="mod">
          <ac:chgData name="Mathias Iversen" userId="dea6d89c-6f8a-44b0-80c2-5d37afda12c9" providerId="ADAL" clId="{82426CB6-1029-4853-BCCD-B32442AA749B}" dt="2024-02-01T15:04:50.637" v="81" actId="20577"/>
          <ac:spMkLst>
            <pc:docMk/>
            <pc:sldMk cId="2266341024" sldId="258"/>
            <ac:spMk id="4" creationId="{91B4F794-FA26-44F9-8BD1-1B7C760CD95D}"/>
          </ac:spMkLst>
        </pc:spChg>
        <pc:spChg chg="mod">
          <ac:chgData name="Mathias Iversen" userId="dea6d89c-6f8a-44b0-80c2-5d37afda12c9" providerId="ADAL" clId="{82426CB6-1029-4853-BCCD-B32442AA749B}" dt="2024-02-01T11:28:18.976" v="8" actId="207"/>
          <ac:spMkLst>
            <pc:docMk/>
            <pc:sldMk cId="2266341024" sldId="258"/>
            <ac:spMk id="5" creationId="{DCB85E03-0B2F-42F1-9007-A95BF715A50A}"/>
          </ac:spMkLst>
        </pc:spChg>
        <pc:spChg chg="mod">
          <ac:chgData name="Mathias Iversen" userId="dea6d89c-6f8a-44b0-80c2-5d37afda12c9" providerId="ADAL" clId="{82426CB6-1029-4853-BCCD-B32442AA749B}" dt="2024-02-01T11:28:09.006" v="5" actId="2711"/>
          <ac:spMkLst>
            <pc:docMk/>
            <pc:sldMk cId="2266341024" sldId="258"/>
            <ac:spMk id="6" creationId="{0A71F208-30AA-4DBB-9DB2-C0C90AD30178}"/>
          </ac:spMkLst>
        </pc:spChg>
        <pc:spChg chg="mod">
          <ac:chgData name="Mathias Iversen" userId="dea6d89c-6f8a-44b0-80c2-5d37afda12c9" providerId="ADAL" clId="{82426CB6-1029-4853-BCCD-B32442AA749B}" dt="2024-02-01T11:28:26.271" v="10" actId="207"/>
          <ac:spMkLst>
            <pc:docMk/>
            <pc:sldMk cId="2266341024" sldId="258"/>
            <ac:spMk id="7" creationId="{A520775E-5075-45E6-A50A-04E4D42EAF3E}"/>
          </ac:spMkLst>
        </pc:spChg>
        <pc:spChg chg="mod">
          <ac:chgData name="Mathias Iversen" userId="dea6d89c-6f8a-44b0-80c2-5d37afda12c9" providerId="ADAL" clId="{82426CB6-1029-4853-BCCD-B32442AA749B}" dt="2024-02-01T11:28:29.159" v="11" actId="207"/>
          <ac:spMkLst>
            <pc:docMk/>
            <pc:sldMk cId="2266341024" sldId="258"/>
            <ac:spMk id="8" creationId="{E5A98933-AC8C-4903-A2E5-17FCC5FBBC66}"/>
          </ac:spMkLst>
        </pc:spChg>
        <pc:spChg chg="mod">
          <ac:chgData name="Mathias Iversen" userId="dea6d89c-6f8a-44b0-80c2-5d37afda12c9" providerId="ADAL" clId="{82426CB6-1029-4853-BCCD-B32442AA749B}" dt="2024-02-01T11:28:37.046" v="13" actId="14100"/>
          <ac:spMkLst>
            <pc:docMk/>
            <pc:sldMk cId="2266341024" sldId="258"/>
            <ac:spMk id="9" creationId="{29E4AEA2-D6D7-44B7-8DEF-EB1A3917D576}"/>
          </ac:spMkLst>
        </pc:spChg>
        <pc:spChg chg="mod">
          <ac:chgData name="Mathias Iversen" userId="dea6d89c-6f8a-44b0-80c2-5d37afda12c9" providerId="ADAL" clId="{82426CB6-1029-4853-BCCD-B32442AA749B}" dt="2024-02-01T14:48:03.673" v="43" actId="122"/>
          <ac:spMkLst>
            <pc:docMk/>
            <pc:sldMk cId="2266341024" sldId="258"/>
            <ac:spMk id="10" creationId="{2E9EBEB7-19CF-4E7A-9B6C-502E35EDACCE}"/>
          </ac:spMkLst>
        </pc:spChg>
        <pc:spChg chg="mod">
          <ac:chgData name="Mathias Iversen" userId="dea6d89c-6f8a-44b0-80c2-5d37afda12c9" providerId="ADAL" clId="{82426CB6-1029-4853-BCCD-B32442AA749B}" dt="2024-02-01T11:28:44.406" v="16" actId="14100"/>
          <ac:spMkLst>
            <pc:docMk/>
            <pc:sldMk cId="2266341024" sldId="258"/>
            <ac:spMk id="11" creationId="{37771598-A4AC-4670-8AF9-BD1A9A0B5FD6}"/>
          </ac:spMkLst>
        </pc:spChg>
        <pc:spChg chg="mod">
          <ac:chgData name="Mathias Iversen" userId="dea6d89c-6f8a-44b0-80c2-5d37afda12c9" providerId="ADAL" clId="{82426CB6-1029-4853-BCCD-B32442AA749B}" dt="2024-02-01T11:28:41.633" v="15" actId="14100"/>
          <ac:spMkLst>
            <pc:docMk/>
            <pc:sldMk cId="2266341024" sldId="258"/>
            <ac:spMk id="12" creationId="{FFB1B525-1F63-43B3-9ADA-546863A4A35B}"/>
          </ac:spMkLst>
        </pc:spChg>
        <pc:spChg chg="mod">
          <ac:chgData name="Mathias Iversen" userId="dea6d89c-6f8a-44b0-80c2-5d37afda12c9" providerId="ADAL" clId="{82426CB6-1029-4853-BCCD-B32442AA749B}" dt="2024-02-01T11:28:09.006" v="5" actId="2711"/>
          <ac:spMkLst>
            <pc:docMk/>
            <pc:sldMk cId="2266341024" sldId="258"/>
            <ac:spMk id="13" creationId="{7D9B9CA2-038E-484E-8A1A-D9FA8F874461}"/>
          </ac:spMkLst>
        </pc:spChg>
        <pc:spChg chg="mod">
          <ac:chgData name="Mathias Iversen" userId="dea6d89c-6f8a-44b0-80c2-5d37afda12c9" providerId="ADAL" clId="{82426CB6-1029-4853-BCCD-B32442AA749B}" dt="2024-02-01T11:28:09.006" v="5" actId="2711"/>
          <ac:spMkLst>
            <pc:docMk/>
            <pc:sldMk cId="2266341024" sldId="258"/>
            <ac:spMk id="14" creationId="{142BC5AF-FE81-466D-85C6-B66BF362E34B}"/>
          </ac:spMkLst>
        </pc:spChg>
        <pc:spChg chg="mod">
          <ac:chgData name="Mathias Iversen" userId="dea6d89c-6f8a-44b0-80c2-5d37afda12c9" providerId="ADAL" clId="{82426CB6-1029-4853-BCCD-B32442AA749B}" dt="2024-02-01T11:28:09.006" v="5" actId="2711"/>
          <ac:spMkLst>
            <pc:docMk/>
            <pc:sldMk cId="2266341024" sldId="258"/>
            <ac:spMk id="15" creationId="{74CEA7D0-9A41-43C0-8F69-F80152925B55}"/>
          </ac:spMkLst>
        </pc:spChg>
        <pc:spChg chg="mod">
          <ac:chgData name="Mathias Iversen" userId="dea6d89c-6f8a-44b0-80c2-5d37afda12c9" providerId="ADAL" clId="{82426CB6-1029-4853-BCCD-B32442AA749B}" dt="2024-02-01T11:28:09.006" v="5" actId="2711"/>
          <ac:spMkLst>
            <pc:docMk/>
            <pc:sldMk cId="2266341024" sldId="258"/>
            <ac:spMk id="16" creationId="{4957F703-1885-40F1-9499-64EAC6608670}"/>
          </ac:spMkLst>
        </pc:spChg>
        <pc:spChg chg="mod">
          <ac:chgData name="Mathias Iversen" userId="dea6d89c-6f8a-44b0-80c2-5d37afda12c9" providerId="ADAL" clId="{82426CB6-1029-4853-BCCD-B32442AA749B}" dt="2024-02-01T11:28:09.006" v="5" actId="2711"/>
          <ac:spMkLst>
            <pc:docMk/>
            <pc:sldMk cId="2266341024" sldId="258"/>
            <ac:spMk id="17" creationId="{831E5632-021A-47A4-AAE9-1B3C9EB9837E}"/>
          </ac:spMkLst>
        </pc:spChg>
        <pc:spChg chg="mod">
          <ac:chgData name="Mathias Iversen" userId="dea6d89c-6f8a-44b0-80c2-5d37afda12c9" providerId="ADAL" clId="{82426CB6-1029-4853-BCCD-B32442AA749B}" dt="2024-02-01T11:28:09.006" v="5" actId="2711"/>
          <ac:spMkLst>
            <pc:docMk/>
            <pc:sldMk cId="2266341024" sldId="258"/>
            <ac:spMk id="18" creationId="{0B79CA76-2003-4574-A043-2FCFF766B96D}"/>
          </ac:spMkLst>
        </pc:spChg>
      </pc:sldChg>
      <pc:sldChg chg="modSp mod setBg">
        <pc:chgData name="Mathias Iversen" userId="dea6d89c-6f8a-44b0-80c2-5d37afda12c9" providerId="ADAL" clId="{82426CB6-1029-4853-BCCD-B32442AA749B}" dt="2024-02-01T15:19:58.266" v="97"/>
        <pc:sldMkLst>
          <pc:docMk/>
          <pc:sldMk cId="896002109" sldId="259"/>
        </pc:sldMkLst>
        <pc:spChg chg="mod">
          <ac:chgData name="Mathias Iversen" userId="dea6d89c-6f8a-44b0-80c2-5d37afda12c9" providerId="ADAL" clId="{82426CB6-1029-4853-BCCD-B32442AA749B}" dt="2024-02-01T11:28:58.116" v="17" actId="207"/>
          <ac:spMkLst>
            <pc:docMk/>
            <pc:sldMk cId="896002109" sldId="259"/>
            <ac:spMk id="3" creationId="{43909665-C217-4DB2-97FB-7DC8B46D243A}"/>
          </ac:spMkLst>
        </pc:spChg>
        <pc:spChg chg="mod">
          <ac:chgData name="Mathias Iversen" userId="dea6d89c-6f8a-44b0-80c2-5d37afda12c9" providerId="ADAL" clId="{82426CB6-1029-4853-BCCD-B32442AA749B}" dt="2024-02-01T15:19:58.266" v="97"/>
          <ac:spMkLst>
            <pc:docMk/>
            <pc:sldMk cId="896002109" sldId="259"/>
            <ac:spMk id="5" creationId="{1E8A7A64-34DF-43BB-954C-68720DEF1ED4}"/>
          </ac:spMkLst>
        </pc:spChg>
        <pc:spChg chg="mod">
          <ac:chgData name="Mathias Iversen" userId="dea6d89c-6f8a-44b0-80c2-5d37afda12c9" providerId="ADAL" clId="{82426CB6-1029-4853-BCCD-B32442AA749B}" dt="2024-02-01T15:19:58.266" v="97"/>
          <ac:spMkLst>
            <pc:docMk/>
            <pc:sldMk cId="896002109" sldId="259"/>
            <ac:spMk id="6" creationId="{3D22DDDA-9DE4-498E-ACF4-7CCFECE49DE6}"/>
          </ac:spMkLst>
        </pc:spChg>
      </pc:sldChg>
      <pc:sldChg chg="setBg">
        <pc:chgData name="Mathias Iversen" userId="dea6d89c-6f8a-44b0-80c2-5d37afda12c9" providerId="ADAL" clId="{82426CB6-1029-4853-BCCD-B32442AA749B}" dt="2024-02-01T15:05:31.262" v="89"/>
        <pc:sldMkLst>
          <pc:docMk/>
          <pc:sldMk cId="3970472295" sldId="260"/>
        </pc:sldMkLst>
      </pc:sldChg>
      <pc:sldChg chg="addSp delSp modSp mod setBg">
        <pc:chgData name="Mathias Iversen" userId="dea6d89c-6f8a-44b0-80c2-5d37afda12c9" providerId="ADAL" clId="{82426CB6-1029-4853-BCCD-B32442AA749B}" dt="2024-02-01T15:19:58.266" v="97"/>
        <pc:sldMkLst>
          <pc:docMk/>
          <pc:sldMk cId="4227913639" sldId="261"/>
        </pc:sldMkLst>
        <pc:spChg chg="mod">
          <ac:chgData name="Mathias Iversen" userId="dea6d89c-6f8a-44b0-80c2-5d37afda12c9" providerId="ADAL" clId="{82426CB6-1029-4853-BCCD-B32442AA749B}" dt="2024-02-01T11:29:09.848" v="18" actId="2711"/>
          <ac:spMkLst>
            <pc:docMk/>
            <pc:sldMk cId="4227913639" sldId="261"/>
            <ac:spMk id="2" creationId="{204915CB-F898-4E28-B723-11BCF7BEE262}"/>
          </ac:spMkLst>
        </pc:spChg>
        <pc:spChg chg="mod">
          <ac:chgData name="Mathias Iversen" userId="dea6d89c-6f8a-44b0-80c2-5d37afda12c9" providerId="ADAL" clId="{82426CB6-1029-4853-BCCD-B32442AA749B}" dt="2024-02-01T15:19:58.266" v="97"/>
          <ac:spMkLst>
            <pc:docMk/>
            <pc:sldMk cId="4227913639" sldId="261"/>
            <ac:spMk id="3" creationId="{6492862D-89D0-469B-9B7F-A96A7E7667E2}"/>
          </ac:spMkLst>
        </pc:spChg>
        <pc:spChg chg="mod">
          <ac:chgData name="Mathias Iversen" userId="dea6d89c-6f8a-44b0-80c2-5d37afda12c9" providerId="ADAL" clId="{82426CB6-1029-4853-BCCD-B32442AA749B}" dt="2024-02-01T11:29:09.848" v="18" actId="2711"/>
          <ac:spMkLst>
            <pc:docMk/>
            <pc:sldMk cId="4227913639" sldId="261"/>
            <ac:spMk id="4" creationId="{DCD4FF8B-8E6F-4257-96B2-BCCDA6A41A74}"/>
          </ac:spMkLst>
        </pc:spChg>
        <pc:graphicFrameChg chg="add mod">
          <ac:chgData name="Mathias Iversen" userId="dea6d89c-6f8a-44b0-80c2-5d37afda12c9" providerId="ADAL" clId="{82426CB6-1029-4853-BCCD-B32442AA749B}" dt="2024-02-01T15:19:58.266" v="97"/>
          <ac:graphicFrameMkLst>
            <pc:docMk/>
            <pc:sldMk cId="4227913639" sldId="261"/>
            <ac:graphicFrameMk id="5" creationId="{054442A4-BD2B-4619-B722-A816AFF50450}"/>
          </ac:graphicFrameMkLst>
        </pc:graphicFrameChg>
        <pc:graphicFrameChg chg="del mod">
          <ac:chgData name="Mathias Iversen" userId="dea6d89c-6f8a-44b0-80c2-5d37afda12c9" providerId="ADAL" clId="{82426CB6-1029-4853-BCCD-B32442AA749B}" dt="2024-02-01T14:57:11.005" v="59" actId="478"/>
          <ac:graphicFrameMkLst>
            <pc:docMk/>
            <pc:sldMk cId="4227913639" sldId="261"/>
            <ac:graphicFrameMk id="7" creationId="{054442A4-BD2B-4619-B722-A816AFF50450}"/>
          </ac:graphicFrameMkLst>
        </pc:graphicFrameChg>
      </pc:sldChg>
      <pc:sldChg chg="addSp delSp modSp mod setBg">
        <pc:chgData name="Mathias Iversen" userId="dea6d89c-6f8a-44b0-80c2-5d37afda12c9" providerId="ADAL" clId="{82426CB6-1029-4853-BCCD-B32442AA749B}" dt="2024-02-01T15:19:58.266" v="97"/>
        <pc:sldMkLst>
          <pc:docMk/>
          <pc:sldMk cId="3231943566" sldId="262"/>
        </pc:sldMkLst>
        <pc:spChg chg="mod">
          <ac:chgData name="Mathias Iversen" userId="dea6d89c-6f8a-44b0-80c2-5d37afda12c9" providerId="ADAL" clId="{82426CB6-1029-4853-BCCD-B32442AA749B}" dt="2024-02-01T11:29:16.308" v="19" actId="2711"/>
          <ac:spMkLst>
            <pc:docMk/>
            <pc:sldMk cId="3231943566" sldId="262"/>
            <ac:spMk id="2" creationId="{1B4599FE-5CDB-45BF-BE74-1177254806B3}"/>
          </ac:spMkLst>
        </pc:spChg>
        <pc:spChg chg="mod">
          <ac:chgData name="Mathias Iversen" userId="dea6d89c-6f8a-44b0-80c2-5d37afda12c9" providerId="ADAL" clId="{82426CB6-1029-4853-BCCD-B32442AA749B}" dt="2024-02-01T15:19:58.266" v="97"/>
          <ac:spMkLst>
            <pc:docMk/>
            <pc:sldMk cId="3231943566" sldId="262"/>
            <ac:spMk id="3" creationId="{A2B64911-99D7-4000-862B-A9755BD58BEE}"/>
          </ac:spMkLst>
        </pc:spChg>
        <pc:spChg chg="mod">
          <ac:chgData name="Mathias Iversen" userId="dea6d89c-6f8a-44b0-80c2-5d37afda12c9" providerId="ADAL" clId="{82426CB6-1029-4853-BCCD-B32442AA749B}" dt="2024-02-01T11:29:16.308" v="19" actId="2711"/>
          <ac:spMkLst>
            <pc:docMk/>
            <pc:sldMk cId="3231943566" sldId="262"/>
            <ac:spMk id="6" creationId="{61134202-7F03-4691-9392-1ADE98B801E7}"/>
          </ac:spMkLst>
        </pc:spChg>
        <pc:graphicFrameChg chg="add mod">
          <ac:chgData name="Mathias Iversen" userId="dea6d89c-6f8a-44b0-80c2-5d37afda12c9" providerId="ADAL" clId="{82426CB6-1029-4853-BCCD-B32442AA749B}" dt="2024-02-01T15:19:58.266" v="97"/>
          <ac:graphicFrameMkLst>
            <pc:docMk/>
            <pc:sldMk cId="3231943566" sldId="262"/>
            <ac:graphicFrameMk id="4" creationId="{077AB49A-A76F-4944-B90B-DFD4DB7BE711}"/>
          </ac:graphicFrameMkLst>
        </pc:graphicFrameChg>
        <pc:graphicFrameChg chg="del mod">
          <ac:chgData name="Mathias Iversen" userId="dea6d89c-6f8a-44b0-80c2-5d37afda12c9" providerId="ADAL" clId="{82426CB6-1029-4853-BCCD-B32442AA749B}" dt="2024-02-01T14:57:39.335" v="65" actId="478"/>
          <ac:graphicFrameMkLst>
            <pc:docMk/>
            <pc:sldMk cId="3231943566" sldId="262"/>
            <ac:graphicFrameMk id="7" creationId="{077AB49A-A76F-4944-B90B-DFD4DB7BE711}"/>
          </ac:graphicFrameMkLst>
        </pc:graphicFrameChg>
      </pc:sldChg>
      <pc:sldChg chg="setBg">
        <pc:chgData name="Mathias Iversen" userId="dea6d89c-6f8a-44b0-80c2-5d37afda12c9" providerId="ADAL" clId="{82426CB6-1029-4853-BCCD-B32442AA749B}" dt="2024-02-01T15:05:50.680" v="96"/>
        <pc:sldMkLst>
          <pc:docMk/>
          <pc:sldMk cId="4242451211" sldId="268"/>
        </pc:sldMkLst>
      </pc:sldChg>
      <pc:sldChg chg="modSp setBg">
        <pc:chgData name="Mathias Iversen" userId="dea6d89c-6f8a-44b0-80c2-5d37afda12c9" providerId="ADAL" clId="{82426CB6-1029-4853-BCCD-B32442AA749B}" dt="2024-02-01T15:19:58.266" v="97"/>
        <pc:sldMkLst>
          <pc:docMk/>
          <pc:sldMk cId="1602616162" sldId="269"/>
        </pc:sldMkLst>
        <pc:spChg chg="mod">
          <ac:chgData name="Mathias Iversen" userId="dea6d89c-6f8a-44b0-80c2-5d37afda12c9" providerId="ADAL" clId="{82426CB6-1029-4853-BCCD-B32442AA749B}" dt="2024-02-01T15:19:58.266" v="97"/>
          <ac:spMkLst>
            <pc:docMk/>
            <pc:sldMk cId="1602616162" sldId="269"/>
            <ac:spMk id="6" creationId="{B945A7FE-7FBB-4E7F-B3B2-1AD93F4988C5}"/>
          </ac:spMkLst>
        </pc:spChg>
      </pc:sldChg>
      <pc:sldChg chg="modSp setBg">
        <pc:chgData name="Mathias Iversen" userId="dea6d89c-6f8a-44b0-80c2-5d37afda12c9" providerId="ADAL" clId="{82426CB6-1029-4853-BCCD-B32442AA749B}" dt="2024-02-01T15:05:28.720" v="88"/>
        <pc:sldMkLst>
          <pc:docMk/>
          <pc:sldMk cId="463784810" sldId="271"/>
        </pc:sldMkLst>
        <pc:spChg chg="mod">
          <ac:chgData name="Mathias Iversen" userId="dea6d89c-6f8a-44b0-80c2-5d37afda12c9" providerId="ADAL" clId="{82426CB6-1029-4853-BCCD-B32442AA749B}" dt="2024-02-01T11:29:19.186" v="20" actId="2711"/>
          <ac:spMkLst>
            <pc:docMk/>
            <pc:sldMk cId="463784810" sldId="271"/>
            <ac:spMk id="2" creationId="{A0FBEEF1-600A-EDDD-23E0-02D9FC796D02}"/>
          </ac:spMkLst>
        </pc:spChg>
        <pc:spChg chg="mod">
          <ac:chgData name="Mathias Iversen" userId="dea6d89c-6f8a-44b0-80c2-5d37afda12c9" providerId="ADAL" clId="{82426CB6-1029-4853-BCCD-B32442AA749B}" dt="2024-02-01T11:29:19.186" v="20" actId="2711"/>
          <ac:spMkLst>
            <pc:docMk/>
            <pc:sldMk cId="463784810" sldId="271"/>
            <ac:spMk id="7" creationId="{D6A23886-48A7-48EC-B4A4-7DA7780671A7}"/>
          </ac:spMkLst>
        </pc:spChg>
        <pc:graphicFrameChg chg="mod">
          <ac:chgData name="Mathias Iversen" userId="dea6d89c-6f8a-44b0-80c2-5d37afda12c9" providerId="ADAL" clId="{82426CB6-1029-4853-BCCD-B32442AA749B}" dt="2024-02-01T11:29:19.186" v="20" actId="2711"/>
          <ac:graphicFrameMkLst>
            <pc:docMk/>
            <pc:sldMk cId="463784810" sldId="271"/>
            <ac:graphicFrameMk id="5" creationId="{E670745C-601A-4AF0-99EA-F54ACF57ECCC}"/>
          </ac:graphicFrameMkLst>
        </pc:graphicFrameChg>
      </pc:sldChg>
      <pc:sldChg chg="modSp mod setBg">
        <pc:chgData name="Mathias Iversen" userId="dea6d89c-6f8a-44b0-80c2-5d37afda12c9" providerId="ADAL" clId="{82426CB6-1029-4853-BCCD-B32442AA749B}" dt="2024-02-01T15:19:58.266" v="97"/>
        <pc:sldMkLst>
          <pc:docMk/>
          <pc:sldMk cId="3891551544" sldId="277"/>
        </pc:sldMkLst>
        <pc:spChg chg="mod">
          <ac:chgData name="Mathias Iversen" userId="dea6d89c-6f8a-44b0-80c2-5d37afda12c9" providerId="ADAL" clId="{82426CB6-1029-4853-BCCD-B32442AA749B}" dt="2024-02-01T11:29:25.080" v="21" actId="2711"/>
          <ac:spMkLst>
            <pc:docMk/>
            <pc:sldMk cId="3891551544" sldId="277"/>
            <ac:spMk id="2" creationId="{F0D05686-3BA9-48D5-ADC9-02DE8EC7A206}"/>
          </ac:spMkLst>
        </pc:spChg>
        <pc:spChg chg="mod">
          <ac:chgData name="Mathias Iversen" userId="dea6d89c-6f8a-44b0-80c2-5d37afda12c9" providerId="ADAL" clId="{82426CB6-1029-4853-BCCD-B32442AA749B}" dt="2024-02-01T15:19:58.266" v="97"/>
          <ac:spMkLst>
            <pc:docMk/>
            <pc:sldMk cId="3891551544" sldId="277"/>
            <ac:spMk id="3" creationId="{323EC9A4-C2EE-47DD-98D9-FB2B5579D56F}"/>
          </ac:spMkLst>
        </pc:spChg>
        <pc:spChg chg="mod">
          <ac:chgData name="Mathias Iversen" userId="dea6d89c-6f8a-44b0-80c2-5d37afda12c9" providerId="ADAL" clId="{82426CB6-1029-4853-BCCD-B32442AA749B}" dt="2024-02-01T11:29:25.080" v="21" actId="2711"/>
          <ac:spMkLst>
            <pc:docMk/>
            <pc:sldMk cId="3891551544" sldId="277"/>
            <ac:spMk id="6" creationId="{64D62EF5-AD36-4516-B3EF-E06A6FDE93D5}"/>
          </ac:spMkLst>
        </pc:spChg>
      </pc:sldChg>
      <pc:sldChg chg="modSp setBg">
        <pc:chgData name="Mathias Iversen" userId="dea6d89c-6f8a-44b0-80c2-5d37afda12c9" providerId="ADAL" clId="{82426CB6-1029-4853-BCCD-B32442AA749B}" dt="2024-02-01T15:05:42.437" v="93"/>
        <pc:sldMkLst>
          <pc:docMk/>
          <pc:sldMk cId="484925853" sldId="278"/>
        </pc:sldMkLst>
        <pc:spChg chg="mod">
          <ac:chgData name="Mathias Iversen" userId="dea6d89c-6f8a-44b0-80c2-5d37afda12c9" providerId="ADAL" clId="{82426CB6-1029-4853-BCCD-B32442AA749B}" dt="2024-02-01T11:29:39.045" v="24" actId="2711"/>
          <ac:spMkLst>
            <pc:docMk/>
            <pc:sldMk cId="484925853" sldId="278"/>
            <ac:spMk id="2" creationId="{F0D05686-3BA9-48D5-ADC9-02DE8EC7A206}"/>
          </ac:spMkLst>
        </pc:spChg>
        <pc:spChg chg="mod">
          <ac:chgData name="Mathias Iversen" userId="dea6d89c-6f8a-44b0-80c2-5d37afda12c9" providerId="ADAL" clId="{82426CB6-1029-4853-BCCD-B32442AA749B}" dt="2024-02-01T11:29:39.045" v="24" actId="2711"/>
          <ac:spMkLst>
            <pc:docMk/>
            <pc:sldMk cId="484925853" sldId="278"/>
            <ac:spMk id="3" creationId="{323EC9A4-C2EE-47DD-98D9-FB2B5579D56F}"/>
          </ac:spMkLst>
        </pc:spChg>
        <pc:spChg chg="mod">
          <ac:chgData name="Mathias Iversen" userId="dea6d89c-6f8a-44b0-80c2-5d37afda12c9" providerId="ADAL" clId="{82426CB6-1029-4853-BCCD-B32442AA749B}" dt="2024-02-01T11:29:39.045" v="24" actId="2711"/>
          <ac:spMkLst>
            <pc:docMk/>
            <pc:sldMk cId="484925853" sldId="278"/>
            <ac:spMk id="6" creationId="{64D62EF5-AD36-4516-B3EF-E06A6FDE93D5}"/>
          </ac:spMkLst>
        </pc:spChg>
        <pc:graphicFrameChg chg="mod">
          <ac:chgData name="Mathias Iversen" userId="dea6d89c-6f8a-44b0-80c2-5d37afda12c9" providerId="ADAL" clId="{82426CB6-1029-4853-BCCD-B32442AA749B}" dt="2024-02-01T11:29:39.045" v="24" actId="2711"/>
          <ac:graphicFrameMkLst>
            <pc:docMk/>
            <pc:sldMk cId="484925853" sldId="278"/>
            <ac:graphicFrameMk id="5" creationId="{55CADA15-E4F4-4DF8-BA11-EC777B642DA3}"/>
          </ac:graphicFrameMkLst>
        </pc:graphicFrameChg>
      </pc:sldChg>
      <pc:sldChg chg="modSp setBg">
        <pc:chgData name="Mathias Iversen" userId="dea6d89c-6f8a-44b0-80c2-5d37afda12c9" providerId="ADAL" clId="{82426CB6-1029-4853-BCCD-B32442AA749B}" dt="2024-02-01T15:05:44.861" v="94"/>
        <pc:sldMkLst>
          <pc:docMk/>
          <pc:sldMk cId="1751127605" sldId="279"/>
        </pc:sldMkLst>
        <pc:spChg chg="mod">
          <ac:chgData name="Mathias Iversen" userId="dea6d89c-6f8a-44b0-80c2-5d37afda12c9" providerId="ADAL" clId="{82426CB6-1029-4853-BCCD-B32442AA749B}" dt="2024-02-01T11:29:44.742" v="25" actId="2711"/>
          <ac:spMkLst>
            <pc:docMk/>
            <pc:sldMk cId="1751127605" sldId="279"/>
            <ac:spMk id="2" creationId="{F0D05686-3BA9-48D5-ADC9-02DE8EC7A206}"/>
          </ac:spMkLst>
        </pc:spChg>
        <pc:spChg chg="mod">
          <ac:chgData name="Mathias Iversen" userId="dea6d89c-6f8a-44b0-80c2-5d37afda12c9" providerId="ADAL" clId="{82426CB6-1029-4853-BCCD-B32442AA749B}" dt="2024-02-01T11:29:44.742" v="25" actId="2711"/>
          <ac:spMkLst>
            <pc:docMk/>
            <pc:sldMk cId="1751127605" sldId="279"/>
            <ac:spMk id="3" creationId="{323EC9A4-C2EE-47DD-98D9-FB2B5579D56F}"/>
          </ac:spMkLst>
        </pc:spChg>
        <pc:spChg chg="mod">
          <ac:chgData name="Mathias Iversen" userId="dea6d89c-6f8a-44b0-80c2-5d37afda12c9" providerId="ADAL" clId="{82426CB6-1029-4853-BCCD-B32442AA749B}" dt="2024-02-01T11:29:44.742" v="25" actId="2711"/>
          <ac:spMkLst>
            <pc:docMk/>
            <pc:sldMk cId="1751127605" sldId="279"/>
            <ac:spMk id="6" creationId="{64D62EF5-AD36-4516-B3EF-E06A6FDE93D5}"/>
          </ac:spMkLst>
        </pc:spChg>
        <pc:graphicFrameChg chg="mod">
          <ac:chgData name="Mathias Iversen" userId="dea6d89c-6f8a-44b0-80c2-5d37afda12c9" providerId="ADAL" clId="{82426CB6-1029-4853-BCCD-B32442AA749B}" dt="2024-02-01T11:29:44.742" v="25" actId="2711"/>
          <ac:graphicFrameMkLst>
            <pc:docMk/>
            <pc:sldMk cId="1751127605" sldId="279"/>
            <ac:graphicFrameMk id="5" creationId="{505D8246-F9C3-4B28-AB4E-74BCA66B48F3}"/>
          </ac:graphicFrameMkLst>
        </pc:graphicFrameChg>
      </pc:sldChg>
      <pc:sldChg chg="addSp delSp modSp mod setBg">
        <pc:chgData name="Mathias Iversen" userId="dea6d89c-6f8a-44b0-80c2-5d37afda12c9" providerId="ADAL" clId="{82426CB6-1029-4853-BCCD-B32442AA749B}" dt="2024-02-01T15:05:39.912" v="92"/>
        <pc:sldMkLst>
          <pc:docMk/>
          <pc:sldMk cId="3209858380" sldId="280"/>
        </pc:sldMkLst>
        <pc:spChg chg="mod">
          <ac:chgData name="Mathias Iversen" userId="dea6d89c-6f8a-44b0-80c2-5d37afda12c9" providerId="ADAL" clId="{82426CB6-1029-4853-BCCD-B32442AA749B}" dt="2024-02-01T11:29:35.167" v="23" actId="2711"/>
          <ac:spMkLst>
            <pc:docMk/>
            <pc:sldMk cId="3209858380" sldId="280"/>
            <ac:spMk id="2" creationId="{04BB6590-3485-4C62-AE5B-F27EFBE0DEA4}"/>
          </ac:spMkLst>
        </pc:spChg>
        <pc:spChg chg="mod">
          <ac:chgData name="Mathias Iversen" userId="dea6d89c-6f8a-44b0-80c2-5d37afda12c9" providerId="ADAL" clId="{82426CB6-1029-4853-BCCD-B32442AA749B}" dt="2024-02-01T11:29:35.167" v="23" actId="2711"/>
          <ac:spMkLst>
            <pc:docMk/>
            <pc:sldMk cId="3209858380" sldId="280"/>
            <ac:spMk id="3" creationId="{60F507A3-6A07-C0AC-943D-896E3C129123}"/>
          </ac:spMkLst>
        </pc:spChg>
        <pc:graphicFrameChg chg="del mod">
          <ac:chgData name="Mathias Iversen" userId="dea6d89c-6f8a-44b0-80c2-5d37afda12c9" providerId="ADAL" clId="{82426CB6-1029-4853-BCCD-B32442AA749B}" dt="2024-02-01T14:55:20.355" v="44" actId="478"/>
          <ac:graphicFrameMkLst>
            <pc:docMk/>
            <pc:sldMk cId="3209858380" sldId="280"/>
            <ac:graphicFrameMk id="4" creationId="{EA376EC6-8B88-46FA-857B-84A40EECCC72}"/>
          </ac:graphicFrameMkLst>
        </pc:graphicFrameChg>
        <pc:graphicFrameChg chg="add mod">
          <ac:chgData name="Mathias Iversen" userId="dea6d89c-6f8a-44b0-80c2-5d37afda12c9" providerId="ADAL" clId="{82426CB6-1029-4853-BCCD-B32442AA749B}" dt="2024-02-01T14:55:25.635" v="46"/>
          <ac:graphicFrameMkLst>
            <pc:docMk/>
            <pc:sldMk cId="3209858380" sldId="280"/>
            <ac:graphicFrameMk id="5" creationId="{EA376EC6-8B88-46FA-857B-84A40EECCC72}"/>
          </ac:graphicFrameMkLst>
        </pc:graphicFrameChg>
        <pc:graphicFrameChg chg="add mod">
          <ac:chgData name="Mathias Iversen" userId="dea6d89c-6f8a-44b0-80c2-5d37afda12c9" providerId="ADAL" clId="{82426CB6-1029-4853-BCCD-B32442AA749B}" dt="2024-02-01T15:00:13.772" v="70" actId="1076"/>
          <ac:graphicFrameMkLst>
            <pc:docMk/>
            <pc:sldMk cId="3209858380" sldId="280"/>
            <ac:graphicFrameMk id="6" creationId="{EA376EC6-8B88-46FA-857B-84A40EECCC72}"/>
          </ac:graphicFrameMkLst>
        </pc:graphicFrameChg>
      </pc:sldChg>
      <pc:sldChg chg="modSp mod setBg">
        <pc:chgData name="Mathias Iversen" userId="dea6d89c-6f8a-44b0-80c2-5d37afda12c9" providerId="ADAL" clId="{82426CB6-1029-4853-BCCD-B32442AA749B}" dt="2024-02-01T15:05:37.303" v="91"/>
        <pc:sldMkLst>
          <pc:docMk/>
          <pc:sldMk cId="2571635906" sldId="284"/>
        </pc:sldMkLst>
        <pc:spChg chg="mod">
          <ac:chgData name="Mathias Iversen" userId="dea6d89c-6f8a-44b0-80c2-5d37afda12c9" providerId="ADAL" clId="{82426CB6-1029-4853-BCCD-B32442AA749B}" dt="2024-02-01T11:29:28.430" v="22" actId="2711"/>
          <ac:spMkLst>
            <pc:docMk/>
            <pc:sldMk cId="2571635906" sldId="284"/>
            <ac:spMk id="2" creationId="{588798DA-8AD1-49AA-96BC-11EE872291DD}"/>
          </ac:spMkLst>
        </pc:spChg>
        <pc:spChg chg="mod">
          <ac:chgData name="Mathias Iversen" userId="dea6d89c-6f8a-44b0-80c2-5d37afda12c9" providerId="ADAL" clId="{82426CB6-1029-4853-BCCD-B32442AA749B}" dt="2024-02-01T11:29:28.430" v="22" actId="2711"/>
          <ac:spMkLst>
            <pc:docMk/>
            <pc:sldMk cId="2571635906" sldId="284"/>
            <ac:spMk id="5" creationId="{B1EED305-5725-4FC2-A70C-645A377D4E1C}"/>
          </ac:spMkLst>
        </pc:spChg>
        <pc:spChg chg="mod">
          <ac:chgData name="Mathias Iversen" userId="dea6d89c-6f8a-44b0-80c2-5d37afda12c9" providerId="ADAL" clId="{82426CB6-1029-4853-BCCD-B32442AA749B}" dt="2024-02-01T11:29:28.430" v="22" actId="2711"/>
          <ac:spMkLst>
            <pc:docMk/>
            <pc:sldMk cId="2571635906" sldId="284"/>
            <ac:spMk id="12" creationId="{A94E28DC-48EA-440D-A420-9F3FC2F1DF21}"/>
          </ac:spMkLst>
        </pc:spChg>
      </pc:sldChg>
      <pc:sldChg chg="modSp mod setBg">
        <pc:chgData name="Mathias Iversen" userId="dea6d89c-6f8a-44b0-80c2-5d37afda12c9" providerId="ADAL" clId="{82426CB6-1029-4853-BCCD-B32442AA749B}" dt="2024-02-01T15:19:58.266" v="97"/>
        <pc:sldMkLst>
          <pc:docMk/>
          <pc:sldMk cId="2318387446" sldId="285"/>
        </pc:sldMkLst>
        <pc:spChg chg="mod">
          <ac:chgData name="Mathias Iversen" userId="dea6d89c-6f8a-44b0-80c2-5d37afda12c9" providerId="ADAL" clId="{82426CB6-1029-4853-BCCD-B32442AA749B}" dt="2024-02-01T15:19:58.266" v="97"/>
          <ac:spMkLst>
            <pc:docMk/>
            <pc:sldMk cId="2318387446" sldId="285"/>
            <ac:spMk id="8" creationId="{842FA2FF-C345-A6CD-25DE-6E3E19B361AD}"/>
          </ac:spMkLst>
        </pc:spChg>
        <pc:spChg chg="mod">
          <ac:chgData name="Mathias Iversen" userId="dea6d89c-6f8a-44b0-80c2-5d37afda12c9" providerId="ADAL" clId="{82426CB6-1029-4853-BCCD-B32442AA749B}" dt="2024-02-01T11:28:05.236" v="4" actId="207"/>
          <ac:spMkLst>
            <pc:docMk/>
            <pc:sldMk cId="2318387446" sldId="285"/>
            <ac:spMk id="9" creationId="{665E5BC5-ACF7-E9DC-7995-9FB97E91591F}"/>
          </ac:spMkLst>
        </pc:spChg>
      </pc:sldChg>
      <pc:sldChg chg="modSp mod setBg">
        <pc:chgData name="Mathias Iversen" userId="dea6d89c-6f8a-44b0-80c2-5d37afda12c9" providerId="ADAL" clId="{82426CB6-1029-4853-BCCD-B32442AA749B}" dt="2024-02-01T15:19:58.266" v="97"/>
        <pc:sldMkLst>
          <pc:docMk/>
          <pc:sldMk cId="2954530852" sldId="286"/>
        </pc:sldMkLst>
        <pc:spChg chg="mod">
          <ac:chgData name="Mathias Iversen" userId="dea6d89c-6f8a-44b0-80c2-5d37afda12c9" providerId="ADAL" clId="{82426CB6-1029-4853-BCCD-B32442AA749B}" dt="2024-02-01T11:29:50.276" v="26" actId="2711"/>
          <ac:spMkLst>
            <pc:docMk/>
            <pc:sldMk cId="2954530852" sldId="286"/>
            <ac:spMk id="2" creationId="{1B4599FE-5CDB-45BF-BE74-1177254806B3}"/>
          </ac:spMkLst>
        </pc:spChg>
        <pc:spChg chg="mod">
          <ac:chgData name="Mathias Iversen" userId="dea6d89c-6f8a-44b0-80c2-5d37afda12c9" providerId="ADAL" clId="{82426CB6-1029-4853-BCCD-B32442AA749B}" dt="2024-02-01T11:29:50.276" v="26" actId="2711"/>
          <ac:spMkLst>
            <pc:docMk/>
            <pc:sldMk cId="2954530852" sldId="286"/>
            <ac:spMk id="4" creationId="{E3A00041-9F7B-4C31-B4C3-014FF513433D}"/>
          </ac:spMkLst>
        </pc:spChg>
        <pc:spChg chg="mod">
          <ac:chgData name="Mathias Iversen" userId="dea6d89c-6f8a-44b0-80c2-5d37afda12c9" providerId="ADAL" clId="{82426CB6-1029-4853-BCCD-B32442AA749B}" dt="2024-02-01T15:19:58.266" v="97"/>
          <ac:spMkLst>
            <pc:docMk/>
            <pc:sldMk cId="2954530852" sldId="286"/>
            <ac:spMk id="6" creationId="{E32827FE-EFF7-14C6-E08D-FFC85AED4628}"/>
          </ac:spMkLst>
        </pc:spChg>
      </pc:sldChg>
      <pc:sldMasterChg chg="modSldLayout">
        <pc:chgData name="Mathias Iversen" userId="dea6d89c-6f8a-44b0-80c2-5d37afda12c9" providerId="ADAL" clId="{82426CB6-1029-4853-BCCD-B32442AA749B}" dt="2024-02-01T15:19:58.266" v="97"/>
        <pc:sldMasterMkLst>
          <pc:docMk/>
          <pc:sldMasterMk cId="4210629792" sldId="2147483660"/>
        </pc:sldMasterMkLst>
        <pc:sldLayoutChg chg="modSp mod">
          <pc:chgData name="Mathias Iversen" userId="dea6d89c-6f8a-44b0-80c2-5d37afda12c9" providerId="ADAL" clId="{82426CB6-1029-4853-BCCD-B32442AA749B}" dt="2024-02-01T15:19:58.266" v="97"/>
          <pc:sldLayoutMkLst>
            <pc:docMk/>
            <pc:sldMasterMk cId="4210629792" sldId="2147483660"/>
            <pc:sldLayoutMk cId="2110830415" sldId="2147483662"/>
          </pc:sldLayoutMkLst>
          <pc:spChg chg="mod">
            <ac:chgData name="Mathias Iversen" userId="dea6d89c-6f8a-44b0-80c2-5d37afda12c9" providerId="ADAL" clId="{82426CB6-1029-4853-BCCD-B32442AA749B}" dt="2024-02-01T15:19:58.266" v="97"/>
            <ac:spMkLst>
              <pc:docMk/>
              <pc:sldMasterMk cId="4210629792" sldId="2147483660"/>
              <pc:sldLayoutMk cId="2110830415" sldId="2147483662"/>
              <ac:spMk id="18" creationId="{AF999388-3369-4F41-AC8C-8B96A3B8B5F6}"/>
            </ac:spMkLst>
          </pc:spChg>
          <pc:cxnChg chg="mod">
            <ac:chgData name="Mathias Iversen" userId="dea6d89c-6f8a-44b0-80c2-5d37afda12c9" providerId="ADAL" clId="{82426CB6-1029-4853-BCCD-B32442AA749B}" dt="2024-02-01T11:30:55.861" v="30" actId="208"/>
            <ac:cxnSpMkLst>
              <pc:docMk/>
              <pc:sldMasterMk cId="4210629792" sldId="2147483660"/>
              <pc:sldLayoutMk cId="2110830415" sldId="2147483662"/>
              <ac:cxnSpMk id="5" creationId="{61A429EE-2383-4BDF-AA89-27CB255AC548}"/>
            </ac:cxnSpMkLst>
          </pc:cxnChg>
        </pc:sldLayoutChg>
        <pc:sldLayoutChg chg="modSp mod">
          <pc:chgData name="Mathias Iversen" userId="dea6d89c-6f8a-44b0-80c2-5d37afda12c9" providerId="ADAL" clId="{82426CB6-1029-4853-BCCD-B32442AA749B}" dt="2024-02-01T11:30:46.440" v="29" actId="1076"/>
          <pc:sldLayoutMkLst>
            <pc:docMk/>
            <pc:sldMasterMk cId="4210629792" sldId="2147483660"/>
            <pc:sldLayoutMk cId="1874524614" sldId="2147483663"/>
          </pc:sldLayoutMkLst>
          <pc:picChg chg="mod">
            <ac:chgData name="Mathias Iversen" userId="dea6d89c-6f8a-44b0-80c2-5d37afda12c9" providerId="ADAL" clId="{82426CB6-1029-4853-BCCD-B32442AA749B}" dt="2024-02-01T11:30:46.440" v="29" actId="1076"/>
            <ac:picMkLst>
              <pc:docMk/>
              <pc:sldMasterMk cId="4210629792" sldId="2147483660"/>
              <pc:sldLayoutMk cId="1874524614" sldId="2147483663"/>
              <ac:picMk id="5" creationId="{052A8773-9B79-4F4C-B715-3D322872D7FB}"/>
            </ac:picMkLst>
          </pc:picChg>
        </pc:sldLayoutChg>
        <pc:sldLayoutChg chg="modSp mod">
          <pc:chgData name="Mathias Iversen" userId="dea6d89c-6f8a-44b0-80c2-5d37afda12c9" providerId="ADAL" clId="{82426CB6-1029-4853-BCCD-B32442AA749B}" dt="2024-02-01T11:31:51.453" v="40" actId="208"/>
          <pc:sldLayoutMkLst>
            <pc:docMk/>
            <pc:sldMasterMk cId="4210629792" sldId="2147483660"/>
            <pc:sldLayoutMk cId="1137365639" sldId="2147483681"/>
          </pc:sldLayoutMkLst>
          <pc:cxnChg chg="mod">
            <ac:chgData name="Mathias Iversen" userId="dea6d89c-6f8a-44b0-80c2-5d37afda12c9" providerId="ADAL" clId="{82426CB6-1029-4853-BCCD-B32442AA749B}" dt="2024-02-01T11:31:51.453" v="40" actId="208"/>
            <ac:cxnSpMkLst>
              <pc:docMk/>
              <pc:sldMasterMk cId="4210629792" sldId="2147483660"/>
              <pc:sldLayoutMk cId="1137365639" sldId="2147483681"/>
              <ac:cxnSpMk id="10" creationId="{EE131C8F-9A9D-420A-AAE4-7A981F6FB80C}"/>
            </ac:cxnSpMkLst>
          </pc:cxnChg>
        </pc:sldLayoutChg>
        <pc:sldLayoutChg chg="modSp mod">
          <pc:chgData name="Mathias Iversen" userId="dea6d89c-6f8a-44b0-80c2-5d37afda12c9" providerId="ADAL" clId="{82426CB6-1029-4853-BCCD-B32442AA749B}" dt="2024-02-01T11:32:15.370" v="42" actId="208"/>
          <pc:sldLayoutMkLst>
            <pc:docMk/>
            <pc:sldMasterMk cId="4210629792" sldId="2147483660"/>
            <pc:sldLayoutMk cId="4126966658" sldId="2147483682"/>
          </pc:sldLayoutMkLst>
          <pc:spChg chg="mod">
            <ac:chgData name="Mathias Iversen" userId="dea6d89c-6f8a-44b0-80c2-5d37afda12c9" providerId="ADAL" clId="{82426CB6-1029-4853-BCCD-B32442AA749B}" dt="2024-02-01T11:32:05.353" v="41" actId="208"/>
            <ac:spMkLst>
              <pc:docMk/>
              <pc:sldMasterMk cId="4210629792" sldId="2147483660"/>
              <pc:sldLayoutMk cId="4126966658" sldId="2147483682"/>
              <ac:spMk id="31" creationId="{7AB36B03-8733-41AF-AAEE-CBD2E3E36F7C}"/>
            </ac:spMkLst>
          </pc:spChg>
          <pc:spChg chg="mod">
            <ac:chgData name="Mathias Iversen" userId="dea6d89c-6f8a-44b0-80c2-5d37afda12c9" providerId="ADAL" clId="{82426CB6-1029-4853-BCCD-B32442AA749B}" dt="2024-02-01T11:32:15.370" v="42" actId="208"/>
            <ac:spMkLst>
              <pc:docMk/>
              <pc:sldMasterMk cId="4210629792" sldId="2147483660"/>
              <pc:sldLayoutMk cId="4126966658" sldId="2147483682"/>
              <ac:spMk id="32" creationId="{562F619C-CC12-4124-A46A-5B50588A8B9E}"/>
            </ac:spMkLst>
          </pc:spChg>
          <pc:cxnChg chg="mod">
            <ac:chgData name="Mathias Iversen" userId="dea6d89c-6f8a-44b0-80c2-5d37afda12c9" providerId="ADAL" clId="{82426CB6-1029-4853-BCCD-B32442AA749B}" dt="2024-02-01T11:31:01.560" v="31" actId="208"/>
            <ac:cxnSpMkLst>
              <pc:docMk/>
              <pc:sldMasterMk cId="4210629792" sldId="2147483660"/>
              <pc:sldLayoutMk cId="4126966658" sldId="2147483682"/>
              <ac:cxnSpMk id="12" creationId="{3E73097E-D8C3-4B7A-883C-1BCDE7F3AF29}"/>
            </ac:cxnSpMkLst>
          </pc:cxnChg>
        </pc:sldLayoutChg>
        <pc:sldLayoutChg chg="modSp mod">
          <pc:chgData name="Mathias Iversen" userId="dea6d89c-6f8a-44b0-80c2-5d37afda12c9" providerId="ADAL" clId="{82426CB6-1029-4853-BCCD-B32442AA749B}" dt="2024-02-01T11:31:08.427" v="32" actId="208"/>
          <pc:sldLayoutMkLst>
            <pc:docMk/>
            <pc:sldMasterMk cId="4210629792" sldId="2147483660"/>
            <pc:sldLayoutMk cId="210778978" sldId="2147483683"/>
          </pc:sldLayoutMkLst>
          <pc:cxnChg chg="mod">
            <ac:chgData name="Mathias Iversen" userId="dea6d89c-6f8a-44b0-80c2-5d37afda12c9" providerId="ADAL" clId="{82426CB6-1029-4853-BCCD-B32442AA749B}" dt="2024-02-01T11:31:08.427" v="32" actId="208"/>
            <ac:cxnSpMkLst>
              <pc:docMk/>
              <pc:sldMasterMk cId="4210629792" sldId="2147483660"/>
              <pc:sldLayoutMk cId="210778978" sldId="2147483683"/>
              <ac:cxnSpMk id="12" creationId="{3E73097E-D8C3-4B7A-883C-1BCDE7F3AF29}"/>
            </ac:cxnSpMkLst>
          </pc:cxnChg>
        </pc:sldLayoutChg>
        <pc:sldLayoutChg chg="modSp mod">
          <pc:chgData name="Mathias Iversen" userId="dea6d89c-6f8a-44b0-80c2-5d37afda12c9" providerId="ADAL" clId="{82426CB6-1029-4853-BCCD-B32442AA749B}" dt="2024-02-01T11:31:14.790" v="33" actId="208"/>
          <pc:sldLayoutMkLst>
            <pc:docMk/>
            <pc:sldMasterMk cId="4210629792" sldId="2147483660"/>
            <pc:sldLayoutMk cId="3497793653" sldId="2147483684"/>
          </pc:sldLayoutMkLst>
          <pc:cxnChg chg="mod">
            <ac:chgData name="Mathias Iversen" userId="dea6d89c-6f8a-44b0-80c2-5d37afda12c9" providerId="ADAL" clId="{82426CB6-1029-4853-BCCD-B32442AA749B}" dt="2024-02-01T11:31:14.790" v="33" actId="208"/>
            <ac:cxnSpMkLst>
              <pc:docMk/>
              <pc:sldMasterMk cId="4210629792" sldId="2147483660"/>
              <pc:sldLayoutMk cId="3497793653" sldId="2147483684"/>
              <ac:cxnSpMk id="12" creationId="{3E73097E-D8C3-4B7A-883C-1BCDE7F3AF29}"/>
            </ac:cxnSpMkLst>
          </pc:cxnChg>
        </pc:sldLayoutChg>
        <pc:sldLayoutChg chg="modSp mod">
          <pc:chgData name="Mathias Iversen" userId="dea6d89c-6f8a-44b0-80c2-5d37afda12c9" providerId="ADAL" clId="{82426CB6-1029-4853-BCCD-B32442AA749B}" dt="2024-02-01T11:31:20.931" v="34" actId="208"/>
          <pc:sldLayoutMkLst>
            <pc:docMk/>
            <pc:sldMasterMk cId="4210629792" sldId="2147483660"/>
            <pc:sldLayoutMk cId="783061069" sldId="2147483685"/>
          </pc:sldLayoutMkLst>
          <pc:cxnChg chg="mod">
            <ac:chgData name="Mathias Iversen" userId="dea6d89c-6f8a-44b0-80c2-5d37afda12c9" providerId="ADAL" clId="{82426CB6-1029-4853-BCCD-B32442AA749B}" dt="2024-02-01T11:31:20.931" v="34" actId="208"/>
            <ac:cxnSpMkLst>
              <pc:docMk/>
              <pc:sldMasterMk cId="4210629792" sldId="2147483660"/>
              <pc:sldLayoutMk cId="783061069" sldId="2147483685"/>
              <ac:cxnSpMk id="12" creationId="{3E73097E-D8C3-4B7A-883C-1BCDE7F3AF29}"/>
            </ac:cxnSpMkLst>
          </pc:cxnChg>
        </pc:sldLayoutChg>
        <pc:sldLayoutChg chg="modSp mod">
          <pc:chgData name="Mathias Iversen" userId="dea6d89c-6f8a-44b0-80c2-5d37afda12c9" providerId="ADAL" clId="{82426CB6-1029-4853-BCCD-B32442AA749B}" dt="2024-02-01T11:31:26.604" v="35" actId="208"/>
          <pc:sldLayoutMkLst>
            <pc:docMk/>
            <pc:sldMasterMk cId="4210629792" sldId="2147483660"/>
            <pc:sldLayoutMk cId="3228309435" sldId="2147483686"/>
          </pc:sldLayoutMkLst>
          <pc:cxnChg chg="mod">
            <ac:chgData name="Mathias Iversen" userId="dea6d89c-6f8a-44b0-80c2-5d37afda12c9" providerId="ADAL" clId="{82426CB6-1029-4853-BCCD-B32442AA749B}" dt="2024-02-01T11:31:26.604" v="35" actId="208"/>
            <ac:cxnSpMkLst>
              <pc:docMk/>
              <pc:sldMasterMk cId="4210629792" sldId="2147483660"/>
              <pc:sldLayoutMk cId="3228309435" sldId="2147483686"/>
              <ac:cxnSpMk id="12" creationId="{3E73097E-D8C3-4B7A-883C-1BCDE7F3AF29}"/>
            </ac:cxnSpMkLst>
          </pc:cxnChg>
        </pc:sldLayoutChg>
        <pc:sldLayoutChg chg="modSp mod">
          <pc:chgData name="Mathias Iversen" userId="dea6d89c-6f8a-44b0-80c2-5d37afda12c9" providerId="ADAL" clId="{82426CB6-1029-4853-BCCD-B32442AA749B}" dt="2024-02-01T11:31:31.980" v="36" actId="208"/>
          <pc:sldLayoutMkLst>
            <pc:docMk/>
            <pc:sldMasterMk cId="4210629792" sldId="2147483660"/>
            <pc:sldLayoutMk cId="1374499944" sldId="2147483687"/>
          </pc:sldLayoutMkLst>
          <pc:cxnChg chg="mod">
            <ac:chgData name="Mathias Iversen" userId="dea6d89c-6f8a-44b0-80c2-5d37afda12c9" providerId="ADAL" clId="{82426CB6-1029-4853-BCCD-B32442AA749B}" dt="2024-02-01T11:31:31.980" v="36" actId="208"/>
            <ac:cxnSpMkLst>
              <pc:docMk/>
              <pc:sldMasterMk cId="4210629792" sldId="2147483660"/>
              <pc:sldLayoutMk cId="1374499944" sldId="2147483687"/>
              <ac:cxnSpMk id="12" creationId="{3E73097E-D8C3-4B7A-883C-1BCDE7F3AF29}"/>
            </ac:cxnSpMkLst>
          </pc:cxnChg>
        </pc:sldLayoutChg>
        <pc:sldLayoutChg chg="modSp mod">
          <pc:chgData name="Mathias Iversen" userId="dea6d89c-6f8a-44b0-80c2-5d37afda12c9" providerId="ADAL" clId="{82426CB6-1029-4853-BCCD-B32442AA749B}" dt="2024-02-01T11:31:35.201" v="37" actId="208"/>
          <pc:sldLayoutMkLst>
            <pc:docMk/>
            <pc:sldMasterMk cId="4210629792" sldId="2147483660"/>
            <pc:sldLayoutMk cId="2112347531" sldId="2147483688"/>
          </pc:sldLayoutMkLst>
          <pc:cxnChg chg="mod">
            <ac:chgData name="Mathias Iversen" userId="dea6d89c-6f8a-44b0-80c2-5d37afda12c9" providerId="ADAL" clId="{82426CB6-1029-4853-BCCD-B32442AA749B}" dt="2024-02-01T11:31:35.201" v="37" actId="208"/>
            <ac:cxnSpMkLst>
              <pc:docMk/>
              <pc:sldMasterMk cId="4210629792" sldId="2147483660"/>
              <pc:sldLayoutMk cId="2112347531" sldId="2147483688"/>
              <ac:cxnSpMk id="12" creationId="{3E73097E-D8C3-4B7A-883C-1BCDE7F3AF29}"/>
            </ac:cxnSpMkLst>
          </pc:cxnChg>
        </pc:sldLayoutChg>
        <pc:sldLayoutChg chg="modSp mod">
          <pc:chgData name="Mathias Iversen" userId="dea6d89c-6f8a-44b0-80c2-5d37afda12c9" providerId="ADAL" clId="{82426CB6-1029-4853-BCCD-B32442AA749B}" dt="2024-02-01T11:31:39.087" v="38" actId="208"/>
          <pc:sldLayoutMkLst>
            <pc:docMk/>
            <pc:sldMasterMk cId="4210629792" sldId="2147483660"/>
            <pc:sldLayoutMk cId="655889488" sldId="2147483689"/>
          </pc:sldLayoutMkLst>
          <pc:cxnChg chg="mod">
            <ac:chgData name="Mathias Iversen" userId="dea6d89c-6f8a-44b0-80c2-5d37afda12c9" providerId="ADAL" clId="{82426CB6-1029-4853-BCCD-B32442AA749B}" dt="2024-02-01T11:31:39.087" v="38" actId="208"/>
            <ac:cxnSpMkLst>
              <pc:docMk/>
              <pc:sldMasterMk cId="4210629792" sldId="2147483660"/>
              <pc:sldLayoutMk cId="655889488" sldId="2147483689"/>
              <ac:cxnSpMk id="12" creationId="{3E73097E-D8C3-4B7A-883C-1BCDE7F3AF29}"/>
            </ac:cxnSpMkLst>
          </pc:cxnChg>
        </pc:sldLayoutChg>
        <pc:sldLayoutChg chg="modSp mod">
          <pc:chgData name="Mathias Iversen" userId="dea6d89c-6f8a-44b0-80c2-5d37afda12c9" providerId="ADAL" clId="{82426CB6-1029-4853-BCCD-B32442AA749B}" dt="2024-02-01T11:31:47.041" v="39" actId="208"/>
          <pc:sldLayoutMkLst>
            <pc:docMk/>
            <pc:sldMasterMk cId="4210629792" sldId="2147483660"/>
            <pc:sldLayoutMk cId="2008485101" sldId="2147483690"/>
          </pc:sldLayoutMkLst>
          <pc:cxnChg chg="mod">
            <ac:chgData name="Mathias Iversen" userId="dea6d89c-6f8a-44b0-80c2-5d37afda12c9" providerId="ADAL" clId="{82426CB6-1029-4853-BCCD-B32442AA749B}" dt="2024-02-01T11:31:47.041" v="39" actId="208"/>
            <ac:cxnSpMkLst>
              <pc:docMk/>
              <pc:sldMasterMk cId="4210629792" sldId="2147483660"/>
              <pc:sldLayoutMk cId="2008485101" sldId="2147483690"/>
              <ac:cxnSpMk id="12" creationId="{3E73097E-D8C3-4B7A-883C-1BCDE7F3AF29}"/>
            </ac:cxnSpMkLst>
          </pc:cxnChg>
        </pc:sldLayoutChg>
      </pc:sldMasterChg>
    </pc:docChg>
  </pc:docChgLst>
  <pc:docChgLst>
    <pc:chgData name="Andreas Benedictow" userId="e251fadf-16f4-4c88-b2c0-d8c4cd891c2a" providerId="ADAL" clId="{30B6162F-8CFA-4F2C-B9C9-655070AAF7B9}"/>
    <pc:docChg chg="modSld modMainMaster">
      <pc:chgData name="Andreas Benedictow" userId="e251fadf-16f4-4c88-b2c0-d8c4cd891c2a" providerId="ADAL" clId="{30B6162F-8CFA-4F2C-B9C9-655070AAF7B9}" dt="2024-02-02T07:37:23.622" v="71" actId="1036"/>
      <pc:docMkLst>
        <pc:docMk/>
      </pc:docMkLst>
      <pc:sldChg chg="setBg">
        <pc:chgData name="Andreas Benedictow" userId="e251fadf-16f4-4c88-b2c0-d8c4cd891c2a" providerId="ADAL" clId="{30B6162F-8CFA-4F2C-B9C9-655070AAF7B9}" dt="2024-02-01T12:51:47.529" v="2"/>
        <pc:sldMkLst>
          <pc:docMk/>
          <pc:sldMk cId="2921733838" sldId="256"/>
        </pc:sldMkLst>
      </pc:sldChg>
      <pc:sldChg chg="modSp mod">
        <pc:chgData name="Andreas Benedictow" userId="e251fadf-16f4-4c88-b2c0-d8c4cd891c2a" providerId="ADAL" clId="{30B6162F-8CFA-4F2C-B9C9-655070AAF7B9}" dt="2024-02-01T15:50:17.476" v="13" actId="20577"/>
        <pc:sldMkLst>
          <pc:docMk/>
          <pc:sldMk cId="896002109" sldId="259"/>
        </pc:sldMkLst>
        <pc:spChg chg="mod">
          <ac:chgData name="Andreas Benedictow" userId="e251fadf-16f4-4c88-b2c0-d8c4cd891c2a" providerId="ADAL" clId="{30B6162F-8CFA-4F2C-B9C9-655070AAF7B9}" dt="2024-02-01T15:50:17.476" v="13" actId="20577"/>
          <ac:spMkLst>
            <pc:docMk/>
            <pc:sldMk cId="896002109" sldId="259"/>
            <ac:spMk id="5" creationId="{1E8A7A64-34DF-43BB-954C-68720DEF1ED4}"/>
          </ac:spMkLst>
        </pc:spChg>
      </pc:sldChg>
      <pc:sldChg chg="setBg">
        <pc:chgData name="Andreas Benedictow" userId="e251fadf-16f4-4c88-b2c0-d8c4cd891c2a" providerId="ADAL" clId="{30B6162F-8CFA-4F2C-B9C9-655070AAF7B9}" dt="2024-02-01T12:51:27.028" v="1"/>
        <pc:sldMkLst>
          <pc:docMk/>
          <pc:sldMk cId="4242451211" sldId="268"/>
        </pc:sldMkLst>
      </pc:sldChg>
      <pc:sldChg chg="modSp mod">
        <pc:chgData name="Andreas Benedictow" userId="e251fadf-16f4-4c88-b2c0-d8c4cd891c2a" providerId="ADAL" clId="{30B6162F-8CFA-4F2C-B9C9-655070AAF7B9}" dt="2024-02-01T15:02:57.038" v="12" actId="20577"/>
        <pc:sldMkLst>
          <pc:docMk/>
          <pc:sldMk cId="1602616162" sldId="269"/>
        </pc:sldMkLst>
        <pc:spChg chg="mod">
          <ac:chgData name="Andreas Benedictow" userId="e251fadf-16f4-4c88-b2c0-d8c4cd891c2a" providerId="ADAL" clId="{30B6162F-8CFA-4F2C-B9C9-655070AAF7B9}" dt="2024-02-01T15:02:57.038" v="12" actId="20577"/>
          <ac:spMkLst>
            <pc:docMk/>
            <pc:sldMk cId="1602616162" sldId="269"/>
            <ac:spMk id="6" creationId="{B945A7FE-7FBB-4E7F-B3B2-1AD93F4988C5}"/>
          </ac:spMkLst>
        </pc:spChg>
      </pc:sldChg>
      <pc:sldChg chg="addSp modSp mod">
        <pc:chgData name="Andreas Benedictow" userId="e251fadf-16f4-4c88-b2c0-d8c4cd891c2a" providerId="ADAL" clId="{30B6162F-8CFA-4F2C-B9C9-655070AAF7B9}" dt="2024-02-02T07:37:23.622" v="71" actId="1036"/>
        <pc:sldMkLst>
          <pc:docMk/>
          <pc:sldMk cId="463784810" sldId="271"/>
        </pc:sldMkLst>
        <pc:spChg chg="add mod">
          <ac:chgData name="Andreas Benedictow" userId="e251fadf-16f4-4c88-b2c0-d8c4cd891c2a" providerId="ADAL" clId="{30B6162F-8CFA-4F2C-B9C9-655070AAF7B9}" dt="2024-02-02T07:37:23.622" v="71" actId="1036"/>
          <ac:spMkLst>
            <pc:docMk/>
            <pc:sldMk cId="463784810" sldId="271"/>
            <ac:spMk id="3" creationId="{EBB29A7B-6F2D-DB32-C6F1-50189BD562EA}"/>
          </ac:spMkLst>
        </pc:spChg>
        <pc:graphicFrameChg chg="mod">
          <ac:chgData name="Andreas Benedictow" userId="e251fadf-16f4-4c88-b2c0-d8c4cd891c2a" providerId="ADAL" clId="{30B6162F-8CFA-4F2C-B9C9-655070AAF7B9}" dt="2024-02-02T07:32:34.453" v="16" actId="2085"/>
          <ac:graphicFrameMkLst>
            <pc:docMk/>
            <pc:sldMk cId="463784810" sldId="271"/>
            <ac:graphicFrameMk id="5" creationId="{E670745C-601A-4AF0-99EA-F54ACF57ECCC}"/>
          </ac:graphicFrameMkLst>
        </pc:graphicFrameChg>
      </pc:sldChg>
      <pc:sldMasterChg chg="setBg modSldLayout">
        <pc:chgData name="Andreas Benedictow" userId="e251fadf-16f4-4c88-b2c0-d8c4cd891c2a" providerId="ADAL" clId="{30B6162F-8CFA-4F2C-B9C9-655070AAF7B9}" dt="2024-02-01T12:51:27.028" v="1"/>
        <pc:sldMasterMkLst>
          <pc:docMk/>
          <pc:sldMasterMk cId="4210629792" sldId="2147483660"/>
        </pc:sldMasterMkLst>
        <pc:sldLayoutChg chg="setBg">
          <pc:chgData name="Andreas Benedictow" userId="e251fadf-16f4-4c88-b2c0-d8c4cd891c2a" providerId="ADAL" clId="{30B6162F-8CFA-4F2C-B9C9-655070AAF7B9}" dt="2024-02-01T12:51:27.028" v="1"/>
          <pc:sldLayoutMkLst>
            <pc:docMk/>
            <pc:sldMasterMk cId="4210629792" sldId="2147483660"/>
            <pc:sldLayoutMk cId="2110830415" sldId="2147483662"/>
          </pc:sldLayoutMkLst>
        </pc:sldLayoutChg>
        <pc:sldLayoutChg chg="setBg">
          <pc:chgData name="Andreas Benedictow" userId="e251fadf-16f4-4c88-b2c0-d8c4cd891c2a" providerId="ADAL" clId="{30B6162F-8CFA-4F2C-B9C9-655070AAF7B9}" dt="2024-02-01T12:51:27.028" v="1"/>
          <pc:sldLayoutMkLst>
            <pc:docMk/>
            <pc:sldMasterMk cId="4210629792" sldId="2147483660"/>
            <pc:sldLayoutMk cId="1874524614" sldId="2147483663"/>
          </pc:sldLayoutMkLst>
        </pc:sldLayoutChg>
        <pc:sldLayoutChg chg="setBg">
          <pc:chgData name="Andreas Benedictow" userId="e251fadf-16f4-4c88-b2c0-d8c4cd891c2a" providerId="ADAL" clId="{30B6162F-8CFA-4F2C-B9C9-655070AAF7B9}" dt="2024-02-01T12:51:27.028" v="1"/>
          <pc:sldLayoutMkLst>
            <pc:docMk/>
            <pc:sldMasterMk cId="4210629792" sldId="2147483660"/>
            <pc:sldLayoutMk cId="1995452877" sldId="2147483680"/>
          </pc:sldLayoutMkLst>
        </pc:sldLayoutChg>
        <pc:sldLayoutChg chg="setBg">
          <pc:chgData name="Andreas Benedictow" userId="e251fadf-16f4-4c88-b2c0-d8c4cd891c2a" providerId="ADAL" clId="{30B6162F-8CFA-4F2C-B9C9-655070AAF7B9}" dt="2024-02-01T12:51:27.028" v="1"/>
          <pc:sldLayoutMkLst>
            <pc:docMk/>
            <pc:sldMasterMk cId="4210629792" sldId="2147483660"/>
            <pc:sldLayoutMk cId="1137365639" sldId="2147483681"/>
          </pc:sldLayoutMkLst>
        </pc:sldLayoutChg>
        <pc:sldLayoutChg chg="setBg">
          <pc:chgData name="Andreas Benedictow" userId="e251fadf-16f4-4c88-b2c0-d8c4cd891c2a" providerId="ADAL" clId="{30B6162F-8CFA-4F2C-B9C9-655070AAF7B9}" dt="2024-02-01T12:51:27.028" v="1"/>
          <pc:sldLayoutMkLst>
            <pc:docMk/>
            <pc:sldMasterMk cId="4210629792" sldId="2147483660"/>
            <pc:sldLayoutMk cId="4126966658" sldId="2147483682"/>
          </pc:sldLayoutMkLst>
        </pc:sldLayoutChg>
        <pc:sldLayoutChg chg="setBg">
          <pc:chgData name="Andreas Benedictow" userId="e251fadf-16f4-4c88-b2c0-d8c4cd891c2a" providerId="ADAL" clId="{30B6162F-8CFA-4F2C-B9C9-655070AAF7B9}" dt="2024-02-01T12:51:27.028" v="1"/>
          <pc:sldLayoutMkLst>
            <pc:docMk/>
            <pc:sldMasterMk cId="4210629792" sldId="2147483660"/>
            <pc:sldLayoutMk cId="210778978" sldId="2147483683"/>
          </pc:sldLayoutMkLst>
        </pc:sldLayoutChg>
        <pc:sldLayoutChg chg="setBg">
          <pc:chgData name="Andreas Benedictow" userId="e251fadf-16f4-4c88-b2c0-d8c4cd891c2a" providerId="ADAL" clId="{30B6162F-8CFA-4F2C-B9C9-655070AAF7B9}" dt="2024-02-01T12:51:27.028" v="1"/>
          <pc:sldLayoutMkLst>
            <pc:docMk/>
            <pc:sldMasterMk cId="4210629792" sldId="2147483660"/>
            <pc:sldLayoutMk cId="3497793653" sldId="2147483684"/>
          </pc:sldLayoutMkLst>
        </pc:sldLayoutChg>
        <pc:sldLayoutChg chg="setBg">
          <pc:chgData name="Andreas Benedictow" userId="e251fadf-16f4-4c88-b2c0-d8c4cd891c2a" providerId="ADAL" clId="{30B6162F-8CFA-4F2C-B9C9-655070AAF7B9}" dt="2024-02-01T12:51:27.028" v="1"/>
          <pc:sldLayoutMkLst>
            <pc:docMk/>
            <pc:sldMasterMk cId="4210629792" sldId="2147483660"/>
            <pc:sldLayoutMk cId="783061069" sldId="2147483685"/>
          </pc:sldLayoutMkLst>
        </pc:sldLayoutChg>
        <pc:sldLayoutChg chg="setBg">
          <pc:chgData name="Andreas Benedictow" userId="e251fadf-16f4-4c88-b2c0-d8c4cd891c2a" providerId="ADAL" clId="{30B6162F-8CFA-4F2C-B9C9-655070AAF7B9}" dt="2024-02-01T12:51:27.028" v="1"/>
          <pc:sldLayoutMkLst>
            <pc:docMk/>
            <pc:sldMasterMk cId="4210629792" sldId="2147483660"/>
            <pc:sldLayoutMk cId="3228309435" sldId="2147483686"/>
          </pc:sldLayoutMkLst>
        </pc:sldLayoutChg>
        <pc:sldLayoutChg chg="setBg">
          <pc:chgData name="Andreas Benedictow" userId="e251fadf-16f4-4c88-b2c0-d8c4cd891c2a" providerId="ADAL" clId="{30B6162F-8CFA-4F2C-B9C9-655070AAF7B9}" dt="2024-02-01T12:51:27.028" v="1"/>
          <pc:sldLayoutMkLst>
            <pc:docMk/>
            <pc:sldMasterMk cId="4210629792" sldId="2147483660"/>
            <pc:sldLayoutMk cId="1374499944" sldId="2147483687"/>
          </pc:sldLayoutMkLst>
        </pc:sldLayoutChg>
        <pc:sldLayoutChg chg="setBg">
          <pc:chgData name="Andreas Benedictow" userId="e251fadf-16f4-4c88-b2c0-d8c4cd891c2a" providerId="ADAL" clId="{30B6162F-8CFA-4F2C-B9C9-655070AAF7B9}" dt="2024-02-01T12:51:27.028" v="1"/>
          <pc:sldLayoutMkLst>
            <pc:docMk/>
            <pc:sldMasterMk cId="4210629792" sldId="2147483660"/>
            <pc:sldLayoutMk cId="2112347531" sldId="2147483688"/>
          </pc:sldLayoutMkLst>
        </pc:sldLayoutChg>
        <pc:sldLayoutChg chg="setBg">
          <pc:chgData name="Andreas Benedictow" userId="e251fadf-16f4-4c88-b2c0-d8c4cd891c2a" providerId="ADAL" clId="{30B6162F-8CFA-4F2C-B9C9-655070AAF7B9}" dt="2024-02-01T12:51:27.028" v="1"/>
          <pc:sldLayoutMkLst>
            <pc:docMk/>
            <pc:sldMasterMk cId="4210629792" sldId="2147483660"/>
            <pc:sldLayoutMk cId="655889488" sldId="2147483689"/>
          </pc:sldLayoutMkLst>
        </pc:sldLayoutChg>
        <pc:sldLayoutChg chg="setBg">
          <pc:chgData name="Andreas Benedictow" userId="e251fadf-16f4-4c88-b2c0-d8c4cd891c2a" providerId="ADAL" clId="{30B6162F-8CFA-4F2C-B9C9-655070AAF7B9}" dt="2024-02-01T12:51:27.028" v="1"/>
          <pc:sldLayoutMkLst>
            <pc:docMk/>
            <pc:sldMasterMk cId="4210629792" sldId="2147483660"/>
            <pc:sldLayoutMk cId="2008485101" sldId="2147483690"/>
          </pc:sldLayoutMkLst>
        </pc:sldLayoutChg>
      </pc:sldMaster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embeddings/oleObject1.bin"/></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https://samfunnsokonomisk.sharepoint.com/sites/NBBLFrstehjemindeksen/Delte%20dokumenter/General/3b.%20Oppdragsfase%202024/Utregninger/Resultater%20Norge%202024.xlsx"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embeddings/oleObject2.bin"/><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embeddings/oleObject3.bin"/><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embeddings/oleObject4.bin"/><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embeddings/oleObject5.bin"/><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ysClr val="windowText" lastClr="000000"/>
                </a:solidFill>
                <a:latin typeface="Arial" panose="020B0604020202020204" pitchFamily="34" charset="0"/>
                <a:ea typeface="+mn-ea"/>
                <a:cs typeface="Arial" panose="020B0604020202020204" pitchFamily="34" charset="0"/>
              </a:defRPr>
            </a:pPr>
            <a:r>
              <a:rPr lang="en-US"/>
              <a:t>Kjøpekraftindeks førstegangskjøpere Norge (43) </a:t>
            </a:r>
          </a:p>
          <a:p>
            <a:pPr>
              <a:defRPr/>
            </a:pPr>
            <a:r>
              <a:rPr lang="en-US"/>
              <a:t>2023 vs. 2010  </a:t>
            </a:r>
          </a:p>
        </c:rich>
      </c:tx>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Arial" panose="020B0604020202020204" pitchFamily="34" charset="0"/>
              <a:ea typeface="+mn-ea"/>
              <a:cs typeface="Arial" panose="020B0604020202020204" pitchFamily="34" charset="0"/>
            </a:defRPr>
          </a:pPr>
          <a:endParaRPr lang="nb-NO"/>
        </a:p>
      </c:txPr>
    </c:title>
    <c:autoTitleDeleted val="0"/>
    <c:plotArea>
      <c:layout/>
      <c:barChart>
        <c:barDir val="col"/>
        <c:grouping val="clustered"/>
        <c:varyColors val="0"/>
        <c:ser>
          <c:idx val="0"/>
          <c:order val="0"/>
          <c:tx>
            <c:strRef>
              <c:f>'[Resultater Norge 2024.xlsx]Norge 2022'!$AS$3:$AS$4</c:f>
              <c:strCache>
                <c:ptCount val="2"/>
                <c:pt idx="0">
                  <c:v>Boligkjøpekraft </c:v>
                </c:pt>
                <c:pt idx="1">
                  <c:v>2023</c:v>
                </c:pt>
              </c:strCache>
            </c:strRef>
          </c:tx>
          <c:spPr>
            <a:solidFill>
              <a:schemeClr val="accent1"/>
            </a:solidFill>
            <a:ln>
              <a:noFill/>
            </a:ln>
            <a:effectLst/>
          </c:spPr>
          <c:invertIfNegative val="0"/>
          <c:cat>
            <c:strRef>
              <c:f>'[Resultater Norge 2024.xlsx]Norge 2022'!$AH$5:$AH$49</c:f>
              <c:strCache>
                <c:ptCount val="45"/>
                <c:pt idx="0">
                  <c:v>Oslo</c:v>
                </c:pt>
                <c:pt idx="1">
                  <c:v>Bærum</c:v>
                </c:pt>
                <c:pt idx="2">
                  <c:v>Lørenskog</c:v>
                </c:pt>
                <c:pt idx="3">
                  <c:v>Asker</c:v>
                </c:pt>
                <c:pt idx="4">
                  <c:v>Tromsø</c:v>
                </c:pt>
                <c:pt idx="5">
                  <c:v>De store Byene - snitt vektet</c:v>
                </c:pt>
                <c:pt idx="6">
                  <c:v>Lillestrøm</c:v>
                </c:pt>
                <c:pt idx="7">
                  <c:v>Alta</c:v>
                </c:pt>
                <c:pt idx="8">
                  <c:v>Trondheim</c:v>
                </c:pt>
                <c:pt idx="9">
                  <c:v>Lillehammer</c:v>
                </c:pt>
                <c:pt idx="10">
                  <c:v>Moss</c:v>
                </c:pt>
                <c:pt idx="11">
                  <c:v>Fredrikstad</c:v>
                </c:pt>
                <c:pt idx="12">
                  <c:v>Bodø</c:v>
                </c:pt>
                <c:pt idx="13">
                  <c:v>Drammen</c:v>
                </c:pt>
                <c:pt idx="14">
                  <c:v>Norge Alle regioner - snitt vektet</c:v>
                </c:pt>
                <c:pt idx="15">
                  <c:v>Kristiansand</c:v>
                </c:pt>
                <c:pt idx="16">
                  <c:v>Bergen</c:v>
                </c:pt>
                <c:pt idx="17">
                  <c:v>Sandnes</c:v>
                </c:pt>
                <c:pt idx="18">
                  <c:v>Sandefjord</c:v>
                </c:pt>
                <c:pt idx="19">
                  <c:v>Stavanger</c:v>
                </c:pt>
                <c:pt idx="20">
                  <c:v>Tønsberg</c:v>
                </c:pt>
                <c:pt idx="21">
                  <c:v>Sarpsborg</c:v>
                </c:pt>
                <c:pt idx="22">
                  <c:v>Arendal</c:v>
                </c:pt>
                <c:pt idx="23">
                  <c:v>Hamar</c:v>
                </c:pt>
                <c:pt idx="24">
                  <c:v>Halden</c:v>
                </c:pt>
                <c:pt idx="25">
                  <c:v>Larvik</c:v>
                </c:pt>
                <c:pt idx="26">
                  <c:v>Ålesund</c:v>
                </c:pt>
                <c:pt idx="27">
                  <c:v>Ringerike</c:v>
                </c:pt>
                <c:pt idx="28">
                  <c:v>Rana</c:v>
                </c:pt>
                <c:pt idx="29">
                  <c:v>Kongsberg</c:v>
                </c:pt>
                <c:pt idx="30">
                  <c:v>Molde</c:v>
                </c:pt>
                <c:pt idx="31">
                  <c:v>Gjøvik</c:v>
                </c:pt>
                <c:pt idx="32">
                  <c:v>Porsgrunn</c:v>
                </c:pt>
                <c:pt idx="33">
                  <c:v>Kragerø</c:v>
                </c:pt>
                <c:pt idx="34">
                  <c:v>Kongsvinger</c:v>
                </c:pt>
                <c:pt idx="35">
                  <c:v>Skien</c:v>
                </c:pt>
                <c:pt idx="36">
                  <c:v>Steinkjer</c:v>
                </c:pt>
                <c:pt idx="37">
                  <c:v>Fauske</c:v>
                </c:pt>
                <c:pt idx="38">
                  <c:v>Narvik</c:v>
                </c:pt>
                <c:pt idx="39">
                  <c:v>Notodden</c:v>
                </c:pt>
                <c:pt idx="40">
                  <c:v>Kristiansund</c:v>
                </c:pt>
                <c:pt idx="41">
                  <c:v>Vefsn</c:v>
                </c:pt>
                <c:pt idx="42">
                  <c:v>Haugesund</c:v>
                </c:pt>
                <c:pt idx="43">
                  <c:v>Sunndal</c:v>
                </c:pt>
                <c:pt idx="44">
                  <c:v>Årdal</c:v>
                </c:pt>
              </c:strCache>
            </c:strRef>
          </c:cat>
          <c:val>
            <c:numRef>
              <c:f>'[Resultater Norge 2024.xlsx]Norge 2022'!$AS$5:$AS$49</c:f>
              <c:numCache>
                <c:formatCode>0.000</c:formatCode>
                <c:ptCount val="45"/>
                <c:pt idx="0">
                  <c:v>3.10114004811212E-2</c:v>
                </c:pt>
                <c:pt idx="1">
                  <c:v>3.38664158043274E-2</c:v>
                </c:pt>
                <c:pt idx="2">
                  <c:v>4.9921996879875197E-2</c:v>
                </c:pt>
                <c:pt idx="3">
                  <c:v>5.0364077669902897E-2</c:v>
                </c:pt>
                <c:pt idx="4">
                  <c:v>5.09915014164306E-2</c:v>
                </c:pt>
                <c:pt idx="5">
                  <c:v>5.9122322889447826E-2</c:v>
                </c:pt>
                <c:pt idx="6">
                  <c:v>7.1399594320486801E-2</c:v>
                </c:pt>
                <c:pt idx="7">
                  <c:v>9.8092643051771095E-2</c:v>
                </c:pt>
                <c:pt idx="8">
                  <c:v>9.86782817662962E-2</c:v>
                </c:pt>
                <c:pt idx="9">
                  <c:v>0.102473498233216</c:v>
                </c:pt>
                <c:pt idx="10">
                  <c:v>0.103501945525292</c:v>
                </c:pt>
                <c:pt idx="11">
                  <c:v>0.103969754253308</c:v>
                </c:pt>
                <c:pt idx="12">
                  <c:v>0.120550161812298</c:v>
                </c:pt>
                <c:pt idx="13">
                  <c:v>0.14163498098859301</c:v>
                </c:pt>
                <c:pt idx="14">
                  <c:v>0.14249522441846285</c:v>
                </c:pt>
                <c:pt idx="15">
                  <c:v>0.145500725689405</c:v>
                </c:pt>
                <c:pt idx="16">
                  <c:v>0.145950506186727</c:v>
                </c:pt>
                <c:pt idx="17">
                  <c:v>0.153928380545163</c:v>
                </c:pt>
                <c:pt idx="18">
                  <c:v>0.18985395849346701</c:v>
                </c:pt>
                <c:pt idx="19">
                  <c:v>0.19230769230769201</c:v>
                </c:pt>
                <c:pt idx="20">
                  <c:v>0.20933625091174299</c:v>
                </c:pt>
                <c:pt idx="21">
                  <c:v>0.23513986013985999</c:v>
                </c:pt>
                <c:pt idx="22">
                  <c:v>0.24085005903187701</c:v>
                </c:pt>
                <c:pt idx="23">
                  <c:v>0.25226390685640399</c:v>
                </c:pt>
                <c:pt idx="24">
                  <c:v>0.27513227513227501</c:v>
                </c:pt>
                <c:pt idx="25">
                  <c:v>0.28270509977827102</c:v>
                </c:pt>
                <c:pt idx="26">
                  <c:v>0.28582802547770703</c:v>
                </c:pt>
                <c:pt idx="27">
                  <c:v>0.28947368421052599</c:v>
                </c:pt>
                <c:pt idx="28">
                  <c:v>0.34110169491525399</c:v>
                </c:pt>
                <c:pt idx="29">
                  <c:v>0.38095238095238099</c:v>
                </c:pt>
                <c:pt idx="30">
                  <c:v>0.38230383973288801</c:v>
                </c:pt>
                <c:pt idx="31">
                  <c:v>0.40275049115913603</c:v>
                </c:pt>
                <c:pt idx="32">
                  <c:v>0.40834386852086002</c:v>
                </c:pt>
                <c:pt idx="33">
                  <c:v>0.41818181818181799</c:v>
                </c:pt>
                <c:pt idx="34">
                  <c:v>0.434679334916865</c:v>
                </c:pt>
                <c:pt idx="35">
                  <c:v>0.459485224022879</c:v>
                </c:pt>
                <c:pt idx="36">
                  <c:v>0.46226415094339601</c:v>
                </c:pt>
                <c:pt idx="37">
                  <c:v>0.47972972972972999</c:v>
                </c:pt>
                <c:pt idx="38">
                  <c:v>0.48955223880596999</c:v>
                </c:pt>
                <c:pt idx="39">
                  <c:v>0.5</c:v>
                </c:pt>
                <c:pt idx="40">
                  <c:v>0.54151624548736499</c:v>
                </c:pt>
                <c:pt idx="41">
                  <c:v>0.54639175257731998</c:v>
                </c:pt>
                <c:pt idx="42">
                  <c:v>0.568129330254042</c:v>
                </c:pt>
                <c:pt idx="43">
                  <c:v>0.63068181818181801</c:v>
                </c:pt>
                <c:pt idx="44">
                  <c:v>0.89814814814814803</c:v>
                </c:pt>
              </c:numCache>
            </c:numRef>
          </c:val>
          <c:extLst>
            <c:ext xmlns:c16="http://schemas.microsoft.com/office/drawing/2014/chart" uri="{C3380CC4-5D6E-409C-BE32-E72D297353CC}">
              <c16:uniqueId val="{00000000-89C8-46EF-AF39-7942C2E82964}"/>
            </c:ext>
          </c:extLst>
        </c:ser>
        <c:dLbls>
          <c:showLegendKey val="0"/>
          <c:showVal val="0"/>
          <c:showCatName val="0"/>
          <c:showSerName val="0"/>
          <c:showPercent val="0"/>
          <c:showBubbleSize val="0"/>
        </c:dLbls>
        <c:gapWidth val="219"/>
        <c:overlap val="-27"/>
        <c:axId val="837109192"/>
        <c:axId val="837110832"/>
      </c:barChart>
      <c:scatterChart>
        <c:scatterStyle val="lineMarker"/>
        <c:varyColors val="0"/>
        <c:ser>
          <c:idx val="1"/>
          <c:order val="1"/>
          <c:tx>
            <c:strRef>
              <c:f>'[Resultater Norge 2024.xlsx]Norge 2022'!$AI$3:$AI$4</c:f>
              <c:strCache>
                <c:ptCount val="2"/>
                <c:pt idx="0">
                  <c:v>Boligkjøpekraft </c:v>
                </c:pt>
                <c:pt idx="1">
                  <c:v>2010</c:v>
                </c:pt>
              </c:strCache>
            </c:strRef>
          </c:tx>
          <c:spPr>
            <a:ln w="25400" cap="rnd">
              <a:noFill/>
              <a:round/>
            </a:ln>
            <a:effectLst/>
          </c:spPr>
          <c:marker>
            <c:symbol val="dash"/>
            <c:size val="9"/>
            <c:spPr>
              <a:solidFill>
                <a:schemeClr val="accent2"/>
              </a:solidFill>
              <a:ln w="9525">
                <a:solidFill>
                  <a:srgbClr val="D60093"/>
                </a:solidFill>
              </a:ln>
              <a:effectLst/>
            </c:spPr>
          </c:marker>
          <c:xVal>
            <c:strRef>
              <c:f>'[Resultater Norge 2024.xlsx]Norge 2022'!$AH$5:$AH$49</c:f>
              <c:strCache>
                <c:ptCount val="45"/>
                <c:pt idx="0">
                  <c:v>Oslo</c:v>
                </c:pt>
                <c:pt idx="1">
                  <c:v>Bærum</c:v>
                </c:pt>
                <c:pt idx="2">
                  <c:v>Lørenskog</c:v>
                </c:pt>
                <c:pt idx="3">
                  <c:v>Asker</c:v>
                </c:pt>
                <c:pt idx="4">
                  <c:v>Tromsø</c:v>
                </c:pt>
                <c:pt idx="5">
                  <c:v>De store Byene - snitt vektet</c:v>
                </c:pt>
                <c:pt idx="6">
                  <c:v>Lillestrøm</c:v>
                </c:pt>
                <c:pt idx="7">
                  <c:v>Alta</c:v>
                </c:pt>
                <c:pt idx="8">
                  <c:v>Trondheim</c:v>
                </c:pt>
                <c:pt idx="9">
                  <c:v>Lillehammer</c:v>
                </c:pt>
                <c:pt idx="10">
                  <c:v>Moss</c:v>
                </c:pt>
                <c:pt idx="11">
                  <c:v>Fredrikstad</c:v>
                </c:pt>
                <c:pt idx="12">
                  <c:v>Bodø</c:v>
                </c:pt>
                <c:pt idx="13">
                  <c:v>Drammen</c:v>
                </c:pt>
                <c:pt idx="14">
                  <c:v>Norge Alle regioner - snitt vektet</c:v>
                </c:pt>
                <c:pt idx="15">
                  <c:v>Kristiansand</c:v>
                </c:pt>
                <c:pt idx="16">
                  <c:v>Bergen</c:v>
                </c:pt>
                <c:pt idx="17">
                  <c:v>Sandnes</c:v>
                </c:pt>
                <c:pt idx="18">
                  <c:v>Sandefjord</c:v>
                </c:pt>
                <c:pt idx="19">
                  <c:v>Stavanger</c:v>
                </c:pt>
                <c:pt idx="20">
                  <c:v>Tønsberg</c:v>
                </c:pt>
                <c:pt idx="21">
                  <c:v>Sarpsborg</c:v>
                </c:pt>
                <c:pt idx="22">
                  <c:v>Arendal</c:v>
                </c:pt>
                <c:pt idx="23">
                  <c:v>Hamar</c:v>
                </c:pt>
                <c:pt idx="24">
                  <c:v>Halden</c:v>
                </c:pt>
                <c:pt idx="25">
                  <c:v>Larvik</c:v>
                </c:pt>
                <c:pt idx="26">
                  <c:v>Ålesund</c:v>
                </c:pt>
                <c:pt idx="27">
                  <c:v>Ringerike</c:v>
                </c:pt>
                <c:pt idx="28">
                  <c:v>Rana</c:v>
                </c:pt>
                <c:pt idx="29">
                  <c:v>Kongsberg</c:v>
                </c:pt>
                <c:pt idx="30">
                  <c:v>Molde</c:v>
                </c:pt>
                <c:pt idx="31">
                  <c:v>Gjøvik</c:v>
                </c:pt>
                <c:pt idx="32">
                  <c:v>Porsgrunn</c:v>
                </c:pt>
                <c:pt idx="33">
                  <c:v>Kragerø</c:v>
                </c:pt>
                <c:pt idx="34">
                  <c:v>Kongsvinger</c:v>
                </c:pt>
                <c:pt idx="35">
                  <c:v>Skien</c:v>
                </c:pt>
                <c:pt idx="36">
                  <c:v>Steinkjer</c:v>
                </c:pt>
                <c:pt idx="37">
                  <c:v>Fauske</c:v>
                </c:pt>
                <c:pt idx="38">
                  <c:v>Narvik</c:v>
                </c:pt>
                <c:pt idx="39">
                  <c:v>Notodden</c:v>
                </c:pt>
                <c:pt idx="40">
                  <c:v>Kristiansund</c:v>
                </c:pt>
                <c:pt idx="41">
                  <c:v>Vefsn</c:v>
                </c:pt>
                <c:pt idx="42">
                  <c:v>Haugesund</c:v>
                </c:pt>
                <c:pt idx="43">
                  <c:v>Sunndal</c:v>
                </c:pt>
                <c:pt idx="44">
                  <c:v>Årdal</c:v>
                </c:pt>
              </c:strCache>
            </c:strRef>
          </c:xVal>
          <c:yVal>
            <c:numRef>
              <c:f>'[Resultater Norge 2024.xlsx]Norge 2022'!$AI$5:$AI$49</c:f>
              <c:numCache>
                <c:formatCode>0.00</c:formatCode>
                <c:ptCount val="45"/>
                <c:pt idx="0">
                  <c:v>0.38800000000000001</c:v>
                </c:pt>
                <c:pt idx="1">
                  <c:v>0.24399999999999999</c:v>
                </c:pt>
                <c:pt idx="2">
                  <c:v>0.27200000000000002</c:v>
                </c:pt>
                <c:pt idx="3">
                  <c:v>0.308</c:v>
                </c:pt>
                <c:pt idx="4">
                  <c:v>0.23599999999999999</c:v>
                </c:pt>
                <c:pt idx="5">
                  <c:v>0.29470816033526059</c:v>
                </c:pt>
                <c:pt idx="6">
                  <c:v>0.44</c:v>
                </c:pt>
                <c:pt idx="7">
                  <c:v>0.26300000000000001</c:v>
                </c:pt>
                <c:pt idx="8">
                  <c:v>0.25</c:v>
                </c:pt>
                <c:pt idx="9">
                  <c:v>0.27</c:v>
                </c:pt>
                <c:pt idx="10">
                  <c:v>0.38700000000000001</c:v>
                </c:pt>
                <c:pt idx="11">
                  <c:v>0.51400000000000001</c:v>
                </c:pt>
                <c:pt idx="12">
                  <c:v>0.378</c:v>
                </c:pt>
                <c:pt idx="13">
                  <c:v>0.57399999999999995</c:v>
                </c:pt>
                <c:pt idx="14">
                  <c:v>0.39382541836273172</c:v>
                </c:pt>
                <c:pt idx="15">
                  <c:v>0.27800000000000002</c:v>
                </c:pt>
                <c:pt idx="16">
                  <c:v>0.32400000000000001</c:v>
                </c:pt>
                <c:pt idx="17">
                  <c:v>0.23</c:v>
                </c:pt>
                <c:pt idx="18">
                  <c:v>0.45600000000000002</c:v>
                </c:pt>
                <c:pt idx="19">
                  <c:v>0.32</c:v>
                </c:pt>
                <c:pt idx="20">
                  <c:v>0.432</c:v>
                </c:pt>
                <c:pt idx="21">
                  <c:v>0.60299999999999998</c:v>
                </c:pt>
                <c:pt idx="22">
                  <c:v>0.35099999999999998</c:v>
                </c:pt>
                <c:pt idx="23">
                  <c:v>0.35799999999999998</c:v>
                </c:pt>
                <c:pt idx="24">
                  <c:v>0.66300000000000003</c:v>
                </c:pt>
                <c:pt idx="25">
                  <c:v>0.48199999999999998</c:v>
                </c:pt>
                <c:pt idx="26">
                  <c:v>0.51200000000000001</c:v>
                </c:pt>
                <c:pt idx="27">
                  <c:v>0.64100000000000001</c:v>
                </c:pt>
                <c:pt idx="28">
                  <c:v>0.53</c:v>
                </c:pt>
                <c:pt idx="29">
                  <c:v>0.51200000000000001</c:v>
                </c:pt>
                <c:pt idx="30">
                  <c:v>0.32700000000000001</c:v>
                </c:pt>
                <c:pt idx="31">
                  <c:v>0.63900000000000001</c:v>
                </c:pt>
                <c:pt idx="32">
                  <c:v>0.66800000000000004</c:v>
                </c:pt>
                <c:pt idx="33">
                  <c:v>0.57299999999999995</c:v>
                </c:pt>
                <c:pt idx="34">
                  <c:v>0.76</c:v>
                </c:pt>
                <c:pt idx="35">
                  <c:v>0.628</c:v>
                </c:pt>
                <c:pt idx="36">
                  <c:v>0.51400000000000001</c:v>
                </c:pt>
                <c:pt idx="37">
                  <c:v>0.36599999999999999</c:v>
                </c:pt>
                <c:pt idx="38">
                  <c:v>0.38500000000000001</c:v>
                </c:pt>
                <c:pt idx="39">
                  <c:v>0.72199999999999998</c:v>
                </c:pt>
                <c:pt idx="40">
                  <c:v>0.59799999999999998</c:v>
                </c:pt>
                <c:pt idx="41">
                  <c:v>0.65700000000000003</c:v>
                </c:pt>
                <c:pt idx="42">
                  <c:v>0.60699999999999998</c:v>
                </c:pt>
                <c:pt idx="43">
                  <c:v>0.70699999999999996</c:v>
                </c:pt>
                <c:pt idx="44">
                  <c:v>0.79700000000000004</c:v>
                </c:pt>
              </c:numCache>
            </c:numRef>
          </c:yVal>
          <c:smooth val="0"/>
          <c:extLst>
            <c:ext xmlns:c16="http://schemas.microsoft.com/office/drawing/2014/chart" uri="{C3380CC4-5D6E-409C-BE32-E72D297353CC}">
              <c16:uniqueId val="{00000001-89C8-46EF-AF39-7942C2E82964}"/>
            </c:ext>
          </c:extLst>
        </c:ser>
        <c:dLbls>
          <c:showLegendKey val="0"/>
          <c:showVal val="0"/>
          <c:showCatName val="0"/>
          <c:showSerName val="0"/>
          <c:showPercent val="0"/>
          <c:showBubbleSize val="0"/>
        </c:dLbls>
        <c:axId val="837109192"/>
        <c:axId val="837110832"/>
      </c:scatterChart>
      <c:catAx>
        <c:axId val="8371091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nb-NO"/>
          </a:p>
        </c:txPr>
        <c:crossAx val="837110832"/>
        <c:crosses val="autoZero"/>
        <c:auto val="1"/>
        <c:lblAlgn val="ctr"/>
        <c:lblOffset val="100"/>
        <c:noMultiLvlLbl val="0"/>
      </c:catAx>
      <c:valAx>
        <c:axId val="837110832"/>
        <c:scaling>
          <c:orientation val="minMax"/>
        </c:scaling>
        <c:delete val="0"/>
        <c:axPos val="l"/>
        <c:numFmt formatCode="0.000"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nb-NO"/>
          </a:p>
        </c:txPr>
        <c:crossAx val="8371091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nb-NO"/>
        </a:p>
      </c:txPr>
    </c:legend>
    <c:plotVisOnly val="1"/>
    <c:dispBlanksAs val="gap"/>
    <c:showDLblsOverMax val="0"/>
    <c:extLst/>
  </c:chart>
  <c:spPr>
    <a:solidFill>
      <a:schemeClr val="bg1"/>
    </a:solidFill>
    <a:ln w="9525" cap="flat" cmpd="sng" algn="ctr">
      <a:noFill/>
      <a:round/>
    </a:ln>
    <a:effectLst/>
  </c:spPr>
  <c:txPr>
    <a:bodyPr/>
    <a:lstStyle/>
    <a:p>
      <a:pPr>
        <a:defRPr>
          <a:solidFill>
            <a:sysClr val="windowText" lastClr="000000"/>
          </a:solidFill>
          <a:latin typeface="Arial" panose="020B0604020202020204" pitchFamily="34" charset="0"/>
          <a:cs typeface="Arial" panose="020B0604020202020204" pitchFamily="34" charset="0"/>
        </a:defRPr>
      </a:pPr>
      <a:endParaRPr lang="nb-NO"/>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ysClr val="windowText" lastClr="000000"/>
                </a:solidFill>
                <a:latin typeface="Arial" panose="020B0604020202020204" pitchFamily="34" charset="0"/>
                <a:ea typeface="+mn-ea"/>
                <a:cs typeface="Arial" panose="020B0604020202020204" pitchFamily="34" charset="0"/>
              </a:defRPr>
            </a:pPr>
            <a:r>
              <a:rPr lang="en-US"/>
              <a:t>Kjøpekraftindeks førstegangskjøpere Norge (43)</a:t>
            </a:r>
          </a:p>
          <a:p>
            <a:pPr>
              <a:defRPr/>
            </a:pPr>
            <a:r>
              <a:rPr lang="en-US"/>
              <a:t> 2023 vs. 2022</a:t>
            </a:r>
          </a:p>
        </c:rich>
      </c:tx>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Arial" panose="020B0604020202020204" pitchFamily="34" charset="0"/>
              <a:ea typeface="+mn-ea"/>
              <a:cs typeface="Arial" panose="020B0604020202020204" pitchFamily="34" charset="0"/>
            </a:defRPr>
          </a:pPr>
          <a:endParaRPr lang="nb-NO"/>
        </a:p>
      </c:txPr>
    </c:title>
    <c:autoTitleDeleted val="0"/>
    <c:plotArea>
      <c:layout/>
      <c:barChart>
        <c:barDir val="col"/>
        <c:grouping val="clustered"/>
        <c:varyColors val="0"/>
        <c:ser>
          <c:idx val="0"/>
          <c:order val="0"/>
          <c:tx>
            <c:strRef>
              <c:f>'[Resultater Norge 2024.xlsx]Norge 2022'!$AS$3:$AS$4</c:f>
              <c:strCache>
                <c:ptCount val="2"/>
                <c:pt idx="0">
                  <c:v>Boligkjøpekraft </c:v>
                </c:pt>
                <c:pt idx="1">
                  <c:v>2023</c:v>
                </c:pt>
              </c:strCache>
            </c:strRef>
          </c:tx>
          <c:spPr>
            <a:solidFill>
              <a:schemeClr val="accent1"/>
            </a:solidFill>
            <a:ln>
              <a:noFill/>
            </a:ln>
            <a:effectLst/>
          </c:spPr>
          <c:invertIfNegative val="0"/>
          <c:cat>
            <c:strRef>
              <c:f>'[Resultater Norge 2024.xlsx]Norge 2022'!$AH$5:$AH$49</c:f>
              <c:strCache>
                <c:ptCount val="45"/>
                <c:pt idx="0">
                  <c:v>Oslo</c:v>
                </c:pt>
                <c:pt idx="1">
                  <c:v>Bærum</c:v>
                </c:pt>
                <c:pt idx="2">
                  <c:v>Lørenskog</c:v>
                </c:pt>
                <c:pt idx="3">
                  <c:v>Asker</c:v>
                </c:pt>
                <c:pt idx="4">
                  <c:v>Tromsø</c:v>
                </c:pt>
                <c:pt idx="5">
                  <c:v>De store Byene - snitt vektet</c:v>
                </c:pt>
                <c:pt idx="6">
                  <c:v>Lillestrøm</c:v>
                </c:pt>
                <c:pt idx="7">
                  <c:v>Alta</c:v>
                </c:pt>
                <c:pt idx="8">
                  <c:v>Trondheim</c:v>
                </c:pt>
                <c:pt idx="9">
                  <c:v>Lillehammer</c:v>
                </c:pt>
                <c:pt idx="10">
                  <c:v>Moss</c:v>
                </c:pt>
                <c:pt idx="11">
                  <c:v>Fredrikstad</c:v>
                </c:pt>
                <c:pt idx="12">
                  <c:v>Bodø</c:v>
                </c:pt>
                <c:pt idx="13">
                  <c:v>Drammen</c:v>
                </c:pt>
                <c:pt idx="14">
                  <c:v>Norge Alle regioner - snitt vektet</c:v>
                </c:pt>
                <c:pt idx="15">
                  <c:v>Kristiansand</c:v>
                </c:pt>
                <c:pt idx="16">
                  <c:v>Bergen</c:v>
                </c:pt>
                <c:pt idx="17">
                  <c:v>Sandnes</c:v>
                </c:pt>
                <c:pt idx="18">
                  <c:v>Sandefjord</c:v>
                </c:pt>
                <c:pt idx="19">
                  <c:v>Stavanger</c:v>
                </c:pt>
                <c:pt idx="20">
                  <c:v>Tønsberg</c:v>
                </c:pt>
                <c:pt idx="21">
                  <c:v>Sarpsborg</c:v>
                </c:pt>
                <c:pt idx="22">
                  <c:v>Arendal</c:v>
                </c:pt>
                <c:pt idx="23">
                  <c:v>Hamar</c:v>
                </c:pt>
                <c:pt idx="24">
                  <c:v>Halden</c:v>
                </c:pt>
                <c:pt idx="25">
                  <c:v>Larvik</c:v>
                </c:pt>
                <c:pt idx="26">
                  <c:v>Ålesund</c:v>
                </c:pt>
                <c:pt idx="27">
                  <c:v>Ringerike</c:v>
                </c:pt>
                <c:pt idx="28">
                  <c:v>Rana</c:v>
                </c:pt>
                <c:pt idx="29">
                  <c:v>Kongsberg</c:v>
                </c:pt>
                <c:pt idx="30">
                  <c:v>Molde</c:v>
                </c:pt>
                <c:pt idx="31">
                  <c:v>Gjøvik</c:v>
                </c:pt>
                <c:pt idx="32">
                  <c:v>Porsgrunn</c:v>
                </c:pt>
                <c:pt idx="33">
                  <c:v>Kragerø</c:v>
                </c:pt>
                <c:pt idx="34">
                  <c:v>Kongsvinger</c:v>
                </c:pt>
                <c:pt idx="35">
                  <c:v>Skien</c:v>
                </c:pt>
                <c:pt idx="36">
                  <c:v>Steinkjer</c:v>
                </c:pt>
                <c:pt idx="37">
                  <c:v>Fauske</c:v>
                </c:pt>
                <c:pt idx="38">
                  <c:v>Narvik</c:v>
                </c:pt>
                <c:pt idx="39">
                  <c:v>Notodden</c:v>
                </c:pt>
                <c:pt idx="40">
                  <c:v>Kristiansund</c:v>
                </c:pt>
                <c:pt idx="41">
                  <c:v>Vefsn</c:v>
                </c:pt>
                <c:pt idx="42">
                  <c:v>Haugesund</c:v>
                </c:pt>
                <c:pt idx="43">
                  <c:v>Sunndal</c:v>
                </c:pt>
                <c:pt idx="44">
                  <c:v>Årdal</c:v>
                </c:pt>
              </c:strCache>
            </c:strRef>
          </c:cat>
          <c:val>
            <c:numRef>
              <c:f>'[Resultater Norge 2024.xlsx]Norge 2022'!$AS$5:$AS$49</c:f>
              <c:numCache>
                <c:formatCode>0.000</c:formatCode>
                <c:ptCount val="45"/>
                <c:pt idx="0">
                  <c:v>3.10114004811212E-2</c:v>
                </c:pt>
                <c:pt idx="1">
                  <c:v>3.38664158043274E-2</c:v>
                </c:pt>
                <c:pt idx="2">
                  <c:v>4.9921996879875197E-2</c:v>
                </c:pt>
                <c:pt idx="3">
                  <c:v>5.0364077669902897E-2</c:v>
                </c:pt>
                <c:pt idx="4">
                  <c:v>5.09915014164306E-2</c:v>
                </c:pt>
                <c:pt idx="5">
                  <c:v>5.9122322889447826E-2</c:v>
                </c:pt>
                <c:pt idx="6">
                  <c:v>7.1399594320486801E-2</c:v>
                </c:pt>
                <c:pt idx="7">
                  <c:v>9.8092643051771095E-2</c:v>
                </c:pt>
                <c:pt idx="8">
                  <c:v>9.86782817662962E-2</c:v>
                </c:pt>
                <c:pt idx="9">
                  <c:v>0.102473498233216</c:v>
                </c:pt>
                <c:pt idx="10">
                  <c:v>0.103501945525292</c:v>
                </c:pt>
                <c:pt idx="11">
                  <c:v>0.103969754253308</c:v>
                </c:pt>
                <c:pt idx="12">
                  <c:v>0.120550161812298</c:v>
                </c:pt>
                <c:pt idx="13">
                  <c:v>0.14163498098859301</c:v>
                </c:pt>
                <c:pt idx="14">
                  <c:v>0.14249522441846285</c:v>
                </c:pt>
                <c:pt idx="15">
                  <c:v>0.145500725689405</c:v>
                </c:pt>
                <c:pt idx="16">
                  <c:v>0.145950506186727</c:v>
                </c:pt>
                <c:pt idx="17">
                  <c:v>0.153928380545163</c:v>
                </c:pt>
                <c:pt idx="18">
                  <c:v>0.18985395849346701</c:v>
                </c:pt>
                <c:pt idx="19">
                  <c:v>0.19230769230769201</c:v>
                </c:pt>
                <c:pt idx="20">
                  <c:v>0.20933625091174299</c:v>
                </c:pt>
                <c:pt idx="21">
                  <c:v>0.23513986013985999</c:v>
                </c:pt>
                <c:pt idx="22">
                  <c:v>0.24085005903187701</c:v>
                </c:pt>
                <c:pt idx="23">
                  <c:v>0.25226390685640399</c:v>
                </c:pt>
                <c:pt idx="24">
                  <c:v>0.27513227513227501</c:v>
                </c:pt>
                <c:pt idx="25">
                  <c:v>0.28270509977827102</c:v>
                </c:pt>
                <c:pt idx="26">
                  <c:v>0.28582802547770703</c:v>
                </c:pt>
                <c:pt idx="27">
                  <c:v>0.28947368421052599</c:v>
                </c:pt>
                <c:pt idx="28">
                  <c:v>0.34110169491525399</c:v>
                </c:pt>
                <c:pt idx="29">
                  <c:v>0.38095238095238099</c:v>
                </c:pt>
                <c:pt idx="30">
                  <c:v>0.38230383973288801</c:v>
                </c:pt>
                <c:pt idx="31">
                  <c:v>0.40275049115913603</c:v>
                </c:pt>
                <c:pt idx="32">
                  <c:v>0.40834386852086002</c:v>
                </c:pt>
                <c:pt idx="33">
                  <c:v>0.41818181818181799</c:v>
                </c:pt>
                <c:pt idx="34">
                  <c:v>0.434679334916865</c:v>
                </c:pt>
                <c:pt idx="35">
                  <c:v>0.459485224022879</c:v>
                </c:pt>
                <c:pt idx="36">
                  <c:v>0.46226415094339601</c:v>
                </c:pt>
                <c:pt idx="37">
                  <c:v>0.47972972972972999</c:v>
                </c:pt>
                <c:pt idx="38">
                  <c:v>0.48955223880596999</c:v>
                </c:pt>
                <c:pt idx="39">
                  <c:v>0.5</c:v>
                </c:pt>
                <c:pt idx="40">
                  <c:v>0.54151624548736499</c:v>
                </c:pt>
                <c:pt idx="41">
                  <c:v>0.54639175257731998</c:v>
                </c:pt>
                <c:pt idx="42">
                  <c:v>0.568129330254042</c:v>
                </c:pt>
                <c:pt idx="43">
                  <c:v>0.63068181818181801</c:v>
                </c:pt>
                <c:pt idx="44">
                  <c:v>0.89814814814814803</c:v>
                </c:pt>
              </c:numCache>
            </c:numRef>
          </c:val>
          <c:extLst>
            <c:ext xmlns:c16="http://schemas.microsoft.com/office/drawing/2014/chart" uri="{C3380CC4-5D6E-409C-BE32-E72D297353CC}">
              <c16:uniqueId val="{00000000-0C1E-4771-B560-EE7DD50E50BB}"/>
            </c:ext>
          </c:extLst>
        </c:ser>
        <c:dLbls>
          <c:showLegendKey val="0"/>
          <c:showVal val="0"/>
          <c:showCatName val="0"/>
          <c:showSerName val="0"/>
          <c:showPercent val="0"/>
          <c:showBubbleSize val="0"/>
        </c:dLbls>
        <c:gapWidth val="219"/>
        <c:overlap val="-27"/>
        <c:axId val="837109192"/>
        <c:axId val="837110832"/>
      </c:barChart>
      <c:scatterChart>
        <c:scatterStyle val="lineMarker"/>
        <c:varyColors val="0"/>
        <c:ser>
          <c:idx val="1"/>
          <c:order val="1"/>
          <c:tx>
            <c:strRef>
              <c:f>'[Resultater Norge 2024.xlsx]Norge 2022'!$AR$3:$AR$4</c:f>
              <c:strCache>
                <c:ptCount val="2"/>
                <c:pt idx="0">
                  <c:v>Boligkjøpekraft </c:v>
                </c:pt>
                <c:pt idx="1">
                  <c:v>2022</c:v>
                </c:pt>
              </c:strCache>
            </c:strRef>
          </c:tx>
          <c:spPr>
            <a:ln w="25400" cap="rnd">
              <a:noFill/>
              <a:round/>
            </a:ln>
            <a:effectLst/>
          </c:spPr>
          <c:marker>
            <c:symbol val="dash"/>
            <c:size val="9"/>
            <c:spPr>
              <a:solidFill>
                <a:schemeClr val="accent2"/>
              </a:solidFill>
              <a:ln w="9525">
                <a:solidFill>
                  <a:srgbClr val="D60093"/>
                </a:solidFill>
              </a:ln>
              <a:effectLst/>
            </c:spPr>
          </c:marker>
          <c:xVal>
            <c:strRef>
              <c:f>'[Resultater Norge 2024.xlsx]Norge 2022'!$AH$5:$AH$49</c:f>
              <c:strCache>
                <c:ptCount val="45"/>
                <c:pt idx="0">
                  <c:v>Oslo</c:v>
                </c:pt>
                <c:pt idx="1">
                  <c:v>Bærum</c:v>
                </c:pt>
                <c:pt idx="2">
                  <c:v>Lørenskog</c:v>
                </c:pt>
                <c:pt idx="3">
                  <c:v>Asker</c:v>
                </c:pt>
                <c:pt idx="4">
                  <c:v>Tromsø</c:v>
                </c:pt>
                <c:pt idx="5">
                  <c:v>De store Byene - snitt vektet</c:v>
                </c:pt>
                <c:pt idx="6">
                  <c:v>Lillestrøm</c:v>
                </c:pt>
                <c:pt idx="7">
                  <c:v>Alta</c:v>
                </c:pt>
                <c:pt idx="8">
                  <c:v>Trondheim</c:v>
                </c:pt>
                <c:pt idx="9">
                  <c:v>Lillehammer</c:v>
                </c:pt>
                <c:pt idx="10">
                  <c:v>Moss</c:v>
                </c:pt>
                <c:pt idx="11">
                  <c:v>Fredrikstad</c:v>
                </c:pt>
                <c:pt idx="12">
                  <c:v>Bodø</c:v>
                </c:pt>
                <c:pt idx="13">
                  <c:v>Drammen</c:v>
                </c:pt>
                <c:pt idx="14">
                  <c:v>Norge Alle regioner - snitt vektet</c:v>
                </c:pt>
                <c:pt idx="15">
                  <c:v>Kristiansand</c:v>
                </c:pt>
                <c:pt idx="16">
                  <c:v>Bergen</c:v>
                </c:pt>
                <c:pt idx="17">
                  <c:v>Sandnes</c:v>
                </c:pt>
                <c:pt idx="18">
                  <c:v>Sandefjord</c:v>
                </c:pt>
                <c:pt idx="19">
                  <c:v>Stavanger</c:v>
                </c:pt>
                <c:pt idx="20">
                  <c:v>Tønsberg</c:v>
                </c:pt>
                <c:pt idx="21">
                  <c:v>Sarpsborg</c:v>
                </c:pt>
                <c:pt idx="22">
                  <c:v>Arendal</c:v>
                </c:pt>
                <c:pt idx="23">
                  <c:v>Hamar</c:v>
                </c:pt>
                <c:pt idx="24">
                  <c:v>Halden</c:v>
                </c:pt>
                <c:pt idx="25">
                  <c:v>Larvik</c:v>
                </c:pt>
                <c:pt idx="26">
                  <c:v>Ålesund</c:v>
                </c:pt>
                <c:pt idx="27">
                  <c:v>Ringerike</c:v>
                </c:pt>
                <c:pt idx="28">
                  <c:v>Rana</c:v>
                </c:pt>
                <c:pt idx="29">
                  <c:v>Kongsberg</c:v>
                </c:pt>
                <c:pt idx="30">
                  <c:v>Molde</c:v>
                </c:pt>
                <c:pt idx="31">
                  <c:v>Gjøvik</c:v>
                </c:pt>
                <c:pt idx="32">
                  <c:v>Porsgrunn</c:v>
                </c:pt>
                <c:pt idx="33">
                  <c:v>Kragerø</c:v>
                </c:pt>
                <c:pt idx="34">
                  <c:v>Kongsvinger</c:v>
                </c:pt>
                <c:pt idx="35">
                  <c:v>Skien</c:v>
                </c:pt>
                <c:pt idx="36">
                  <c:v>Steinkjer</c:v>
                </c:pt>
                <c:pt idx="37">
                  <c:v>Fauske</c:v>
                </c:pt>
                <c:pt idx="38">
                  <c:v>Narvik</c:v>
                </c:pt>
                <c:pt idx="39">
                  <c:v>Notodden</c:v>
                </c:pt>
                <c:pt idx="40">
                  <c:v>Kristiansund</c:v>
                </c:pt>
                <c:pt idx="41">
                  <c:v>Vefsn</c:v>
                </c:pt>
                <c:pt idx="42">
                  <c:v>Haugesund</c:v>
                </c:pt>
                <c:pt idx="43">
                  <c:v>Sunndal</c:v>
                </c:pt>
                <c:pt idx="44">
                  <c:v>Årdal</c:v>
                </c:pt>
              </c:strCache>
            </c:strRef>
          </c:xVal>
          <c:yVal>
            <c:numRef>
              <c:f>'[Resultater Norge 2024.xlsx]Norge 2022'!$AR$5:$AR$49</c:f>
              <c:numCache>
                <c:formatCode>0.000</c:formatCode>
                <c:ptCount val="45"/>
                <c:pt idx="0">
                  <c:v>2.10402018141807E-2</c:v>
                </c:pt>
                <c:pt idx="1">
                  <c:v>2.70766406608536E-2</c:v>
                </c:pt>
                <c:pt idx="2">
                  <c:v>3.10378273520854E-2</c:v>
                </c:pt>
                <c:pt idx="3">
                  <c:v>3.0267753201397001E-2</c:v>
                </c:pt>
                <c:pt idx="4">
                  <c:v>5.8757062146892698E-2</c:v>
                </c:pt>
                <c:pt idx="5">
                  <c:v>5.5216932849831556E-2</c:v>
                </c:pt>
                <c:pt idx="6">
                  <c:v>5.49939344925192E-2</c:v>
                </c:pt>
                <c:pt idx="7">
                  <c:v>0.12784090909090901</c:v>
                </c:pt>
                <c:pt idx="8">
                  <c:v>8.8104273222240598E-2</c:v>
                </c:pt>
                <c:pt idx="9">
                  <c:v>8.6821705426356602E-2</c:v>
                </c:pt>
                <c:pt idx="10">
                  <c:v>9.9563318777292603E-2</c:v>
                </c:pt>
                <c:pt idx="11">
                  <c:v>7.8445229681978798E-2</c:v>
                </c:pt>
                <c:pt idx="12">
                  <c:v>6.6997518610421802E-2</c:v>
                </c:pt>
                <c:pt idx="13">
                  <c:v>0.110274579273694</c:v>
                </c:pt>
                <c:pt idx="14">
                  <c:v>0.13522203263153443</c:v>
                </c:pt>
                <c:pt idx="15">
                  <c:v>0.164948453608247</c:v>
                </c:pt>
                <c:pt idx="16">
                  <c:v>0.1345116836429</c:v>
                </c:pt>
                <c:pt idx="17">
                  <c:v>0.22410766530134599</c:v>
                </c:pt>
                <c:pt idx="18">
                  <c:v>0.14516129032258099</c:v>
                </c:pt>
                <c:pt idx="19">
                  <c:v>0.217499224325163</c:v>
                </c:pt>
                <c:pt idx="20">
                  <c:v>0.20786933927245699</c:v>
                </c:pt>
                <c:pt idx="21">
                  <c:v>0.192094861660079</c:v>
                </c:pt>
                <c:pt idx="22">
                  <c:v>0.29656862745098</c:v>
                </c:pt>
                <c:pt idx="23">
                  <c:v>0.24585635359116001</c:v>
                </c:pt>
                <c:pt idx="24">
                  <c:v>0.30993150684931497</c:v>
                </c:pt>
                <c:pt idx="25">
                  <c:v>0.30555555555555602</c:v>
                </c:pt>
                <c:pt idx="26">
                  <c:v>0.30281124497992001</c:v>
                </c:pt>
                <c:pt idx="27">
                  <c:v>0.23138832997987899</c:v>
                </c:pt>
                <c:pt idx="28">
                  <c:v>0.25213675213675202</c:v>
                </c:pt>
                <c:pt idx="29">
                  <c:v>0.35548686244203997</c:v>
                </c:pt>
                <c:pt idx="30">
                  <c:v>0.37372013651877101</c:v>
                </c:pt>
                <c:pt idx="31">
                  <c:v>0.35892857142857099</c:v>
                </c:pt>
                <c:pt idx="32">
                  <c:v>0.41780821917808197</c:v>
                </c:pt>
                <c:pt idx="33">
                  <c:v>0.35403726708074501</c:v>
                </c:pt>
                <c:pt idx="34">
                  <c:v>0.49842271293375401</c:v>
                </c:pt>
                <c:pt idx="35">
                  <c:v>0.439449541284404</c:v>
                </c:pt>
                <c:pt idx="36">
                  <c:v>0.39285714285714302</c:v>
                </c:pt>
                <c:pt idx="37">
                  <c:v>0.54310344827586199</c:v>
                </c:pt>
                <c:pt idx="38">
                  <c:v>0.45454545454545497</c:v>
                </c:pt>
                <c:pt idx="39">
                  <c:v>0.44666666666666699</c:v>
                </c:pt>
                <c:pt idx="40">
                  <c:v>0.54990583804143101</c:v>
                </c:pt>
                <c:pt idx="41">
                  <c:v>0.41666666666666702</c:v>
                </c:pt>
                <c:pt idx="42">
                  <c:v>0.62287655719139301</c:v>
                </c:pt>
                <c:pt idx="43">
                  <c:v>0.72340425531914898</c:v>
                </c:pt>
                <c:pt idx="44">
                  <c:v>0.88</c:v>
                </c:pt>
              </c:numCache>
            </c:numRef>
          </c:yVal>
          <c:smooth val="0"/>
          <c:extLst>
            <c:ext xmlns:c16="http://schemas.microsoft.com/office/drawing/2014/chart" uri="{C3380CC4-5D6E-409C-BE32-E72D297353CC}">
              <c16:uniqueId val="{00000001-0C1E-4771-B560-EE7DD50E50BB}"/>
            </c:ext>
          </c:extLst>
        </c:ser>
        <c:dLbls>
          <c:showLegendKey val="0"/>
          <c:showVal val="0"/>
          <c:showCatName val="0"/>
          <c:showSerName val="0"/>
          <c:showPercent val="0"/>
          <c:showBubbleSize val="0"/>
        </c:dLbls>
        <c:axId val="837109192"/>
        <c:axId val="837110832"/>
      </c:scatterChart>
      <c:catAx>
        <c:axId val="8371091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nb-NO"/>
          </a:p>
        </c:txPr>
        <c:crossAx val="837110832"/>
        <c:crosses val="autoZero"/>
        <c:auto val="1"/>
        <c:lblAlgn val="ctr"/>
        <c:lblOffset val="100"/>
        <c:noMultiLvlLbl val="0"/>
      </c:catAx>
      <c:valAx>
        <c:axId val="837110832"/>
        <c:scaling>
          <c:orientation val="minMax"/>
        </c:scaling>
        <c:delete val="0"/>
        <c:axPos val="l"/>
        <c:numFmt formatCode="0.000" sourceLinked="1"/>
        <c:majorTickMark val="none"/>
        <c:minorTickMark val="none"/>
        <c:tickLblPos val="nextTo"/>
        <c:spPr>
          <a:noFill/>
          <a:ln>
            <a:no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nb-NO"/>
          </a:p>
        </c:txPr>
        <c:crossAx val="8371091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nb-NO"/>
        </a:p>
      </c:txPr>
    </c:legend>
    <c:plotVisOnly val="1"/>
    <c:dispBlanksAs val="gap"/>
    <c:showDLblsOverMax val="0"/>
    <c:extLst/>
  </c:chart>
  <c:spPr>
    <a:solidFill>
      <a:schemeClr val="bg1"/>
    </a:solidFill>
    <a:ln w="9525" cap="flat" cmpd="sng" algn="ctr">
      <a:noFill/>
      <a:round/>
    </a:ln>
    <a:effectLst/>
  </c:spPr>
  <c:txPr>
    <a:bodyPr/>
    <a:lstStyle/>
    <a:p>
      <a:pPr>
        <a:defRPr>
          <a:solidFill>
            <a:sysClr val="windowText" lastClr="000000"/>
          </a:solidFill>
          <a:latin typeface="Arial" panose="020B0604020202020204" pitchFamily="34" charset="0"/>
          <a:cs typeface="Arial" panose="020B0604020202020204" pitchFamily="34" charset="0"/>
        </a:defRPr>
      </a:pPr>
      <a:endParaRPr lang="nb-NO"/>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Century Gothic" panose="020B0502020202020204" pitchFamily="34" charset="0"/>
                <a:ea typeface="+mn-ea"/>
                <a:cs typeface="+mn-cs"/>
              </a:defRPr>
            </a:pPr>
            <a:r>
              <a:rPr lang="nb-NO" sz="1100"/>
              <a:t>Resultater</a:t>
            </a:r>
            <a:r>
              <a:rPr lang="nb-NO" sz="1100" baseline="0"/>
              <a:t> for Norge </a:t>
            </a:r>
            <a:endParaRPr lang="nb-NO" sz="1100"/>
          </a:p>
        </c:rich>
      </c:tx>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Century Gothic" panose="020B0502020202020204" pitchFamily="34" charset="0"/>
              <a:ea typeface="+mn-ea"/>
              <a:cs typeface="+mn-cs"/>
            </a:defRPr>
          </a:pPr>
          <a:endParaRPr lang="nb-NO"/>
        </a:p>
      </c:txPr>
    </c:title>
    <c:autoTitleDeleted val="0"/>
    <c:plotArea>
      <c:layout/>
      <c:barChart>
        <c:barDir val="col"/>
        <c:grouping val="clustered"/>
        <c:varyColors val="0"/>
        <c:ser>
          <c:idx val="0"/>
          <c:order val="0"/>
          <c:tx>
            <c:strRef>
              <c:f>'[Resultater Norge 2024.xlsx]Norge figur'!$C$8</c:f>
              <c:strCache>
                <c:ptCount val="1"/>
                <c:pt idx="0">
                  <c:v>Maksimalt boliglån</c:v>
                </c:pt>
              </c:strCache>
            </c:strRef>
          </c:tx>
          <c:spPr>
            <a:solidFill>
              <a:srgbClr val="DB0071"/>
            </a:solidFill>
            <a:ln w="12700">
              <a:noFill/>
            </a:ln>
            <a:effectLst/>
          </c:spPr>
          <c:invertIfNegative val="0"/>
          <c:dLbls>
            <c:numFmt formatCode="#,##0.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Century Gothic" panose="020B0502020202020204" pitchFamily="34" charset="0"/>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'[Resultater Norge 2024.xlsx]Norge figur'!$D$5:$F$5</c:f>
              <c:numCache>
                <c:formatCode>General</c:formatCode>
                <c:ptCount val="3"/>
                <c:pt idx="0">
                  <c:v>2010</c:v>
                </c:pt>
                <c:pt idx="1">
                  <c:v>2022</c:v>
                </c:pt>
                <c:pt idx="2">
                  <c:v>2023</c:v>
                </c:pt>
              </c:numCache>
            </c:numRef>
          </c:cat>
          <c:val>
            <c:numRef>
              <c:f>'[Resultater Norge 2024.xlsx]Norge figur'!$D$8:$F$8</c:f>
              <c:numCache>
                <c:formatCode>#,##0</c:formatCode>
                <c:ptCount val="3"/>
                <c:pt idx="0">
                  <c:v>1750769.2069366323</c:v>
                </c:pt>
                <c:pt idx="1">
                  <c:v>2372342.8626438919</c:v>
                </c:pt>
                <c:pt idx="2">
                  <c:v>2447226.6015254636</c:v>
                </c:pt>
              </c:numCache>
            </c:numRef>
          </c:val>
          <c:extLst>
            <c:ext xmlns:c16="http://schemas.microsoft.com/office/drawing/2014/chart" uri="{C3380CC4-5D6E-409C-BE32-E72D297353CC}">
              <c16:uniqueId val="{00000000-916C-4236-94D0-65774A562DC6}"/>
            </c:ext>
          </c:extLst>
        </c:ser>
        <c:ser>
          <c:idx val="1"/>
          <c:order val="1"/>
          <c:tx>
            <c:strRef>
              <c:f>'[Resultater Norge 2024.xlsx]Norge figur'!$C$9</c:f>
              <c:strCache>
                <c:ptCount val="1"/>
                <c:pt idx="0">
                  <c:v>Median boligpris</c:v>
                </c:pt>
              </c:strCache>
            </c:strRef>
          </c:tx>
          <c:spPr>
            <a:solidFill>
              <a:schemeClr val="bg1">
                <a:lumMod val="75000"/>
              </a:schemeClr>
            </a:solidFill>
            <a:ln w="12700">
              <a:noFill/>
            </a:ln>
            <a:effectLst/>
          </c:spPr>
          <c:invertIfNegative val="0"/>
          <c:dLbls>
            <c:dLbl>
              <c:idx val="0"/>
              <c:numFmt formatCode="#,##0.00" sourceLinked="0"/>
              <c:spPr>
                <a:noFill/>
                <a:ln>
                  <a:noFill/>
                </a:ln>
                <a:effectLst/>
              </c:spPr>
              <c:txPr>
                <a:bodyPr rot="0" spcFirstLastPara="1" vertOverflow="ellipsis" vert="horz" wrap="square" lIns="38100" tIns="19050" rIns="38100" bIns="19050" anchor="ctr" anchorCtr="1">
                  <a:noAutofit/>
                </a:bodyPr>
                <a:lstStyle/>
                <a:p>
                  <a:pPr>
                    <a:defRPr sz="900" b="0" i="0" u="none" strike="noStrike" kern="1200" baseline="0">
                      <a:solidFill>
                        <a:sysClr val="windowText" lastClr="000000"/>
                      </a:solidFill>
                      <a:latin typeface="Century Gothic" panose="020B0502020202020204" pitchFamily="34" charset="0"/>
                      <a:ea typeface="+mn-ea"/>
                      <a:cs typeface="+mn-cs"/>
                    </a:defRPr>
                  </a:pPr>
                  <a:endParaRPr lang="nb-NO"/>
                </a:p>
              </c:txPr>
              <c:showLegendKey val="0"/>
              <c:showVal val="1"/>
              <c:showCatName val="0"/>
              <c:showSerName val="0"/>
              <c:showPercent val="0"/>
              <c:showBubbleSize val="0"/>
              <c:extLst>
                <c:ext xmlns:c15="http://schemas.microsoft.com/office/drawing/2012/chart" uri="{CE6537A1-D6FC-4f65-9D91-7224C49458BB}">
                  <c15:layout>
                    <c:manualLayout>
                      <c:w val="0.11014711143328029"/>
                      <c:h val="3.2175307322287544E-2"/>
                    </c:manualLayout>
                  </c15:layout>
                </c:ext>
                <c:ext xmlns:c16="http://schemas.microsoft.com/office/drawing/2014/chart" uri="{C3380CC4-5D6E-409C-BE32-E72D297353CC}">
                  <c16:uniqueId val="{00000001-916C-4236-94D0-65774A562DC6}"/>
                </c:ext>
              </c:extLst>
            </c:dLbl>
            <c:dLbl>
              <c:idx val="1"/>
              <c:tx>
                <c:rich>
                  <a:bodyPr/>
                  <a:lstStyle/>
                  <a:p>
                    <a:r>
                      <a:rPr lang="en-US"/>
                      <a:t>3,83</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916C-4236-94D0-65774A562DC6}"/>
                </c:ext>
              </c:extLst>
            </c:dLbl>
            <c:dLbl>
              <c:idx val="2"/>
              <c:tx>
                <c:rich>
                  <a:bodyPr/>
                  <a:lstStyle/>
                  <a:p>
                    <a:fld id="{65D3816A-5DC2-4455-9049-78C0B6FFA244}" type="VALUE">
                      <a:rPr lang="en-US"/>
                      <a:pPr/>
                      <a:t>[VERDI]</a:t>
                    </a:fld>
                    <a:r>
                      <a:rPr lang="en-US"/>
                      <a:t>,0</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916C-4236-94D0-65774A562DC6}"/>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ysClr val="windowText" lastClr="000000"/>
                    </a:solidFill>
                    <a:latin typeface="Century Gothic" panose="020B0502020202020204" pitchFamily="34" charset="0"/>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'[Resultater Norge 2024.xlsx]Norge figur'!$D$5:$F$5</c:f>
              <c:numCache>
                <c:formatCode>General</c:formatCode>
                <c:ptCount val="3"/>
                <c:pt idx="0">
                  <c:v>2010</c:v>
                </c:pt>
                <c:pt idx="1">
                  <c:v>2022</c:v>
                </c:pt>
                <c:pt idx="2">
                  <c:v>2023</c:v>
                </c:pt>
              </c:numCache>
            </c:numRef>
          </c:cat>
          <c:val>
            <c:numRef>
              <c:f>'[Resultater Norge 2024.xlsx]Norge figur'!$D$9:$F$9</c:f>
              <c:numCache>
                <c:formatCode>#,##0</c:formatCode>
                <c:ptCount val="3"/>
                <c:pt idx="0">
                  <c:v>2124653</c:v>
                </c:pt>
                <c:pt idx="1">
                  <c:v>4060000</c:v>
                </c:pt>
                <c:pt idx="2">
                  <c:v>4110993</c:v>
                </c:pt>
              </c:numCache>
            </c:numRef>
          </c:val>
          <c:extLst>
            <c:ext xmlns:c16="http://schemas.microsoft.com/office/drawing/2014/chart" uri="{C3380CC4-5D6E-409C-BE32-E72D297353CC}">
              <c16:uniqueId val="{00000004-916C-4236-94D0-65774A562DC6}"/>
            </c:ext>
          </c:extLst>
        </c:ser>
        <c:dLbls>
          <c:showLegendKey val="0"/>
          <c:showVal val="0"/>
          <c:showCatName val="0"/>
          <c:showSerName val="0"/>
          <c:showPercent val="0"/>
          <c:showBubbleSize val="0"/>
        </c:dLbls>
        <c:gapWidth val="219"/>
        <c:axId val="1109582728"/>
        <c:axId val="1109582400"/>
      </c:barChart>
      <c:scatterChart>
        <c:scatterStyle val="lineMarker"/>
        <c:varyColors val="0"/>
        <c:ser>
          <c:idx val="2"/>
          <c:order val="2"/>
          <c:tx>
            <c:strRef>
              <c:f>'[Resultater Norge 2024.xlsx]Norge figur'!$C$6</c:f>
              <c:strCache>
                <c:ptCount val="1"/>
                <c:pt idx="0">
                  <c:v>Boligkjøpekraft (FKI)</c:v>
                </c:pt>
              </c:strCache>
            </c:strRef>
          </c:tx>
          <c:spPr>
            <a:ln w="25400" cap="rnd">
              <a:noFill/>
              <a:round/>
            </a:ln>
            <a:effectLst/>
          </c:spPr>
          <c:marker>
            <c:symbol val="dash"/>
            <c:size val="19"/>
            <c:spPr>
              <a:solidFill>
                <a:srgbClr val="FFC000"/>
              </a:solidFill>
              <a:ln w="9525">
                <a:solidFill>
                  <a:schemeClr val="accent3"/>
                </a:solidFill>
              </a:ln>
              <a:effectLst/>
            </c:spPr>
          </c:marker>
          <c:dLbls>
            <c:numFmt formatCode="0.0\ %" sourceLinked="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Century Gothic" panose="020B0502020202020204" pitchFamily="34" charset="0"/>
                    <a:ea typeface="+mn-ea"/>
                    <a:cs typeface="+mn-cs"/>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yVal>
            <c:numRef>
              <c:f>'[Resultater Norge 2024.xlsx]Norge figur'!$D$6:$F$6</c:f>
              <c:numCache>
                <c:formatCode>0.000</c:formatCode>
                <c:ptCount val="3"/>
                <c:pt idx="0">
                  <c:v>0.39500000000000002</c:v>
                </c:pt>
                <c:pt idx="1">
                  <c:v>0.13522203263153443</c:v>
                </c:pt>
                <c:pt idx="2">
                  <c:v>0.14249522441846285</c:v>
                </c:pt>
              </c:numCache>
            </c:numRef>
          </c:yVal>
          <c:smooth val="0"/>
          <c:extLst>
            <c:ext xmlns:c16="http://schemas.microsoft.com/office/drawing/2014/chart" uri="{C3380CC4-5D6E-409C-BE32-E72D297353CC}">
              <c16:uniqueId val="{00000005-916C-4236-94D0-65774A562DC6}"/>
            </c:ext>
          </c:extLst>
        </c:ser>
        <c:dLbls>
          <c:showLegendKey val="0"/>
          <c:showVal val="0"/>
          <c:showCatName val="0"/>
          <c:showSerName val="0"/>
          <c:showPercent val="0"/>
          <c:showBubbleSize val="0"/>
        </c:dLbls>
        <c:axId val="1129746288"/>
        <c:axId val="927858264"/>
      </c:scatterChart>
      <c:catAx>
        <c:axId val="11095827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ysClr val="windowText" lastClr="000000"/>
                </a:solidFill>
                <a:latin typeface="Century Gothic" panose="020B0502020202020204" pitchFamily="34" charset="0"/>
                <a:ea typeface="+mn-ea"/>
                <a:cs typeface="+mn-cs"/>
              </a:defRPr>
            </a:pPr>
            <a:endParaRPr lang="nb-NO"/>
          </a:p>
        </c:txPr>
        <c:crossAx val="1109582400"/>
        <c:crosses val="autoZero"/>
        <c:auto val="1"/>
        <c:lblAlgn val="ctr"/>
        <c:lblOffset val="100"/>
        <c:noMultiLvlLbl val="0"/>
      </c:catAx>
      <c:valAx>
        <c:axId val="1109582400"/>
        <c:scaling>
          <c:orientation val="minMax"/>
        </c:scaling>
        <c:delete val="0"/>
        <c:axPos val="l"/>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Century Gothic" panose="020B0502020202020204" pitchFamily="34" charset="0"/>
                <a:ea typeface="+mn-ea"/>
                <a:cs typeface="+mn-cs"/>
              </a:defRPr>
            </a:pPr>
            <a:endParaRPr lang="nb-NO"/>
          </a:p>
        </c:txPr>
        <c:crossAx val="1109582728"/>
        <c:crosses val="autoZero"/>
        <c:crossBetween val="between"/>
        <c:dispUnits>
          <c:builtInUnit val="millions"/>
          <c:dispUnitsLbl>
            <c:tx>
              <c:rich>
                <a:bodyPr rot="-5400000" spcFirstLastPara="1" vertOverflow="ellipsis" vert="horz" wrap="square" anchor="ctr" anchorCtr="1"/>
                <a:lstStyle/>
                <a:p>
                  <a:pPr>
                    <a:defRPr sz="1000" b="0" i="0" u="none" strike="noStrike" kern="1200" baseline="0">
                      <a:solidFill>
                        <a:sysClr val="windowText" lastClr="000000"/>
                      </a:solidFill>
                      <a:latin typeface="Century Gothic" panose="020B0502020202020204" pitchFamily="34" charset="0"/>
                      <a:ea typeface="+mn-ea"/>
                      <a:cs typeface="+mn-cs"/>
                    </a:defRPr>
                  </a:pPr>
                  <a:r>
                    <a:rPr lang="nb-NO"/>
                    <a:t>Millioner</a:t>
                  </a:r>
                </a:p>
              </c:rich>
            </c:tx>
            <c:spPr>
              <a:noFill/>
              <a:ln>
                <a:noFill/>
              </a:ln>
              <a:effectLst/>
            </c:spPr>
            <c:txPr>
              <a:bodyPr rot="-5400000" spcFirstLastPara="1" vertOverflow="ellipsis" vert="horz" wrap="square" anchor="ctr" anchorCtr="1"/>
              <a:lstStyle/>
              <a:p>
                <a:pPr>
                  <a:defRPr sz="1000" b="0" i="0" u="none" strike="noStrike" kern="1200" baseline="0">
                    <a:solidFill>
                      <a:sysClr val="windowText" lastClr="000000"/>
                    </a:solidFill>
                    <a:latin typeface="Century Gothic" panose="020B0502020202020204" pitchFamily="34" charset="0"/>
                    <a:ea typeface="+mn-ea"/>
                    <a:cs typeface="+mn-cs"/>
                  </a:defRPr>
                </a:pPr>
                <a:endParaRPr lang="nb-NO"/>
              </a:p>
            </c:txPr>
          </c:dispUnitsLbl>
        </c:dispUnits>
      </c:valAx>
      <c:valAx>
        <c:axId val="927858264"/>
        <c:scaling>
          <c:orientation val="minMax"/>
        </c:scaling>
        <c:delete val="0"/>
        <c:axPos val="r"/>
        <c:numFmt formatCode="0%" sourceLinked="0"/>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Century Gothic" panose="020B0502020202020204" pitchFamily="34" charset="0"/>
                <a:ea typeface="+mn-ea"/>
                <a:cs typeface="+mn-cs"/>
              </a:defRPr>
            </a:pPr>
            <a:endParaRPr lang="nb-NO"/>
          </a:p>
        </c:txPr>
        <c:crossAx val="1129746288"/>
        <c:crosses val="max"/>
        <c:crossBetween val="midCat"/>
      </c:valAx>
      <c:valAx>
        <c:axId val="1129746288"/>
        <c:scaling>
          <c:orientation val="minMax"/>
        </c:scaling>
        <c:delete val="1"/>
        <c:axPos val="b"/>
        <c:majorTickMark val="out"/>
        <c:minorTickMark val="none"/>
        <c:tickLblPos val="nextTo"/>
        <c:crossAx val="927858264"/>
        <c:crosses val="autoZero"/>
        <c:crossBetween val="midCat"/>
      </c:valAx>
      <c:spPr>
        <a:noFill/>
        <a:ln>
          <a:noFill/>
        </a:ln>
        <a:effectLst/>
      </c:spPr>
    </c:plotArea>
    <c:legend>
      <c:legendPos val="b"/>
      <c:layout>
        <c:manualLayout>
          <c:xMode val="edge"/>
          <c:yMode val="edge"/>
          <c:x val="9.5665477042015307E-2"/>
          <c:y val="0.93011695291161844"/>
          <c:w val="0.81374241187326224"/>
          <c:h val="5.9193576217189847E-2"/>
        </c:manualLayout>
      </c:layout>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Century Gothic" panose="020B0502020202020204" pitchFamily="34" charset="0"/>
              <a:ea typeface="+mn-ea"/>
              <a:cs typeface="+mn-cs"/>
            </a:defRPr>
          </a:pPr>
          <a:endParaRPr lang="nb-N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solidFill>
            <a:sysClr val="windowText" lastClr="000000"/>
          </a:solidFill>
          <a:latin typeface="Century Gothic" panose="020B0502020202020204" pitchFamily="34" charset="0"/>
        </a:defRPr>
      </a:pPr>
      <a:endParaRPr lang="nb-NO"/>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1"/>
          <c:order val="1"/>
          <c:tx>
            <c:v>Boligbudsjett 2023</c:v>
          </c:tx>
          <c:spPr>
            <a:solidFill>
              <a:schemeClr val="bg1"/>
            </a:solidFill>
            <a:ln w="15875">
              <a:solidFill>
                <a:srgbClr val="0070C0"/>
              </a:solidFill>
            </a:ln>
            <a:effectLst/>
          </c:spPr>
          <c:invertIfNegative val="0"/>
          <c:dPt>
            <c:idx val="20"/>
            <c:invertIfNegative val="0"/>
            <c:bubble3D val="0"/>
            <c:spPr>
              <a:solidFill>
                <a:schemeClr val="bg1"/>
              </a:solidFill>
              <a:ln w="15875">
                <a:solidFill>
                  <a:srgbClr val="0070C0"/>
                </a:solidFill>
              </a:ln>
              <a:effectLst/>
            </c:spPr>
            <c:extLst>
              <c:ext xmlns:c16="http://schemas.microsoft.com/office/drawing/2014/chart" uri="{C3380CC4-5D6E-409C-BE32-E72D297353CC}">
                <c16:uniqueId val="{00000001-4936-4DFF-A660-2384BD8CDBAA}"/>
              </c:ext>
            </c:extLst>
          </c:dPt>
          <c:dLbls>
            <c:numFmt formatCode="#,##0.00" sourceLinked="0"/>
            <c:spPr>
              <a:noFill/>
              <a:ln>
                <a:noFill/>
              </a:ln>
              <a:effectLst/>
            </c:spPr>
            <c:txPr>
              <a:bodyPr rot="0" spcFirstLastPara="1" vertOverflow="ellipsis" vert="horz" wrap="square" anchor="ctr" anchorCtr="1"/>
              <a:lstStyle/>
              <a:p>
                <a:pPr>
                  <a:defRPr sz="7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nb-N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'[Resultater Norge 2024.xlsx]Boligbudsjett Norge '!$B$6:$B$49</c:f>
              <c:strCache>
                <c:ptCount val="44"/>
                <c:pt idx="0">
                  <c:v>Arendal</c:v>
                </c:pt>
                <c:pt idx="1">
                  <c:v>Notodden</c:v>
                </c:pt>
                <c:pt idx="2">
                  <c:v>Steinkjer</c:v>
                </c:pt>
                <c:pt idx="3">
                  <c:v>Kristiansand</c:v>
                </c:pt>
                <c:pt idx="4">
                  <c:v>Lillehammer</c:v>
                </c:pt>
                <c:pt idx="5">
                  <c:v>Kragerø</c:v>
                </c:pt>
                <c:pt idx="6">
                  <c:v>Halden</c:v>
                </c:pt>
                <c:pt idx="7">
                  <c:v>Fredrikstad</c:v>
                </c:pt>
                <c:pt idx="8">
                  <c:v>Skien</c:v>
                </c:pt>
                <c:pt idx="9">
                  <c:v>Kongsvinger</c:v>
                </c:pt>
                <c:pt idx="10">
                  <c:v>Ringerike</c:v>
                </c:pt>
                <c:pt idx="11">
                  <c:v>Sarpsborg</c:v>
                </c:pt>
                <c:pt idx="12">
                  <c:v>Sandefjord</c:v>
                </c:pt>
                <c:pt idx="13">
                  <c:v>Tromsø</c:v>
                </c:pt>
                <c:pt idx="14">
                  <c:v>Porsgrunn</c:v>
                </c:pt>
                <c:pt idx="15">
                  <c:v>Gjøvik</c:v>
                </c:pt>
                <c:pt idx="16">
                  <c:v>Narvik</c:v>
                </c:pt>
                <c:pt idx="17">
                  <c:v>Moss</c:v>
                </c:pt>
                <c:pt idx="18">
                  <c:v>Trondheim</c:v>
                </c:pt>
                <c:pt idx="19">
                  <c:v>Fauske</c:v>
                </c:pt>
                <c:pt idx="20">
                  <c:v>Norge Alle regioner - snitt uvektet</c:v>
                </c:pt>
                <c:pt idx="21">
                  <c:v>Larvik</c:v>
                </c:pt>
                <c:pt idx="22">
                  <c:v>Kristiansund</c:v>
                </c:pt>
                <c:pt idx="23">
                  <c:v>Bergen</c:v>
                </c:pt>
                <c:pt idx="24">
                  <c:v>Sandnes</c:v>
                </c:pt>
                <c:pt idx="25">
                  <c:v>Bodø</c:v>
                </c:pt>
                <c:pt idx="26">
                  <c:v>alta</c:v>
                </c:pt>
                <c:pt idx="27">
                  <c:v>Haugesund</c:v>
                </c:pt>
                <c:pt idx="28">
                  <c:v>Ålesund</c:v>
                </c:pt>
                <c:pt idx="29">
                  <c:v>Hamar</c:v>
                </c:pt>
                <c:pt idx="30">
                  <c:v>Sunndal</c:v>
                </c:pt>
                <c:pt idx="31">
                  <c:v>Molde</c:v>
                </c:pt>
                <c:pt idx="32">
                  <c:v>Drammen</c:v>
                </c:pt>
                <c:pt idx="33">
                  <c:v>Tønsberg</c:v>
                </c:pt>
                <c:pt idx="34">
                  <c:v>Rana</c:v>
                </c:pt>
                <c:pt idx="35">
                  <c:v>Kongsberg</c:v>
                </c:pt>
                <c:pt idx="36">
                  <c:v>Stavanger</c:v>
                </c:pt>
                <c:pt idx="37">
                  <c:v>Vefsn</c:v>
                </c:pt>
                <c:pt idx="38">
                  <c:v>Lørenskog</c:v>
                </c:pt>
                <c:pt idx="39">
                  <c:v>Lillestrøm</c:v>
                </c:pt>
                <c:pt idx="40">
                  <c:v>Asker</c:v>
                </c:pt>
                <c:pt idx="41">
                  <c:v>Årdal</c:v>
                </c:pt>
                <c:pt idx="42">
                  <c:v>Oslo</c:v>
                </c:pt>
                <c:pt idx="43">
                  <c:v>Bærum</c:v>
                </c:pt>
              </c:strCache>
            </c:strRef>
          </c:cat>
          <c:val>
            <c:numRef>
              <c:f>'[Resultater Norge 2024.xlsx]Boligbudsjett Norge '!$G$6:$G$49</c:f>
              <c:numCache>
                <c:formatCode>0</c:formatCode>
                <c:ptCount val="44"/>
                <c:pt idx="0">
                  <c:v>2173500</c:v>
                </c:pt>
                <c:pt idx="1">
                  <c:v>2208000</c:v>
                </c:pt>
                <c:pt idx="2">
                  <c:v>2231000</c:v>
                </c:pt>
                <c:pt idx="3">
                  <c:v>2300000</c:v>
                </c:pt>
                <c:pt idx="4">
                  <c:v>2323000</c:v>
                </c:pt>
                <c:pt idx="5">
                  <c:v>2323000</c:v>
                </c:pt>
                <c:pt idx="6">
                  <c:v>2403500</c:v>
                </c:pt>
                <c:pt idx="7">
                  <c:v>2472500</c:v>
                </c:pt>
                <c:pt idx="8">
                  <c:v>2507000</c:v>
                </c:pt>
                <c:pt idx="9">
                  <c:v>2530000</c:v>
                </c:pt>
                <c:pt idx="10">
                  <c:v>2530000</c:v>
                </c:pt>
                <c:pt idx="11">
                  <c:v>2530000</c:v>
                </c:pt>
                <c:pt idx="12">
                  <c:v>2530000</c:v>
                </c:pt>
                <c:pt idx="13">
                  <c:v>2541500</c:v>
                </c:pt>
                <c:pt idx="14">
                  <c:v>2558750</c:v>
                </c:pt>
                <c:pt idx="15">
                  <c:v>2564500</c:v>
                </c:pt>
                <c:pt idx="16">
                  <c:v>2564500</c:v>
                </c:pt>
                <c:pt idx="17">
                  <c:v>2576000</c:v>
                </c:pt>
                <c:pt idx="18">
                  <c:v>2587500</c:v>
                </c:pt>
                <c:pt idx="19">
                  <c:v>2610500</c:v>
                </c:pt>
                <c:pt idx="20">
                  <c:v>2574496.6551048756</c:v>
                </c:pt>
                <c:pt idx="21">
                  <c:v>2622000</c:v>
                </c:pt>
                <c:pt idx="22">
                  <c:v>2633500</c:v>
                </c:pt>
                <c:pt idx="23">
                  <c:v>2668000</c:v>
                </c:pt>
                <c:pt idx="24">
                  <c:v>2673750</c:v>
                </c:pt>
                <c:pt idx="25">
                  <c:v>2679500</c:v>
                </c:pt>
                <c:pt idx="26">
                  <c:v>2702500</c:v>
                </c:pt>
                <c:pt idx="27">
                  <c:v>2714000</c:v>
                </c:pt>
                <c:pt idx="28">
                  <c:v>2731250</c:v>
                </c:pt>
                <c:pt idx="29">
                  <c:v>2737000</c:v>
                </c:pt>
                <c:pt idx="30">
                  <c:v>2748500</c:v>
                </c:pt>
                <c:pt idx="31">
                  <c:v>2783000</c:v>
                </c:pt>
                <c:pt idx="32">
                  <c:v>2817500</c:v>
                </c:pt>
                <c:pt idx="33">
                  <c:v>2829000</c:v>
                </c:pt>
                <c:pt idx="34">
                  <c:v>2852000</c:v>
                </c:pt>
                <c:pt idx="35">
                  <c:v>2875000</c:v>
                </c:pt>
                <c:pt idx="36">
                  <c:v>2875000</c:v>
                </c:pt>
                <c:pt idx="37">
                  <c:v>2940920.1492739101</c:v>
                </c:pt>
                <c:pt idx="38">
                  <c:v>2955500</c:v>
                </c:pt>
                <c:pt idx="39">
                  <c:v>3001500</c:v>
                </c:pt>
                <c:pt idx="40">
                  <c:v>3105000</c:v>
                </c:pt>
                <c:pt idx="41">
                  <c:v>3117666.3651308599</c:v>
                </c:pt>
                <c:pt idx="42">
                  <c:v>3173960.5319984802</c:v>
                </c:pt>
                <c:pt idx="43">
                  <c:v>3387552.41763434</c:v>
                </c:pt>
              </c:numCache>
            </c:numRef>
          </c:val>
          <c:extLst>
            <c:ext xmlns:c16="http://schemas.microsoft.com/office/drawing/2014/chart" uri="{C3380CC4-5D6E-409C-BE32-E72D297353CC}">
              <c16:uniqueId val="{00000002-4936-4DFF-A660-2384BD8CDBAA}"/>
            </c:ext>
          </c:extLst>
        </c:ser>
        <c:dLbls>
          <c:showLegendKey val="0"/>
          <c:showVal val="0"/>
          <c:showCatName val="0"/>
          <c:showSerName val="0"/>
          <c:showPercent val="0"/>
          <c:showBubbleSize val="0"/>
        </c:dLbls>
        <c:gapWidth val="219"/>
        <c:overlap val="-27"/>
        <c:axId val="1103596168"/>
        <c:axId val="1103598464"/>
      </c:barChart>
      <c:scatterChart>
        <c:scatterStyle val="lineMarker"/>
        <c:varyColors val="0"/>
        <c:ser>
          <c:idx val="0"/>
          <c:order val="0"/>
          <c:tx>
            <c:v>Boligbudsjett 2010</c:v>
          </c:tx>
          <c:spPr>
            <a:ln w="25400" cap="rnd">
              <a:noFill/>
              <a:round/>
            </a:ln>
            <a:effectLst/>
          </c:spPr>
          <c:marker>
            <c:symbol val="square"/>
            <c:size val="6"/>
            <c:spPr>
              <a:solidFill>
                <a:schemeClr val="accent1"/>
              </a:solidFill>
              <a:ln w="9525">
                <a:solidFill>
                  <a:schemeClr val="accent1"/>
                </a:solidFill>
              </a:ln>
              <a:effectLst/>
            </c:spPr>
          </c:marker>
          <c:xVal>
            <c:strRef>
              <c:f>'[Resultater Norge 2024.xlsx]Boligbudsjett Norge '!$B$6:$B$49</c:f>
              <c:strCache>
                <c:ptCount val="44"/>
                <c:pt idx="0">
                  <c:v>Arendal</c:v>
                </c:pt>
                <c:pt idx="1">
                  <c:v>Notodden</c:v>
                </c:pt>
                <c:pt idx="2">
                  <c:v>Steinkjer</c:v>
                </c:pt>
                <c:pt idx="3">
                  <c:v>Kristiansand</c:v>
                </c:pt>
                <c:pt idx="4">
                  <c:v>Lillehammer</c:v>
                </c:pt>
                <c:pt idx="5">
                  <c:v>Kragerø</c:v>
                </c:pt>
                <c:pt idx="6">
                  <c:v>Halden</c:v>
                </c:pt>
                <c:pt idx="7">
                  <c:v>Fredrikstad</c:v>
                </c:pt>
                <c:pt idx="8">
                  <c:v>Skien</c:v>
                </c:pt>
                <c:pt idx="9">
                  <c:v>Kongsvinger</c:v>
                </c:pt>
                <c:pt idx="10">
                  <c:v>Ringerike</c:v>
                </c:pt>
                <c:pt idx="11">
                  <c:v>Sarpsborg</c:v>
                </c:pt>
                <c:pt idx="12">
                  <c:v>Sandefjord</c:v>
                </c:pt>
                <c:pt idx="13">
                  <c:v>Tromsø</c:v>
                </c:pt>
                <c:pt idx="14">
                  <c:v>Porsgrunn</c:v>
                </c:pt>
                <c:pt idx="15">
                  <c:v>Gjøvik</c:v>
                </c:pt>
                <c:pt idx="16">
                  <c:v>Narvik</c:v>
                </c:pt>
                <c:pt idx="17">
                  <c:v>Moss</c:v>
                </c:pt>
                <c:pt idx="18">
                  <c:v>Trondheim</c:v>
                </c:pt>
                <c:pt idx="19">
                  <c:v>Fauske</c:v>
                </c:pt>
                <c:pt idx="20">
                  <c:v>Norge Alle regioner - snitt uvektet</c:v>
                </c:pt>
                <c:pt idx="21">
                  <c:v>Larvik</c:v>
                </c:pt>
                <c:pt idx="22">
                  <c:v>Kristiansund</c:v>
                </c:pt>
                <c:pt idx="23">
                  <c:v>Bergen</c:v>
                </c:pt>
                <c:pt idx="24">
                  <c:v>Sandnes</c:v>
                </c:pt>
                <c:pt idx="25">
                  <c:v>Bodø</c:v>
                </c:pt>
                <c:pt idx="26">
                  <c:v>alta</c:v>
                </c:pt>
                <c:pt idx="27">
                  <c:v>Haugesund</c:v>
                </c:pt>
                <c:pt idx="28">
                  <c:v>Ålesund</c:v>
                </c:pt>
                <c:pt idx="29">
                  <c:v>Hamar</c:v>
                </c:pt>
                <c:pt idx="30">
                  <c:v>Sunndal</c:v>
                </c:pt>
                <c:pt idx="31">
                  <c:v>Molde</c:v>
                </c:pt>
                <c:pt idx="32">
                  <c:v>Drammen</c:v>
                </c:pt>
                <c:pt idx="33">
                  <c:v>Tønsberg</c:v>
                </c:pt>
                <c:pt idx="34">
                  <c:v>Rana</c:v>
                </c:pt>
                <c:pt idx="35">
                  <c:v>Kongsberg</c:v>
                </c:pt>
                <c:pt idx="36">
                  <c:v>Stavanger</c:v>
                </c:pt>
                <c:pt idx="37">
                  <c:v>Vefsn</c:v>
                </c:pt>
                <c:pt idx="38">
                  <c:v>Lørenskog</c:v>
                </c:pt>
                <c:pt idx="39">
                  <c:v>Lillestrøm</c:v>
                </c:pt>
                <c:pt idx="40">
                  <c:v>Asker</c:v>
                </c:pt>
                <c:pt idx="41">
                  <c:v>Årdal</c:v>
                </c:pt>
                <c:pt idx="42">
                  <c:v>Oslo</c:v>
                </c:pt>
                <c:pt idx="43">
                  <c:v>Bærum</c:v>
                </c:pt>
              </c:strCache>
            </c:strRef>
          </c:xVal>
          <c:yVal>
            <c:numRef>
              <c:f>'[Resultater Norge 2024.xlsx]Boligbudsjett Norge '!$C$6:$C$49</c:f>
              <c:numCache>
                <c:formatCode>0</c:formatCode>
                <c:ptCount val="44"/>
                <c:pt idx="0">
                  <c:v>1567500</c:v>
                </c:pt>
                <c:pt idx="1">
                  <c:v>1512500</c:v>
                </c:pt>
                <c:pt idx="2">
                  <c:v>1375000</c:v>
                </c:pt>
                <c:pt idx="3">
                  <c:v>1760000</c:v>
                </c:pt>
                <c:pt idx="4">
                  <c:v>1595000</c:v>
                </c:pt>
                <c:pt idx="5">
                  <c:v>1512500</c:v>
                </c:pt>
                <c:pt idx="6">
                  <c:v>1650000</c:v>
                </c:pt>
                <c:pt idx="7">
                  <c:v>1705000</c:v>
                </c:pt>
                <c:pt idx="8">
                  <c:v>1705000</c:v>
                </c:pt>
                <c:pt idx="9">
                  <c:v>1567500</c:v>
                </c:pt>
                <c:pt idx="10">
                  <c:v>1760000</c:v>
                </c:pt>
                <c:pt idx="11">
                  <c:v>1677500</c:v>
                </c:pt>
                <c:pt idx="12">
                  <c:v>1705000</c:v>
                </c:pt>
                <c:pt idx="13">
                  <c:v>1677500</c:v>
                </c:pt>
                <c:pt idx="14">
                  <c:v>1842500</c:v>
                </c:pt>
                <c:pt idx="15">
                  <c:v>1815000</c:v>
                </c:pt>
                <c:pt idx="16">
                  <c:v>1595000</c:v>
                </c:pt>
                <c:pt idx="17">
                  <c:v>1595000</c:v>
                </c:pt>
                <c:pt idx="18">
                  <c:v>1705000</c:v>
                </c:pt>
                <c:pt idx="19">
                  <c:v>1595000</c:v>
                </c:pt>
                <c:pt idx="20">
                  <c:v>1720427.0731707318</c:v>
                </c:pt>
                <c:pt idx="21">
                  <c:v>1677500</c:v>
                </c:pt>
                <c:pt idx="22">
                  <c:v>1815000</c:v>
                </c:pt>
                <c:pt idx="23">
                  <c:v>1842500</c:v>
                </c:pt>
                <c:pt idx="24">
                  <c:v>2090000</c:v>
                </c:pt>
                <c:pt idx="25">
                  <c:v>1705000</c:v>
                </c:pt>
                <c:pt idx="26">
                  <c:v>1622500</c:v>
                </c:pt>
                <c:pt idx="27">
                  <c:v>1925000</c:v>
                </c:pt>
                <c:pt idx="28">
                  <c:v>1870000</c:v>
                </c:pt>
                <c:pt idx="29">
                  <c:v>1732500</c:v>
                </c:pt>
                <c:pt idx="30">
                  <c:v>1567500</c:v>
                </c:pt>
                <c:pt idx="31">
                  <c:v>1787500</c:v>
                </c:pt>
                <c:pt idx="32">
                  <c:v>1897500</c:v>
                </c:pt>
                <c:pt idx="33">
                  <c:v>1897500</c:v>
                </c:pt>
                <c:pt idx="34">
                  <c:v>1732500</c:v>
                </c:pt>
                <c:pt idx="35">
                  <c:v>1868000</c:v>
                </c:pt>
                <c:pt idx="36">
                  <c:v>2392500</c:v>
                </c:pt>
                <c:pt idx="37">
                  <c:v>1650000</c:v>
                </c:pt>
                <c:pt idx="38">
                  <c:v>1897500</c:v>
                </c:pt>
                <c:pt idx="39">
                  <c:v>2035000</c:v>
                </c:pt>
                <c:pt idx="40">
                  <c:v>2145000</c:v>
                </c:pt>
                <c:pt idx="41">
                  <c:v>2145000</c:v>
                </c:pt>
                <c:pt idx="42">
                  <c:v>2075000</c:v>
                </c:pt>
                <c:pt idx="43">
                  <c:v>2310000</c:v>
                </c:pt>
              </c:numCache>
            </c:numRef>
          </c:yVal>
          <c:smooth val="0"/>
          <c:extLst>
            <c:ext xmlns:c16="http://schemas.microsoft.com/office/drawing/2014/chart" uri="{C3380CC4-5D6E-409C-BE32-E72D297353CC}">
              <c16:uniqueId val="{00000003-4936-4DFF-A660-2384BD8CDBAA}"/>
            </c:ext>
          </c:extLst>
        </c:ser>
        <c:dLbls>
          <c:showLegendKey val="0"/>
          <c:showVal val="0"/>
          <c:showCatName val="0"/>
          <c:showSerName val="0"/>
          <c:showPercent val="0"/>
          <c:showBubbleSize val="0"/>
        </c:dLbls>
        <c:axId val="1103596168"/>
        <c:axId val="1103598464"/>
      </c:scatterChart>
      <c:catAx>
        <c:axId val="11035961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nb-NO"/>
          </a:p>
        </c:txPr>
        <c:crossAx val="1103598464"/>
        <c:crosses val="autoZero"/>
        <c:auto val="1"/>
        <c:lblAlgn val="ctr"/>
        <c:lblOffset val="100"/>
        <c:noMultiLvlLbl val="0"/>
      </c:catAx>
      <c:valAx>
        <c:axId val="1103598464"/>
        <c:scaling>
          <c:orientation val="minMax"/>
        </c:scaling>
        <c:delete val="0"/>
        <c:axPos val="l"/>
        <c:numFmt formatCode="0.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nb-NO"/>
          </a:p>
        </c:txPr>
        <c:crossAx val="1103596168"/>
        <c:crosses val="autoZero"/>
        <c:crossBetween val="between"/>
        <c:dispUnits>
          <c:builtInUnit val="millions"/>
          <c:dispUnitsLbl>
            <c:tx>
              <c:rich>
                <a:bodyPr rot="-5400000" spcFirstLastPara="1" vertOverflow="ellipsis" vert="horz" wrap="square" anchor="ctr" anchorCtr="1"/>
                <a:lstStyle/>
                <a:p>
                  <a:pPr>
                    <a:defRPr sz="1000" b="0" i="0" u="none" strike="noStrike" kern="1200" baseline="0">
                      <a:solidFill>
                        <a:sysClr val="windowText" lastClr="000000"/>
                      </a:solidFill>
                      <a:latin typeface="Arial" panose="020B0604020202020204" pitchFamily="34" charset="0"/>
                      <a:ea typeface="+mn-ea"/>
                      <a:cs typeface="Arial" panose="020B0604020202020204" pitchFamily="34" charset="0"/>
                    </a:defRPr>
                  </a:pPr>
                  <a:r>
                    <a:rPr lang="nb-NO"/>
                    <a:t>Millioner</a:t>
                  </a:r>
                </a:p>
              </c:rich>
            </c:tx>
            <c:spPr>
              <a:noFill/>
              <a:ln>
                <a:noFill/>
              </a:ln>
              <a:effectLst/>
            </c:spPr>
            <c:txPr>
              <a:bodyPr rot="-5400000" spcFirstLastPara="1" vertOverflow="ellipsis" vert="horz" wrap="square" anchor="ctr" anchorCtr="1"/>
              <a:lstStyle/>
              <a:p>
                <a:pPr>
                  <a:defRPr sz="10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nb-NO"/>
              </a:p>
            </c:txPr>
          </c:dispUnitsLbl>
        </c:dispUnits>
      </c:valAx>
      <c:spPr>
        <a:noFill/>
        <a:ln>
          <a:noFill/>
        </a:ln>
        <a:effectLst/>
      </c:spPr>
    </c:plotArea>
    <c:legend>
      <c:legendPos val="b"/>
      <c:layout>
        <c:manualLayout>
          <c:xMode val="edge"/>
          <c:yMode val="edge"/>
          <c:x val="0.23705206832269893"/>
          <c:y val="0.94117484259567263"/>
          <c:w val="0.51703269497196647"/>
          <c:h val="4.3153914346873185E-2"/>
        </c:manualLayout>
      </c:layout>
      <c:overlay val="0"/>
      <c:spPr>
        <a:noFill/>
        <a:ln>
          <a:noFill/>
        </a:ln>
        <a:effectLst/>
      </c:spPr>
      <c:txPr>
        <a:bodyPr rot="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nb-N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solidFill>
            <a:sysClr val="windowText" lastClr="000000"/>
          </a:solidFill>
          <a:latin typeface="Arial" panose="020B0604020202020204" pitchFamily="34" charset="0"/>
          <a:cs typeface="Arial" panose="020B0604020202020204" pitchFamily="34" charset="0"/>
        </a:defRPr>
      </a:pPr>
      <a:endParaRPr lang="nb-NO"/>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Arial" panose="020B0604020202020204" pitchFamily="34" charset="0"/>
                <a:ea typeface="+mn-ea"/>
                <a:cs typeface="Arial" panose="020B0604020202020204" pitchFamily="34" charset="0"/>
              </a:defRPr>
            </a:pPr>
            <a:r>
              <a:rPr lang="nb-NO"/>
              <a:t>Byene</a:t>
            </a:r>
            <a:r>
              <a:rPr lang="nb-NO" baseline="0"/>
              <a:t> I</a:t>
            </a:r>
            <a:endParaRPr lang="nb-NO"/>
          </a:p>
        </c:rich>
      </c:tx>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Arial" panose="020B0604020202020204" pitchFamily="34" charset="0"/>
              <a:ea typeface="+mn-ea"/>
              <a:cs typeface="Arial" panose="020B0604020202020204" pitchFamily="34" charset="0"/>
            </a:defRPr>
          </a:pPr>
          <a:endParaRPr lang="nb-NO"/>
        </a:p>
      </c:txPr>
    </c:title>
    <c:autoTitleDeleted val="0"/>
    <c:plotArea>
      <c:layout/>
      <c:lineChart>
        <c:grouping val="standard"/>
        <c:varyColors val="0"/>
        <c:ser>
          <c:idx val="0"/>
          <c:order val="0"/>
          <c:tx>
            <c:strRef>
              <c:f>'[Results NBBL De store byene - 2024.xlsx]Byene'!$C$5</c:f>
              <c:strCache>
                <c:ptCount val="1"/>
                <c:pt idx="0">
                  <c:v>Oslo</c:v>
                </c:pt>
              </c:strCache>
            </c:strRef>
          </c:tx>
          <c:spPr>
            <a:ln w="22225" cap="rnd">
              <a:solidFill>
                <a:schemeClr val="accent5">
                  <a:lumMod val="50000"/>
                </a:schemeClr>
              </a:solidFill>
              <a:round/>
            </a:ln>
            <a:effectLst/>
          </c:spPr>
          <c:marker>
            <c:symbol val="circle"/>
            <c:size val="5"/>
            <c:spPr>
              <a:solidFill>
                <a:schemeClr val="accent1"/>
              </a:solidFill>
              <a:ln w="9525">
                <a:solidFill>
                  <a:srgbClr val="0070C0"/>
                </a:solidFill>
              </a:ln>
              <a:effectLst/>
            </c:spPr>
          </c:marker>
          <c:cat>
            <c:numRef>
              <c:f>'[Results NBBL De store byene - 2024.xlsx]Byene'!$B$6:$B$26</c:f>
              <c:numCache>
                <c:formatCode>General</c:formatCode>
                <c:ptCount val="21"/>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pt idx="17">
                  <c:v>2020</c:v>
                </c:pt>
                <c:pt idx="18">
                  <c:v>2021</c:v>
                </c:pt>
                <c:pt idx="19">
                  <c:v>2022</c:v>
                </c:pt>
                <c:pt idx="20">
                  <c:v>2023</c:v>
                </c:pt>
              </c:numCache>
            </c:numRef>
          </c:cat>
          <c:val>
            <c:numRef>
              <c:f>'[Results NBBL De store byene - 2024.xlsx]Byene'!$C$6:$C$26</c:f>
              <c:numCache>
                <c:formatCode>0.000</c:formatCode>
                <c:ptCount val="21"/>
                <c:pt idx="0">
                  <c:v>0.41499999999999998</c:v>
                </c:pt>
                <c:pt idx="1">
                  <c:v>0.41399999999999998</c:v>
                </c:pt>
                <c:pt idx="2">
                  <c:v>0.436</c:v>
                </c:pt>
                <c:pt idx="3">
                  <c:v>0.249</c:v>
                </c:pt>
                <c:pt idx="4">
                  <c:v>0.31480000000000002</c:v>
                </c:pt>
                <c:pt idx="5">
                  <c:v>0.27700000000000002</c:v>
                </c:pt>
                <c:pt idx="6">
                  <c:v>0.33900000000000002</c:v>
                </c:pt>
                <c:pt idx="7">
                  <c:v>0.38800000000000001</c:v>
                </c:pt>
                <c:pt idx="8">
                  <c:v>0.28699999999999998</c:v>
                </c:pt>
                <c:pt idx="9">
                  <c:v>0.187</c:v>
                </c:pt>
                <c:pt idx="10">
                  <c:v>0.14499999999999999</c:v>
                </c:pt>
                <c:pt idx="11">
                  <c:v>0.16</c:v>
                </c:pt>
                <c:pt idx="12">
                  <c:v>0.16500000000000001</c:v>
                </c:pt>
                <c:pt idx="13">
                  <c:v>9.2999999999999999E-2</c:v>
                </c:pt>
                <c:pt idx="14">
                  <c:v>1.7999999999999999E-2</c:v>
                </c:pt>
                <c:pt idx="15">
                  <c:v>2.7E-2</c:v>
                </c:pt>
                <c:pt idx="16">
                  <c:v>2.5999999999999999E-2</c:v>
                </c:pt>
                <c:pt idx="17">
                  <c:v>2.3789158558751199E-2</c:v>
                </c:pt>
                <c:pt idx="18">
                  <c:v>1.2751100541415801E-2</c:v>
                </c:pt>
                <c:pt idx="19">
                  <c:v>2.10402018141807E-2</c:v>
                </c:pt>
                <c:pt idx="20">
                  <c:v>3.10114004811212E-2</c:v>
                </c:pt>
              </c:numCache>
            </c:numRef>
          </c:val>
          <c:smooth val="0"/>
          <c:extLst>
            <c:ext xmlns:c16="http://schemas.microsoft.com/office/drawing/2014/chart" uri="{C3380CC4-5D6E-409C-BE32-E72D297353CC}">
              <c16:uniqueId val="{00000000-D55B-4FDB-8DB9-F34775DD4D03}"/>
            </c:ext>
          </c:extLst>
        </c:ser>
        <c:ser>
          <c:idx val="1"/>
          <c:order val="1"/>
          <c:tx>
            <c:strRef>
              <c:f>'[Results NBBL De store byene - 2024.xlsx]Byene'!$D$5</c:f>
              <c:strCache>
                <c:ptCount val="1"/>
                <c:pt idx="0">
                  <c:v>Bergen</c:v>
                </c:pt>
              </c:strCache>
            </c:strRef>
          </c:tx>
          <c:spPr>
            <a:ln w="22225" cap="rnd">
              <a:solidFill>
                <a:srgbClr val="D60093"/>
              </a:solidFill>
              <a:prstDash val="solid"/>
              <a:round/>
            </a:ln>
            <a:effectLst/>
          </c:spPr>
          <c:marker>
            <c:symbol val="circle"/>
            <c:size val="5"/>
            <c:spPr>
              <a:solidFill>
                <a:srgbClr val="D60093"/>
              </a:solidFill>
              <a:ln w="9525">
                <a:solidFill>
                  <a:srgbClr val="D60093"/>
                </a:solidFill>
              </a:ln>
              <a:effectLst/>
            </c:spPr>
          </c:marker>
          <c:cat>
            <c:numRef>
              <c:f>'[Results NBBL De store byene - 2024.xlsx]Byene'!$B$6:$B$26</c:f>
              <c:numCache>
                <c:formatCode>General</c:formatCode>
                <c:ptCount val="21"/>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pt idx="17">
                  <c:v>2020</c:v>
                </c:pt>
                <c:pt idx="18">
                  <c:v>2021</c:v>
                </c:pt>
                <c:pt idx="19">
                  <c:v>2022</c:v>
                </c:pt>
                <c:pt idx="20">
                  <c:v>2023</c:v>
                </c:pt>
              </c:numCache>
            </c:numRef>
          </c:cat>
          <c:val>
            <c:numRef>
              <c:f>'[Results NBBL De store byene - 2024.xlsx]Byene'!$D$6:$D$26</c:f>
              <c:numCache>
                <c:formatCode>0.000</c:formatCode>
                <c:ptCount val="21"/>
                <c:pt idx="0">
                  <c:v>0.26700000000000002</c:v>
                </c:pt>
                <c:pt idx="1">
                  <c:v>0.27600000000000002</c:v>
                </c:pt>
                <c:pt idx="2">
                  <c:v>0.24299999999999999</c:v>
                </c:pt>
                <c:pt idx="3">
                  <c:v>9.5000000000000001E-2</c:v>
                </c:pt>
                <c:pt idx="4">
                  <c:v>0.20300000000000001</c:v>
                </c:pt>
                <c:pt idx="5">
                  <c:v>0.215</c:v>
                </c:pt>
                <c:pt idx="6">
                  <c:v>0.33</c:v>
                </c:pt>
                <c:pt idx="7">
                  <c:v>0.32400000000000001</c:v>
                </c:pt>
                <c:pt idx="8">
                  <c:v>0.26</c:v>
                </c:pt>
                <c:pt idx="9">
                  <c:v>0.23899999999999999</c:v>
                </c:pt>
                <c:pt idx="10">
                  <c:v>0.17899999999999999</c:v>
                </c:pt>
                <c:pt idx="11">
                  <c:v>0.184</c:v>
                </c:pt>
                <c:pt idx="12">
                  <c:v>0.17399999999999999</c:v>
                </c:pt>
                <c:pt idx="13">
                  <c:v>0.22500000000000001</c:v>
                </c:pt>
                <c:pt idx="14">
                  <c:v>0.13200000000000001</c:v>
                </c:pt>
                <c:pt idx="15">
                  <c:v>0.159</c:v>
                </c:pt>
                <c:pt idx="16">
                  <c:v>0.18099999999999999</c:v>
                </c:pt>
                <c:pt idx="17">
                  <c:v>0.18266452648475101</c:v>
                </c:pt>
                <c:pt idx="18">
                  <c:v>0.20118518518518499</c:v>
                </c:pt>
                <c:pt idx="19">
                  <c:v>0.1345116836429</c:v>
                </c:pt>
                <c:pt idx="20">
                  <c:v>0.145950506186727</c:v>
                </c:pt>
              </c:numCache>
            </c:numRef>
          </c:val>
          <c:smooth val="0"/>
          <c:extLst>
            <c:ext xmlns:c16="http://schemas.microsoft.com/office/drawing/2014/chart" uri="{C3380CC4-5D6E-409C-BE32-E72D297353CC}">
              <c16:uniqueId val="{00000001-D55B-4FDB-8DB9-F34775DD4D03}"/>
            </c:ext>
          </c:extLst>
        </c:ser>
        <c:ser>
          <c:idx val="2"/>
          <c:order val="2"/>
          <c:tx>
            <c:strRef>
              <c:f>'[Results NBBL De store byene - 2024.xlsx]Byene'!$E$5</c:f>
              <c:strCache>
                <c:ptCount val="1"/>
                <c:pt idx="0">
                  <c:v>Trondheim</c:v>
                </c:pt>
              </c:strCache>
            </c:strRef>
          </c:tx>
          <c:spPr>
            <a:ln w="22225" cap="rnd">
              <a:solidFill>
                <a:schemeClr val="tx1"/>
              </a:solidFill>
              <a:prstDash val="solid"/>
              <a:round/>
            </a:ln>
            <a:effectLst/>
          </c:spPr>
          <c:marker>
            <c:symbol val="circle"/>
            <c:size val="5"/>
            <c:spPr>
              <a:solidFill>
                <a:schemeClr val="tx1"/>
              </a:solidFill>
              <a:ln w="9525">
                <a:solidFill>
                  <a:schemeClr val="tx1"/>
                </a:solidFill>
              </a:ln>
              <a:effectLst/>
            </c:spPr>
          </c:marker>
          <c:cat>
            <c:numRef>
              <c:f>'[Results NBBL De store byene - 2024.xlsx]Byene'!$B$6:$B$26</c:f>
              <c:numCache>
                <c:formatCode>General</c:formatCode>
                <c:ptCount val="21"/>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pt idx="17">
                  <c:v>2020</c:v>
                </c:pt>
                <c:pt idx="18">
                  <c:v>2021</c:v>
                </c:pt>
                <c:pt idx="19">
                  <c:v>2022</c:v>
                </c:pt>
                <c:pt idx="20">
                  <c:v>2023</c:v>
                </c:pt>
              </c:numCache>
            </c:numRef>
          </c:cat>
          <c:val>
            <c:numRef>
              <c:f>'[Results NBBL De store byene - 2024.xlsx]Byene'!$E$6:$E$26</c:f>
              <c:numCache>
                <c:formatCode>0.000</c:formatCode>
                <c:ptCount val="21"/>
                <c:pt idx="0">
                  <c:v>0.19400000000000001</c:v>
                </c:pt>
                <c:pt idx="1">
                  <c:v>0.20300000000000001</c:v>
                </c:pt>
                <c:pt idx="2">
                  <c:v>0.18099999999999999</c:v>
                </c:pt>
                <c:pt idx="3">
                  <c:v>0.1</c:v>
                </c:pt>
                <c:pt idx="4">
                  <c:v>0.17599999999999999</c:v>
                </c:pt>
                <c:pt idx="5">
                  <c:v>0.16900000000000001</c:v>
                </c:pt>
                <c:pt idx="6">
                  <c:v>0.315</c:v>
                </c:pt>
                <c:pt idx="7">
                  <c:v>0.25</c:v>
                </c:pt>
                <c:pt idx="8">
                  <c:v>0.19700000000000001</c:v>
                </c:pt>
                <c:pt idx="9">
                  <c:v>9.9000000000000005E-2</c:v>
                </c:pt>
                <c:pt idx="10">
                  <c:v>8.5400000000000004E-2</c:v>
                </c:pt>
                <c:pt idx="11">
                  <c:v>0.104</c:v>
                </c:pt>
                <c:pt idx="12">
                  <c:v>0.14399999999999999</c:v>
                </c:pt>
                <c:pt idx="13">
                  <c:v>0.161</c:v>
                </c:pt>
                <c:pt idx="14">
                  <c:v>9.5000000000000001E-2</c:v>
                </c:pt>
                <c:pt idx="15">
                  <c:v>0.107</c:v>
                </c:pt>
                <c:pt idx="16">
                  <c:v>0.121</c:v>
                </c:pt>
                <c:pt idx="17">
                  <c:v>0.150997150997151</c:v>
                </c:pt>
                <c:pt idx="18">
                  <c:v>0.134395942763992</c:v>
                </c:pt>
                <c:pt idx="19">
                  <c:v>8.8104273222240598E-2</c:v>
                </c:pt>
                <c:pt idx="20">
                  <c:v>9.86782817662962E-2</c:v>
                </c:pt>
              </c:numCache>
            </c:numRef>
          </c:val>
          <c:smooth val="0"/>
          <c:extLst>
            <c:ext xmlns:c16="http://schemas.microsoft.com/office/drawing/2014/chart" uri="{C3380CC4-5D6E-409C-BE32-E72D297353CC}">
              <c16:uniqueId val="{00000002-D55B-4FDB-8DB9-F34775DD4D03}"/>
            </c:ext>
          </c:extLst>
        </c:ser>
        <c:dLbls>
          <c:showLegendKey val="0"/>
          <c:showVal val="0"/>
          <c:showCatName val="0"/>
          <c:showSerName val="0"/>
          <c:showPercent val="0"/>
          <c:showBubbleSize val="0"/>
        </c:dLbls>
        <c:marker val="1"/>
        <c:smooth val="0"/>
        <c:axId val="952969496"/>
        <c:axId val="952971792"/>
      </c:lineChart>
      <c:catAx>
        <c:axId val="952969496"/>
        <c:scaling>
          <c:orientation val="minMax"/>
        </c:scaling>
        <c:delete val="0"/>
        <c:axPos val="b"/>
        <c:numFmt formatCode="General" sourceLinked="1"/>
        <c:majorTickMark val="out"/>
        <c:minorTickMark val="none"/>
        <c:tickLblPos val="nextTo"/>
        <c:spPr>
          <a:noFill/>
          <a:ln w="9525" cap="flat" cmpd="sng" algn="ctr">
            <a:solidFill>
              <a:schemeClr val="bg2">
                <a:lumMod val="75000"/>
              </a:schemeClr>
            </a:solid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nb-NO"/>
          </a:p>
        </c:txPr>
        <c:crossAx val="952971792"/>
        <c:crosses val="autoZero"/>
        <c:auto val="1"/>
        <c:lblAlgn val="ctr"/>
        <c:lblOffset val="100"/>
        <c:noMultiLvlLbl val="0"/>
      </c:catAx>
      <c:valAx>
        <c:axId val="952971792"/>
        <c:scaling>
          <c:orientation val="minMax"/>
        </c:scaling>
        <c:delete val="0"/>
        <c:axPos val="l"/>
        <c:numFmt formatCode="0.000" sourceLinked="1"/>
        <c:majorTickMark val="out"/>
        <c:minorTickMark val="none"/>
        <c:tickLblPos val="nextTo"/>
        <c:spPr>
          <a:noFill/>
          <a:ln>
            <a:solidFill>
              <a:schemeClr val="bg1">
                <a:lumMod val="50000"/>
              </a:schemeClr>
            </a:solid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nb-NO"/>
          </a:p>
        </c:txPr>
        <c:crossAx val="952969496"/>
        <c:crosses val="autoZero"/>
        <c:crossBetween val="between"/>
      </c:valAx>
      <c:spPr>
        <a:noFill/>
        <a:ln>
          <a:solidFill>
            <a:schemeClr val="bg2">
              <a:lumMod val="50000"/>
            </a:schemeClr>
          </a:solid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nb-N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solidFill>
            <a:sysClr val="windowText" lastClr="000000"/>
          </a:solidFill>
          <a:latin typeface="Arial" panose="020B0604020202020204" pitchFamily="34" charset="0"/>
          <a:cs typeface="Arial" panose="020B0604020202020204" pitchFamily="34" charset="0"/>
        </a:defRPr>
      </a:pPr>
      <a:endParaRPr lang="nb-NO"/>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nb-NO"/>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ysClr val="windowText" lastClr="000000"/>
                </a:solidFill>
                <a:latin typeface="Arial" panose="020B0604020202020204" pitchFamily="34" charset="0"/>
                <a:ea typeface="+mn-ea"/>
                <a:cs typeface="Arial" panose="020B0604020202020204" pitchFamily="34" charset="0"/>
              </a:defRPr>
            </a:pPr>
            <a:r>
              <a:rPr lang="nb-NO"/>
              <a:t>Byene</a:t>
            </a:r>
            <a:r>
              <a:rPr lang="nb-NO" baseline="0"/>
              <a:t> II</a:t>
            </a:r>
            <a:endParaRPr lang="nb-NO"/>
          </a:p>
        </c:rich>
      </c:tx>
      <c:overlay val="0"/>
      <c:spPr>
        <a:noFill/>
        <a:ln>
          <a:noFill/>
        </a:ln>
        <a:effectLst/>
      </c:spPr>
      <c:txPr>
        <a:bodyPr rot="0" spcFirstLastPara="1" vertOverflow="ellipsis" vert="horz" wrap="square" anchor="ctr" anchorCtr="1"/>
        <a:lstStyle/>
        <a:p>
          <a:pPr>
            <a:defRPr sz="1400" b="0" i="0" u="none" strike="noStrike" kern="1200" spc="0" baseline="0">
              <a:solidFill>
                <a:sysClr val="windowText" lastClr="000000"/>
              </a:solidFill>
              <a:latin typeface="Arial" panose="020B0604020202020204" pitchFamily="34" charset="0"/>
              <a:ea typeface="+mn-ea"/>
              <a:cs typeface="Arial" panose="020B0604020202020204" pitchFamily="34" charset="0"/>
            </a:defRPr>
          </a:pPr>
          <a:endParaRPr lang="nb-NO"/>
        </a:p>
      </c:txPr>
    </c:title>
    <c:autoTitleDeleted val="0"/>
    <c:plotArea>
      <c:layout/>
      <c:lineChart>
        <c:grouping val="standard"/>
        <c:varyColors val="0"/>
        <c:ser>
          <c:idx val="0"/>
          <c:order val="0"/>
          <c:tx>
            <c:strRef>
              <c:f>'[Results NBBL De store byene - 2024.xlsx]Byene'!$F$5</c:f>
              <c:strCache>
                <c:ptCount val="1"/>
                <c:pt idx="0">
                  <c:v>Stavanger</c:v>
                </c:pt>
              </c:strCache>
            </c:strRef>
          </c:tx>
          <c:spPr>
            <a:ln w="22225" cap="rnd">
              <a:solidFill>
                <a:schemeClr val="tx1"/>
              </a:solidFill>
              <a:round/>
            </a:ln>
            <a:effectLst/>
          </c:spPr>
          <c:marker>
            <c:symbol val="circle"/>
            <c:size val="5"/>
            <c:spPr>
              <a:solidFill>
                <a:schemeClr val="tx1"/>
              </a:solidFill>
              <a:ln w="9525">
                <a:solidFill>
                  <a:schemeClr val="tx1"/>
                </a:solidFill>
              </a:ln>
              <a:effectLst/>
            </c:spPr>
          </c:marker>
          <c:cat>
            <c:numRef>
              <c:f>'[Results NBBL De store byene - 2024.xlsx]Byene'!$B$6:$B$26</c:f>
              <c:numCache>
                <c:formatCode>General</c:formatCode>
                <c:ptCount val="21"/>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pt idx="17">
                  <c:v>2020</c:v>
                </c:pt>
                <c:pt idx="18">
                  <c:v>2021</c:v>
                </c:pt>
                <c:pt idx="19">
                  <c:v>2022</c:v>
                </c:pt>
                <c:pt idx="20">
                  <c:v>2023</c:v>
                </c:pt>
              </c:numCache>
            </c:numRef>
          </c:cat>
          <c:val>
            <c:numRef>
              <c:f>'[Results NBBL De store byene - 2024.xlsx]Byene'!$F$6:$F$26</c:f>
              <c:numCache>
                <c:formatCode>0.000</c:formatCode>
                <c:ptCount val="21"/>
                <c:pt idx="0">
                  <c:v>0.52170000000000005</c:v>
                </c:pt>
                <c:pt idx="1">
                  <c:v>0.57499999999999996</c:v>
                </c:pt>
                <c:pt idx="2">
                  <c:v>0.59899999999999998</c:v>
                </c:pt>
                <c:pt idx="3">
                  <c:v>0.33800000000000002</c:v>
                </c:pt>
                <c:pt idx="4">
                  <c:v>0.314</c:v>
                </c:pt>
                <c:pt idx="5">
                  <c:v>0.26500000000000001</c:v>
                </c:pt>
                <c:pt idx="6">
                  <c:v>0.38200000000000001</c:v>
                </c:pt>
                <c:pt idx="7">
                  <c:v>0.32</c:v>
                </c:pt>
                <c:pt idx="8">
                  <c:v>0.22700000000000001</c:v>
                </c:pt>
                <c:pt idx="9">
                  <c:v>0.217</c:v>
                </c:pt>
                <c:pt idx="10">
                  <c:v>0.22700000000000001</c:v>
                </c:pt>
                <c:pt idx="11">
                  <c:v>0.25800000000000001</c:v>
                </c:pt>
                <c:pt idx="12">
                  <c:v>0.35599999999999998</c:v>
                </c:pt>
                <c:pt idx="13">
                  <c:v>0.38900000000000001</c:v>
                </c:pt>
                <c:pt idx="14">
                  <c:v>0.17299999999999999</c:v>
                </c:pt>
                <c:pt idx="15">
                  <c:v>0.20799999999999999</c:v>
                </c:pt>
                <c:pt idx="16">
                  <c:v>0.22900000000000001</c:v>
                </c:pt>
                <c:pt idx="17">
                  <c:v>0.243676522978269</c:v>
                </c:pt>
                <c:pt idx="18">
                  <c:v>0.25612745098039202</c:v>
                </c:pt>
                <c:pt idx="19">
                  <c:v>0.217499224325163</c:v>
                </c:pt>
                <c:pt idx="20">
                  <c:v>0.19230769230769201</c:v>
                </c:pt>
              </c:numCache>
            </c:numRef>
          </c:val>
          <c:smooth val="0"/>
          <c:extLst>
            <c:ext xmlns:c16="http://schemas.microsoft.com/office/drawing/2014/chart" uri="{C3380CC4-5D6E-409C-BE32-E72D297353CC}">
              <c16:uniqueId val="{00000000-2C28-424C-8340-F460FA7A541B}"/>
            </c:ext>
          </c:extLst>
        </c:ser>
        <c:ser>
          <c:idx val="1"/>
          <c:order val="1"/>
          <c:tx>
            <c:strRef>
              <c:f>'[Results NBBL De store byene - 2024.xlsx]Byene'!$G$5</c:f>
              <c:strCache>
                <c:ptCount val="1"/>
                <c:pt idx="0">
                  <c:v>Tromsø</c:v>
                </c:pt>
              </c:strCache>
            </c:strRef>
          </c:tx>
          <c:spPr>
            <a:ln w="22225" cap="rnd">
              <a:solidFill>
                <a:srgbClr val="0070C0"/>
              </a:solidFill>
              <a:round/>
            </a:ln>
            <a:effectLst/>
          </c:spPr>
          <c:marker>
            <c:symbol val="circle"/>
            <c:size val="5"/>
            <c:spPr>
              <a:solidFill>
                <a:srgbClr val="0070C0"/>
              </a:solidFill>
              <a:ln w="9525">
                <a:solidFill>
                  <a:srgbClr val="0070C0"/>
                </a:solidFill>
              </a:ln>
              <a:effectLst/>
            </c:spPr>
          </c:marker>
          <c:cat>
            <c:numRef>
              <c:f>'[Results NBBL De store byene - 2024.xlsx]Byene'!$B$6:$B$26</c:f>
              <c:numCache>
                <c:formatCode>General</c:formatCode>
                <c:ptCount val="21"/>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pt idx="17">
                  <c:v>2020</c:v>
                </c:pt>
                <c:pt idx="18">
                  <c:v>2021</c:v>
                </c:pt>
                <c:pt idx="19">
                  <c:v>2022</c:v>
                </c:pt>
                <c:pt idx="20">
                  <c:v>2023</c:v>
                </c:pt>
              </c:numCache>
            </c:numRef>
          </c:cat>
          <c:val>
            <c:numRef>
              <c:f>'[Results NBBL De store byene - 2024.xlsx]Byene'!$G$6:$G$26</c:f>
              <c:numCache>
                <c:formatCode>0.000</c:formatCode>
                <c:ptCount val="21"/>
                <c:pt idx="0">
                  <c:v>0.14599999999999999</c:v>
                </c:pt>
                <c:pt idx="1">
                  <c:v>0.14699999999999999</c:v>
                </c:pt>
                <c:pt idx="2">
                  <c:v>0.10199999999999999</c:v>
                </c:pt>
                <c:pt idx="3">
                  <c:v>5.5E-2</c:v>
                </c:pt>
                <c:pt idx="4">
                  <c:v>0.105</c:v>
                </c:pt>
                <c:pt idx="5">
                  <c:v>0.11899999999999999</c:v>
                </c:pt>
                <c:pt idx="6">
                  <c:v>0.18</c:v>
                </c:pt>
                <c:pt idx="7">
                  <c:v>0.23599999999999999</c:v>
                </c:pt>
                <c:pt idx="8">
                  <c:v>0.218</c:v>
                </c:pt>
                <c:pt idx="9">
                  <c:v>0.16300000000000001</c:v>
                </c:pt>
                <c:pt idx="10">
                  <c:v>0.114</c:v>
                </c:pt>
                <c:pt idx="11">
                  <c:v>7.1999999999999995E-2</c:v>
                </c:pt>
                <c:pt idx="12">
                  <c:v>8.2000000000000003E-2</c:v>
                </c:pt>
                <c:pt idx="13">
                  <c:v>0.105</c:v>
                </c:pt>
                <c:pt idx="14">
                  <c:v>0.08</c:v>
                </c:pt>
                <c:pt idx="15">
                  <c:v>7.9000000000000001E-2</c:v>
                </c:pt>
                <c:pt idx="16">
                  <c:v>6.7000000000000004E-2</c:v>
                </c:pt>
                <c:pt idx="17">
                  <c:v>6.1879743140688899E-2</c:v>
                </c:pt>
                <c:pt idx="18">
                  <c:v>6.1293984108967102E-2</c:v>
                </c:pt>
                <c:pt idx="19">
                  <c:v>5.8757062146892698E-2</c:v>
                </c:pt>
                <c:pt idx="20">
                  <c:v>5.09915014164306E-2</c:v>
                </c:pt>
              </c:numCache>
            </c:numRef>
          </c:val>
          <c:smooth val="0"/>
          <c:extLst>
            <c:ext xmlns:c16="http://schemas.microsoft.com/office/drawing/2014/chart" uri="{C3380CC4-5D6E-409C-BE32-E72D297353CC}">
              <c16:uniqueId val="{00000001-2C28-424C-8340-F460FA7A541B}"/>
            </c:ext>
          </c:extLst>
        </c:ser>
        <c:ser>
          <c:idx val="2"/>
          <c:order val="2"/>
          <c:tx>
            <c:strRef>
              <c:f>'[Results NBBL De store byene - 2024.xlsx]Byene'!$H$5</c:f>
              <c:strCache>
                <c:ptCount val="1"/>
                <c:pt idx="0">
                  <c:v>Kristiansand</c:v>
                </c:pt>
              </c:strCache>
            </c:strRef>
          </c:tx>
          <c:spPr>
            <a:ln w="22225" cap="rnd">
              <a:solidFill>
                <a:srgbClr val="D60093"/>
              </a:solidFill>
              <a:round/>
            </a:ln>
            <a:effectLst/>
          </c:spPr>
          <c:marker>
            <c:symbol val="circle"/>
            <c:size val="5"/>
            <c:spPr>
              <a:solidFill>
                <a:srgbClr val="D60093"/>
              </a:solidFill>
              <a:ln w="9525">
                <a:solidFill>
                  <a:srgbClr val="D60093"/>
                </a:solidFill>
              </a:ln>
              <a:effectLst/>
            </c:spPr>
          </c:marker>
          <c:cat>
            <c:numRef>
              <c:f>'[Results NBBL De store byene - 2024.xlsx]Byene'!$B$6:$B$26</c:f>
              <c:numCache>
                <c:formatCode>General</c:formatCode>
                <c:ptCount val="21"/>
                <c:pt idx="0">
                  <c:v>2003</c:v>
                </c:pt>
                <c:pt idx="1">
                  <c:v>2004</c:v>
                </c:pt>
                <c:pt idx="2">
                  <c:v>2005</c:v>
                </c:pt>
                <c:pt idx="3">
                  <c:v>2006</c:v>
                </c:pt>
                <c:pt idx="4">
                  <c:v>2007</c:v>
                </c:pt>
                <c:pt idx="5">
                  <c:v>2008</c:v>
                </c:pt>
                <c:pt idx="6">
                  <c:v>2009</c:v>
                </c:pt>
                <c:pt idx="7">
                  <c:v>2010</c:v>
                </c:pt>
                <c:pt idx="8">
                  <c:v>2011</c:v>
                </c:pt>
                <c:pt idx="9">
                  <c:v>2012</c:v>
                </c:pt>
                <c:pt idx="10">
                  <c:v>2013</c:v>
                </c:pt>
                <c:pt idx="11">
                  <c:v>2014</c:v>
                </c:pt>
                <c:pt idx="12">
                  <c:v>2015</c:v>
                </c:pt>
                <c:pt idx="13">
                  <c:v>2016</c:v>
                </c:pt>
                <c:pt idx="14">
                  <c:v>2017</c:v>
                </c:pt>
                <c:pt idx="15">
                  <c:v>2018</c:v>
                </c:pt>
                <c:pt idx="16">
                  <c:v>2019</c:v>
                </c:pt>
                <c:pt idx="17">
                  <c:v>2020</c:v>
                </c:pt>
                <c:pt idx="18">
                  <c:v>2021</c:v>
                </c:pt>
                <c:pt idx="19">
                  <c:v>2022</c:v>
                </c:pt>
                <c:pt idx="20">
                  <c:v>2023</c:v>
                </c:pt>
              </c:numCache>
            </c:numRef>
          </c:cat>
          <c:val>
            <c:numRef>
              <c:f>'[Results NBBL De store byene - 2024.xlsx]Byene'!$H$6:$H$26</c:f>
              <c:numCache>
                <c:formatCode>0.000</c:formatCode>
                <c:ptCount val="21"/>
                <c:pt idx="0">
                  <c:v>0.443</c:v>
                </c:pt>
                <c:pt idx="1">
                  <c:v>0.45600000000000002</c:v>
                </c:pt>
                <c:pt idx="2">
                  <c:v>0.44</c:v>
                </c:pt>
                <c:pt idx="3">
                  <c:v>0.20799999999999999</c:v>
                </c:pt>
                <c:pt idx="4">
                  <c:v>0.187</c:v>
                </c:pt>
                <c:pt idx="5">
                  <c:v>0.19400000000000001</c:v>
                </c:pt>
                <c:pt idx="6">
                  <c:v>0.311</c:v>
                </c:pt>
                <c:pt idx="7">
                  <c:v>0.27800000000000002</c:v>
                </c:pt>
                <c:pt idx="8">
                  <c:v>0.21299999999999999</c:v>
                </c:pt>
                <c:pt idx="9">
                  <c:v>0.24099999999999999</c:v>
                </c:pt>
                <c:pt idx="10">
                  <c:v>0.23400000000000001</c:v>
                </c:pt>
                <c:pt idx="11">
                  <c:v>0.23400000000000001</c:v>
                </c:pt>
                <c:pt idx="12">
                  <c:v>0.29599999999999999</c:v>
                </c:pt>
                <c:pt idx="13">
                  <c:v>0.32</c:v>
                </c:pt>
                <c:pt idx="14">
                  <c:v>0.249</c:v>
                </c:pt>
                <c:pt idx="15">
                  <c:v>0.28100000000000003</c:v>
                </c:pt>
                <c:pt idx="16">
                  <c:v>0.309</c:v>
                </c:pt>
                <c:pt idx="17">
                  <c:v>0.29971857410881803</c:v>
                </c:pt>
                <c:pt idx="18">
                  <c:v>0.29570552147239298</c:v>
                </c:pt>
                <c:pt idx="19">
                  <c:v>0.164948453608247</c:v>
                </c:pt>
                <c:pt idx="20">
                  <c:v>0.145500725689405</c:v>
                </c:pt>
              </c:numCache>
            </c:numRef>
          </c:val>
          <c:smooth val="0"/>
          <c:extLst>
            <c:ext xmlns:c16="http://schemas.microsoft.com/office/drawing/2014/chart" uri="{C3380CC4-5D6E-409C-BE32-E72D297353CC}">
              <c16:uniqueId val="{00000002-2C28-424C-8340-F460FA7A541B}"/>
            </c:ext>
          </c:extLst>
        </c:ser>
        <c:dLbls>
          <c:showLegendKey val="0"/>
          <c:showVal val="0"/>
          <c:showCatName val="0"/>
          <c:showSerName val="0"/>
          <c:showPercent val="0"/>
          <c:showBubbleSize val="0"/>
        </c:dLbls>
        <c:marker val="1"/>
        <c:smooth val="0"/>
        <c:axId val="952913408"/>
        <c:axId val="952905864"/>
      </c:lineChart>
      <c:catAx>
        <c:axId val="952913408"/>
        <c:scaling>
          <c:orientation val="minMax"/>
        </c:scaling>
        <c:delete val="0"/>
        <c:axPos val="b"/>
        <c:numFmt formatCode="General" sourceLinked="1"/>
        <c:majorTickMark val="out"/>
        <c:minorTickMark val="none"/>
        <c:tickLblPos val="nextTo"/>
        <c:spPr>
          <a:noFill/>
          <a:ln w="9525" cap="flat" cmpd="sng" algn="ctr">
            <a:solidFill>
              <a:schemeClr val="bg2">
                <a:lumMod val="50000"/>
              </a:schemeClr>
            </a:solid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nb-NO"/>
          </a:p>
        </c:txPr>
        <c:crossAx val="952905864"/>
        <c:crosses val="autoZero"/>
        <c:auto val="1"/>
        <c:lblAlgn val="ctr"/>
        <c:lblOffset val="100"/>
        <c:noMultiLvlLbl val="0"/>
      </c:catAx>
      <c:valAx>
        <c:axId val="952905864"/>
        <c:scaling>
          <c:orientation val="minMax"/>
        </c:scaling>
        <c:delete val="0"/>
        <c:axPos val="l"/>
        <c:numFmt formatCode="0.000" sourceLinked="1"/>
        <c:majorTickMark val="out"/>
        <c:minorTickMark val="none"/>
        <c:tickLblPos val="nextTo"/>
        <c:spPr>
          <a:noFill/>
          <a:ln>
            <a:solidFill>
              <a:schemeClr val="bg2">
                <a:lumMod val="50000"/>
              </a:schemeClr>
            </a:solid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nb-NO"/>
          </a:p>
        </c:txPr>
        <c:crossAx val="952913408"/>
        <c:crosses val="autoZero"/>
        <c:crossBetween val="between"/>
      </c:valAx>
      <c:spPr>
        <a:noFill/>
        <a:ln>
          <a:solidFill>
            <a:schemeClr val="bg2">
              <a:lumMod val="50000"/>
            </a:schemeClr>
          </a:solid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ysClr val="windowText" lastClr="000000"/>
              </a:solidFill>
              <a:latin typeface="Arial" panose="020B0604020202020204" pitchFamily="34" charset="0"/>
              <a:ea typeface="+mn-ea"/>
              <a:cs typeface="Arial" panose="020B0604020202020204" pitchFamily="34" charset="0"/>
            </a:defRPr>
          </a:pPr>
          <a:endParaRPr lang="nb-N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solidFill>
            <a:sysClr val="windowText" lastClr="000000"/>
          </a:solidFill>
          <a:latin typeface="Arial" panose="020B0604020202020204" pitchFamily="34" charset="0"/>
          <a:cs typeface="Arial" panose="020B0604020202020204" pitchFamily="34" charset="0"/>
        </a:defRPr>
      </a:pPr>
      <a:endParaRPr lang="nb-NO"/>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65046A0-C83F-44B5-892F-538177E90E22}" type="datetimeFigureOut">
              <a:rPr lang="en-US" smtClean="0"/>
              <a:t>2/22/2024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9C7A057-C0DA-4119-9647-88ED6B277F2A}" type="slidenum">
              <a:rPr lang="en-US" smtClean="0"/>
              <a:t>‹#›</a:t>
            </a:fld>
            <a:endParaRPr lang="en-US"/>
          </a:p>
        </p:txBody>
      </p:sp>
    </p:spTree>
    <p:extLst>
      <p:ext uri="{BB962C8B-B14F-4D97-AF65-F5344CB8AC3E}">
        <p14:creationId xmlns:p14="http://schemas.microsoft.com/office/powerpoint/2010/main" val="3260260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6AC23C-5EC7-4F4E-BECC-26D5F7F1C07B}" type="datetimeFigureOut">
              <a:rPr lang="en-US" smtClean="0"/>
              <a:t>2/22/2024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noProof="0"/>
              <a:t>Edit Master text styles</a:t>
            </a:r>
          </a:p>
          <a:p>
            <a:pPr lvl="1"/>
            <a:r>
              <a:rPr lang="nb-NO" noProof="0"/>
              <a:t>Second level</a:t>
            </a:r>
          </a:p>
          <a:p>
            <a:pPr lvl="2"/>
            <a:r>
              <a:rPr lang="nb-NO" noProof="0"/>
              <a:t>Third level</a:t>
            </a:r>
          </a:p>
          <a:p>
            <a:pPr lvl="3"/>
            <a:r>
              <a:rPr lang="nb-NO" noProof="0"/>
              <a:t>Fourth level</a:t>
            </a:r>
          </a:p>
          <a:p>
            <a:pPr lvl="4"/>
            <a:r>
              <a:rPr lang="nb-NO"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F42837-96B0-42BA-AB38-214336C8CA56}" type="slidenum">
              <a:rPr lang="en-US" smtClean="0"/>
              <a:t>‹#›</a:t>
            </a:fld>
            <a:endParaRPr lang="en-US"/>
          </a:p>
        </p:txBody>
      </p:sp>
    </p:spTree>
    <p:extLst>
      <p:ext uri="{BB962C8B-B14F-4D97-AF65-F5344CB8AC3E}">
        <p14:creationId xmlns:p14="http://schemas.microsoft.com/office/powerpoint/2010/main" val="42233969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5"/>
          </p:nvPr>
        </p:nvSpPr>
        <p:spPr/>
        <p:txBody>
          <a:bodyPr/>
          <a:lstStyle/>
          <a:p>
            <a:fld id="{6FF42837-96B0-42BA-AB38-214336C8CA56}" type="slidenum">
              <a:rPr lang="en-US" smtClean="0"/>
              <a:t>4</a:t>
            </a:fld>
            <a:endParaRPr lang="en-US"/>
          </a:p>
        </p:txBody>
      </p:sp>
    </p:spTree>
    <p:extLst>
      <p:ext uri="{BB962C8B-B14F-4D97-AF65-F5344CB8AC3E}">
        <p14:creationId xmlns:p14="http://schemas.microsoft.com/office/powerpoint/2010/main" val="263465475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8.svg"/><Relationship Id="rId13" Type="http://schemas.openxmlformats.org/officeDocument/2006/relationships/image" Target="../media/image13.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svg"/><Relationship Id="rId17" Type="http://schemas.openxmlformats.org/officeDocument/2006/relationships/image" Target="../media/image2.png"/><Relationship Id="rId2" Type="http://schemas.openxmlformats.org/officeDocument/2006/relationships/image" Target="../media/image1.png"/><Relationship Id="rId16" Type="http://schemas.openxmlformats.org/officeDocument/2006/relationships/image" Target="../media/image16.svg"/><Relationship Id="rId1" Type="http://schemas.openxmlformats.org/officeDocument/2006/relationships/slideMaster" Target="../slideMasters/slideMaster1.xml"/><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5" Type="http://schemas.openxmlformats.org/officeDocument/2006/relationships/image" Target="../media/image15.png"/><Relationship Id="rId10" Type="http://schemas.openxmlformats.org/officeDocument/2006/relationships/image" Target="../media/image10.svg"/><Relationship Id="rId4" Type="http://schemas.openxmlformats.org/officeDocument/2006/relationships/image" Target="../media/image4.svg"/><Relationship Id="rId9" Type="http://schemas.openxmlformats.org/officeDocument/2006/relationships/image" Target="../media/image9.png"/><Relationship Id="rId14" Type="http://schemas.openxmlformats.org/officeDocument/2006/relationships/image" Target="../media/image14.svg"/></Relationships>
</file>

<file path=ppt/slideLayouts/_rels/slideLayout3.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image" Target="../media/image2.png"/><Relationship Id="rId7" Type="http://schemas.openxmlformats.org/officeDocument/2006/relationships/image" Target="../media/image20.sv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19.png"/><Relationship Id="rId11" Type="http://schemas.openxmlformats.org/officeDocument/2006/relationships/image" Target="../media/image24.svg"/><Relationship Id="rId5" Type="http://schemas.openxmlformats.org/officeDocument/2006/relationships/image" Target="../media/image18.svg"/><Relationship Id="rId10" Type="http://schemas.openxmlformats.org/officeDocument/2006/relationships/image" Target="../media/image23.png"/><Relationship Id="rId4" Type="http://schemas.openxmlformats.org/officeDocument/2006/relationships/image" Target="../media/image17.png"/><Relationship Id="rId9" Type="http://schemas.openxmlformats.org/officeDocument/2006/relationships/image" Target="../media/image22.sv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 Forside">
    <p:spTree>
      <p:nvGrpSpPr>
        <p:cNvPr id="1" name=""/>
        <p:cNvGrpSpPr/>
        <p:nvPr/>
      </p:nvGrpSpPr>
      <p:grpSpPr>
        <a:xfrm>
          <a:off x="0" y="0"/>
          <a:ext cx="0" cy="0"/>
          <a:chOff x="0" y="0"/>
          <a:chExt cx="0" cy="0"/>
        </a:xfrm>
      </p:grpSpPr>
      <p:pic>
        <p:nvPicPr>
          <p:cNvPr id="7" name="Picture 2" descr="Logo-NBBL_2015_RGB_150dpi.png">
            <a:extLst>
              <a:ext uri="{FF2B5EF4-FFF2-40B4-BE49-F238E27FC236}">
                <a16:creationId xmlns:a16="http://schemas.microsoft.com/office/drawing/2014/main" id="{794D7DEA-5350-4FC9-A12D-4C2188B08D5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963083" y="621202"/>
            <a:ext cx="1656184" cy="6981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hasCustomPrompt="1"/>
          </p:nvPr>
        </p:nvSpPr>
        <p:spPr>
          <a:xfrm>
            <a:off x="963083" y="3942445"/>
            <a:ext cx="10384368" cy="1312861"/>
          </a:xfrm>
          <a:prstGeom prst="rect">
            <a:avLst/>
          </a:prstGeom>
        </p:spPr>
        <p:txBody>
          <a:bodyPr lIns="0" rIns="0" anchor="t">
            <a:normAutofit/>
          </a:bodyPr>
          <a:lstStyle>
            <a:lvl1pPr>
              <a:defRPr sz="2800" b="1">
                <a:solidFill>
                  <a:schemeClr val="tx1">
                    <a:lumMod val="85000"/>
                    <a:lumOff val="15000"/>
                  </a:schemeClr>
                </a:solidFill>
              </a:defRPr>
            </a:lvl1pPr>
          </a:lstStyle>
          <a:p>
            <a:r>
              <a:rPr lang="nb-NO" noProof="0"/>
              <a:t>Hvilke boliger har førstegangskjøperen råd til?</a:t>
            </a:r>
          </a:p>
        </p:txBody>
      </p:sp>
      <p:sp>
        <p:nvSpPr>
          <p:cNvPr id="3" name="Text Placeholder 2"/>
          <p:cNvSpPr>
            <a:spLocks noGrp="1"/>
          </p:cNvSpPr>
          <p:nvPr>
            <p:ph type="body" idx="1" hasCustomPrompt="1"/>
          </p:nvPr>
        </p:nvSpPr>
        <p:spPr>
          <a:xfrm>
            <a:off x="963083" y="3459843"/>
            <a:ext cx="10384368" cy="457201"/>
          </a:xfrm>
          <a:prstGeom prst="rect">
            <a:avLst/>
          </a:prstGeom>
        </p:spPr>
        <p:txBody>
          <a:bodyPr lIns="0" anchor="b">
            <a:normAutofit/>
          </a:bodyPr>
          <a:lstStyle>
            <a:lvl1pPr marL="0" indent="0">
              <a:buNone/>
              <a:defRPr sz="1100" b="0">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fld id="{A5E239F9-8000-4A92-901C-D4F7DCE2F1F1}" type="datetime1">
              <a:rPr lang="nb-NO" noProof="0" smtClean="0"/>
              <a:t>13.01.2021</a:t>
            </a:fld>
            <a:endParaRPr lang="en-US" noProof="0"/>
          </a:p>
        </p:txBody>
      </p:sp>
      <p:pic>
        <p:nvPicPr>
          <p:cNvPr id="5" name="Picture 4" descr="A close up of a sign&#10;&#10;Description automatically generated">
            <a:extLst>
              <a:ext uri="{FF2B5EF4-FFF2-40B4-BE49-F238E27FC236}">
                <a16:creationId xmlns:a16="http://schemas.microsoft.com/office/drawing/2014/main" id="{052A8773-9B79-4F4C-B715-3D322872D7FB}"/>
              </a:ext>
            </a:extLst>
          </p:cNvPr>
          <p:cNvPicPr>
            <a:picLocks noChangeAspect="1"/>
          </p:cNvPicPr>
          <p:nvPr userDrawn="1"/>
        </p:nvPicPr>
        <p:blipFill>
          <a:blip r:embed="rId3"/>
          <a:stretch>
            <a:fillRect/>
          </a:stretch>
        </p:blipFill>
        <p:spPr>
          <a:xfrm>
            <a:off x="10283361" y="621202"/>
            <a:ext cx="1064090" cy="747019"/>
          </a:xfrm>
          <a:prstGeom prst="rect">
            <a:avLst/>
          </a:prstGeom>
        </p:spPr>
      </p:pic>
      <p:cxnSp>
        <p:nvCxnSpPr>
          <p:cNvPr id="8" name="Straight Connector 5">
            <a:extLst>
              <a:ext uri="{FF2B5EF4-FFF2-40B4-BE49-F238E27FC236}">
                <a16:creationId xmlns:a16="http://schemas.microsoft.com/office/drawing/2014/main" id="{F29E7D23-21FB-401C-BF3E-120ED07D158A}"/>
              </a:ext>
            </a:extLst>
          </p:cNvPr>
          <p:cNvCxnSpPr/>
          <p:nvPr userDrawn="1"/>
        </p:nvCxnSpPr>
        <p:spPr>
          <a:xfrm>
            <a:off x="963084" y="5770562"/>
            <a:ext cx="1174303" cy="0"/>
          </a:xfrm>
          <a:prstGeom prst="line">
            <a:avLst/>
          </a:prstGeom>
          <a:ln w="38100">
            <a:solidFill>
              <a:srgbClr val="DB0071"/>
            </a:solidFill>
          </a:ln>
        </p:spPr>
        <p:style>
          <a:lnRef idx="1">
            <a:schemeClr val="accent1"/>
          </a:lnRef>
          <a:fillRef idx="0">
            <a:schemeClr val="accent1"/>
          </a:fillRef>
          <a:effectRef idx="0">
            <a:schemeClr val="accent1"/>
          </a:effectRef>
          <a:fontRef idx="minor">
            <a:schemeClr val="tx1"/>
          </a:fontRef>
        </p:style>
      </p:cxnSp>
      <p:sp>
        <p:nvSpPr>
          <p:cNvPr id="9" name="Undertittel 6">
            <a:extLst>
              <a:ext uri="{FF2B5EF4-FFF2-40B4-BE49-F238E27FC236}">
                <a16:creationId xmlns:a16="http://schemas.microsoft.com/office/drawing/2014/main" id="{2FA1585A-CA11-486A-91E2-92495112B6C8}"/>
              </a:ext>
            </a:extLst>
          </p:cNvPr>
          <p:cNvSpPr>
            <a:spLocks noGrp="1"/>
          </p:cNvSpPr>
          <p:nvPr>
            <p:ph type="subTitle" idx="10" hasCustomPrompt="1"/>
          </p:nvPr>
        </p:nvSpPr>
        <p:spPr>
          <a:xfrm>
            <a:off x="963083" y="5143602"/>
            <a:ext cx="8046506" cy="369332"/>
          </a:xfrm>
        </p:spPr>
        <p:txBody>
          <a:bodyPr/>
          <a:lstStyle>
            <a:lvl1pPr marL="0" indent="0">
              <a:buNone/>
              <a:defRPr/>
            </a:lvl1pPr>
          </a:lstStyle>
          <a:p>
            <a:r>
              <a:rPr lang="nb-NO"/>
              <a:t>Resultater for:</a:t>
            </a:r>
            <a:endParaRPr lang="nb-NO" sz="2800"/>
          </a:p>
        </p:txBody>
      </p:sp>
      <p:sp>
        <p:nvSpPr>
          <p:cNvPr id="11" name="Plassholder for tekst 7">
            <a:extLst>
              <a:ext uri="{FF2B5EF4-FFF2-40B4-BE49-F238E27FC236}">
                <a16:creationId xmlns:a16="http://schemas.microsoft.com/office/drawing/2014/main" id="{82F8E132-3FBC-4704-83D3-36E34B85309C}"/>
              </a:ext>
            </a:extLst>
          </p:cNvPr>
          <p:cNvSpPr>
            <a:spLocks noGrp="1"/>
          </p:cNvSpPr>
          <p:nvPr>
            <p:ph type="body" sz="quarter" idx="13" hasCustomPrompt="1"/>
          </p:nvPr>
        </p:nvSpPr>
        <p:spPr>
          <a:xfrm>
            <a:off x="963083" y="4798734"/>
            <a:ext cx="8046506" cy="336550"/>
          </a:xfrm>
        </p:spPr>
        <p:txBody>
          <a:bodyPr/>
          <a:lstStyle>
            <a:lvl1pPr marL="0" indent="0">
              <a:buNone/>
              <a:defRPr/>
            </a:lvl1pPr>
          </a:lstStyle>
          <a:p>
            <a:r>
              <a:rPr lang="nb-NO"/>
              <a:t>Utviklingen over tid:</a:t>
            </a:r>
          </a:p>
        </p:txBody>
      </p:sp>
      <p:sp>
        <p:nvSpPr>
          <p:cNvPr id="14" name="Plassholder for bunntekst 5">
            <a:extLst>
              <a:ext uri="{FF2B5EF4-FFF2-40B4-BE49-F238E27FC236}">
                <a16:creationId xmlns:a16="http://schemas.microsoft.com/office/drawing/2014/main" id="{C2341B5D-923A-4CF3-9268-FC689F2D2E3A}"/>
              </a:ext>
            </a:extLst>
          </p:cNvPr>
          <p:cNvSpPr>
            <a:spLocks noGrp="1"/>
          </p:cNvSpPr>
          <p:nvPr>
            <p:ph type="ftr" sz="quarter" idx="3"/>
          </p:nvPr>
        </p:nvSpPr>
        <p:spPr>
          <a:xfrm>
            <a:off x="5712769" y="6289216"/>
            <a:ext cx="5634682" cy="253916"/>
          </a:xfrm>
        </p:spPr>
        <p:txBody>
          <a:bodyPr/>
          <a:lstStyle>
            <a:lvl1pPr algn="r">
              <a:defRPr/>
            </a:lvl1pPr>
          </a:lstStyle>
          <a:p>
            <a:r>
              <a:rPr lang="nb-NO" sz="1050"/>
              <a:t>Norges Boligbyggelag (NBBL) &amp; Samfunnsøkonomisk Analyse AS (SØA)</a:t>
            </a:r>
          </a:p>
        </p:txBody>
      </p:sp>
    </p:spTree>
    <p:extLst>
      <p:ext uri="{BB962C8B-B14F-4D97-AF65-F5344CB8AC3E}">
        <p14:creationId xmlns:p14="http://schemas.microsoft.com/office/powerpoint/2010/main" val="187452461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0. Maksimalt boliglån">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9CFD7AC4-D312-4F39-B5A4-36ED9BFBE020}"/>
              </a:ext>
            </a:extLst>
          </p:cNvPr>
          <p:cNvSpPr>
            <a:spLocks noGrp="1"/>
          </p:cNvSpPr>
          <p:nvPr>
            <p:ph type="sldNum" sz="quarter" idx="4"/>
          </p:nvPr>
        </p:nvSpPr>
        <p:spPr>
          <a:xfrm>
            <a:off x="521494" y="6176964"/>
            <a:ext cx="464400" cy="369332"/>
          </a:xfrm>
          <a:prstGeom prst="rect">
            <a:avLst/>
          </a:prstGeom>
        </p:spPr>
        <p:txBody>
          <a:bodyPr vert="horz" lIns="91440" tIns="45720" rIns="91440" bIns="45720" rtlCol="0" anchor="ctr">
            <a:spAutoFit/>
          </a:bodyPr>
          <a:lstStyle>
            <a:lvl1pPr algn="l">
              <a:defRPr sz="900">
                <a:solidFill>
                  <a:schemeClr val="tx1"/>
                </a:solidFill>
                <a:latin typeface="Calibri Light" panose="020F0302020204030204" pitchFamily="34" charset="0"/>
                <a:cs typeface="Calibri Light" panose="020F0302020204030204" pitchFamily="34" charset="0"/>
              </a:defRPr>
            </a:lvl1pPr>
          </a:lstStyle>
          <a:p>
            <a:endParaRPr lang="nb-NO"/>
          </a:p>
          <a:p>
            <a:r>
              <a:rPr lang="nb-NO"/>
              <a:t>|</a:t>
            </a:r>
            <a:fld id="{24D30786-8B39-469D-81D3-C60E056D83AF}" type="slidenum">
              <a:rPr lang="nb-NO" smtClean="0"/>
              <a:pPr/>
              <a:t>‹#›</a:t>
            </a:fld>
            <a:r>
              <a:rPr lang="nb-NO"/>
              <a:t>|</a:t>
            </a:r>
          </a:p>
        </p:txBody>
      </p:sp>
      <p:pic>
        <p:nvPicPr>
          <p:cNvPr id="11" name="Picture 2" descr="Logo-NBBL_2015_RGB_150dpi.png">
            <a:extLst>
              <a:ext uri="{FF2B5EF4-FFF2-40B4-BE49-F238E27FC236}">
                <a16:creationId xmlns:a16="http://schemas.microsoft.com/office/drawing/2014/main" id="{8A69072C-A3EE-47EB-9682-68F4C299D1A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1494" y="390800"/>
            <a:ext cx="1098178" cy="462895"/>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Rett linje 11">
            <a:extLst>
              <a:ext uri="{FF2B5EF4-FFF2-40B4-BE49-F238E27FC236}">
                <a16:creationId xmlns:a16="http://schemas.microsoft.com/office/drawing/2014/main" id="{3E73097E-D8C3-4B7A-883C-1BCDE7F3AF29}"/>
              </a:ext>
            </a:extLst>
          </p:cNvPr>
          <p:cNvCxnSpPr/>
          <p:nvPr userDrawn="1"/>
        </p:nvCxnSpPr>
        <p:spPr>
          <a:xfrm>
            <a:off x="609600" y="6212108"/>
            <a:ext cx="10955867" cy="0"/>
          </a:xfrm>
          <a:prstGeom prst="line">
            <a:avLst/>
          </a:prstGeom>
          <a:ln>
            <a:solidFill>
              <a:srgbClr val="DB0071"/>
            </a:solidFill>
          </a:ln>
        </p:spPr>
        <p:style>
          <a:lnRef idx="1">
            <a:schemeClr val="accent1"/>
          </a:lnRef>
          <a:fillRef idx="0">
            <a:schemeClr val="accent1"/>
          </a:fillRef>
          <a:effectRef idx="0">
            <a:schemeClr val="accent1"/>
          </a:effectRef>
          <a:fontRef idx="minor">
            <a:schemeClr val="tx1"/>
          </a:fontRef>
        </p:style>
      </p:cxnSp>
      <p:pic>
        <p:nvPicPr>
          <p:cNvPr id="14" name="Picture 4" descr="A close up of a sign&#10;&#10;Description automatically generated">
            <a:extLst>
              <a:ext uri="{FF2B5EF4-FFF2-40B4-BE49-F238E27FC236}">
                <a16:creationId xmlns:a16="http://schemas.microsoft.com/office/drawing/2014/main" id="{786427F6-049A-489B-9E0B-F4C0CC4DEAE4}"/>
              </a:ext>
            </a:extLst>
          </p:cNvPr>
          <p:cNvPicPr>
            <a:picLocks noChangeAspect="1"/>
          </p:cNvPicPr>
          <p:nvPr userDrawn="1"/>
        </p:nvPicPr>
        <p:blipFill>
          <a:blip r:embed="rId3"/>
          <a:stretch>
            <a:fillRect/>
          </a:stretch>
        </p:blipFill>
        <p:spPr>
          <a:xfrm>
            <a:off x="10606416" y="248737"/>
            <a:ext cx="1064090" cy="747019"/>
          </a:xfrm>
          <a:prstGeom prst="rect">
            <a:avLst/>
          </a:prstGeom>
        </p:spPr>
      </p:pic>
    </p:spTree>
    <p:extLst>
      <p:ext uri="{BB962C8B-B14F-4D97-AF65-F5344CB8AC3E}">
        <p14:creationId xmlns:p14="http://schemas.microsoft.com/office/powerpoint/2010/main" val="655889488"/>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1. Maksimalt boliglån tabell">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9CFD7AC4-D312-4F39-B5A4-36ED9BFBE020}"/>
              </a:ext>
            </a:extLst>
          </p:cNvPr>
          <p:cNvSpPr>
            <a:spLocks noGrp="1"/>
          </p:cNvSpPr>
          <p:nvPr>
            <p:ph type="sldNum" sz="quarter" idx="4"/>
          </p:nvPr>
        </p:nvSpPr>
        <p:spPr>
          <a:xfrm>
            <a:off x="521494" y="6176964"/>
            <a:ext cx="464400" cy="369332"/>
          </a:xfrm>
          <a:prstGeom prst="rect">
            <a:avLst/>
          </a:prstGeom>
        </p:spPr>
        <p:txBody>
          <a:bodyPr vert="horz" lIns="91440" tIns="45720" rIns="91440" bIns="45720" rtlCol="0" anchor="ctr">
            <a:spAutoFit/>
          </a:bodyPr>
          <a:lstStyle>
            <a:lvl1pPr algn="l">
              <a:defRPr sz="900">
                <a:solidFill>
                  <a:schemeClr val="tx1"/>
                </a:solidFill>
                <a:latin typeface="Calibri Light" panose="020F0302020204030204" pitchFamily="34" charset="0"/>
                <a:cs typeface="Calibri Light" panose="020F0302020204030204" pitchFamily="34" charset="0"/>
              </a:defRPr>
            </a:lvl1pPr>
          </a:lstStyle>
          <a:p>
            <a:endParaRPr lang="nb-NO"/>
          </a:p>
          <a:p>
            <a:r>
              <a:rPr lang="nb-NO"/>
              <a:t>|</a:t>
            </a:r>
            <a:fld id="{24D30786-8B39-469D-81D3-C60E056D83AF}" type="slidenum">
              <a:rPr lang="nb-NO" smtClean="0"/>
              <a:pPr/>
              <a:t>‹#›</a:t>
            </a:fld>
            <a:r>
              <a:rPr lang="nb-NO"/>
              <a:t>|</a:t>
            </a:r>
          </a:p>
        </p:txBody>
      </p:sp>
      <p:pic>
        <p:nvPicPr>
          <p:cNvPr id="11" name="Picture 2" descr="Logo-NBBL_2015_RGB_150dpi.png">
            <a:extLst>
              <a:ext uri="{FF2B5EF4-FFF2-40B4-BE49-F238E27FC236}">
                <a16:creationId xmlns:a16="http://schemas.microsoft.com/office/drawing/2014/main" id="{8A69072C-A3EE-47EB-9682-68F4C299D1A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1494" y="390800"/>
            <a:ext cx="1098178" cy="462895"/>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Rett linje 11">
            <a:extLst>
              <a:ext uri="{FF2B5EF4-FFF2-40B4-BE49-F238E27FC236}">
                <a16:creationId xmlns:a16="http://schemas.microsoft.com/office/drawing/2014/main" id="{3E73097E-D8C3-4B7A-883C-1BCDE7F3AF29}"/>
              </a:ext>
            </a:extLst>
          </p:cNvPr>
          <p:cNvCxnSpPr/>
          <p:nvPr userDrawn="1"/>
        </p:nvCxnSpPr>
        <p:spPr>
          <a:xfrm>
            <a:off x="609600" y="6212108"/>
            <a:ext cx="10955867" cy="0"/>
          </a:xfrm>
          <a:prstGeom prst="line">
            <a:avLst/>
          </a:prstGeom>
          <a:ln>
            <a:solidFill>
              <a:srgbClr val="DB0071"/>
            </a:solidFill>
          </a:ln>
        </p:spPr>
        <p:style>
          <a:lnRef idx="1">
            <a:schemeClr val="accent1"/>
          </a:lnRef>
          <a:fillRef idx="0">
            <a:schemeClr val="accent1"/>
          </a:fillRef>
          <a:effectRef idx="0">
            <a:schemeClr val="accent1"/>
          </a:effectRef>
          <a:fontRef idx="minor">
            <a:schemeClr val="tx1"/>
          </a:fontRef>
        </p:style>
      </p:cxnSp>
      <p:pic>
        <p:nvPicPr>
          <p:cNvPr id="14" name="Picture 4" descr="A close up of a sign&#10;&#10;Description automatically generated">
            <a:extLst>
              <a:ext uri="{FF2B5EF4-FFF2-40B4-BE49-F238E27FC236}">
                <a16:creationId xmlns:a16="http://schemas.microsoft.com/office/drawing/2014/main" id="{786427F6-049A-489B-9E0B-F4C0CC4DEAE4}"/>
              </a:ext>
            </a:extLst>
          </p:cNvPr>
          <p:cNvPicPr>
            <a:picLocks noChangeAspect="1"/>
          </p:cNvPicPr>
          <p:nvPr userDrawn="1"/>
        </p:nvPicPr>
        <p:blipFill>
          <a:blip r:embed="rId3"/>
          <a:stretch>
            <a:fillRect/>
          </a:stretch>
        </p:blipFill>
        <p:spPr>
          <a:xfrm>
            <a:off x="10606416" y="248737"/>
            <a:ext cx="1064090" cy="747019"/>
          </a:xfrm>
          <a:prstGeom prst="rect">
            <a:avLst/>
          </a:prstGeom>
        </p:spPr>
      </p:pic>
      <p:sp>
        <p:nvSpPr>
          <p:cNvPr id="10" name="TextBox 10">
            <a:extLst>
              <a:ext uri="{FF2B5EF4-FFF2-40B4-BE49-F238E27FC236}">
                <a16:creationId xmlns:a16="http://schemas.microsoft.com/office/drawing/2014/main" id="{A99CE24D-3A8D-402D-B23C-6F45D382032C}"/>
              </a:ext>
            </a:extLst>
          </p:cNvPr>
          <p:cNvSpPr txBox="1"/>
          <p:nvPr userDrawn="1"/>
        </p:nvSpPr>
        <p:spPr>
          <a:xfrm>
            <a:off x="985894" y="6272268"/>
            <a:ext cx="10579573" cy="246221"/>
          </a:xfrm>
          <a:prstGeom prst="rect">
            <a:avLst/>
          </a:prstGeom>
          <a:noFill/>
        </p:spPr>
        <p:txBody>
          <a:bodyPr wrap="square" rtlCol="0">
            <a:spAutoFit/>
          </a:bodyPr>
          <a:lstStyle/>
          <a:p>
            <a:r>
              <a:rPr lang="nb-NO" sz="1000" b="1">
                <a:latin typeface="Calibri" panose="020F0502020204030204" pitchFamily="34" charset="0"/>
                <a:cs typeface="Calibri" panose="020F0502020204030204" pitchFamily="34" charset="0"/>
              </a:rPr>
              <a:t>Kilder</a:t>
            </a:r>
            <a:r>
              <a:rPr lang="nb-NO" sz="1000">
                <a:latin typeface="Calibri" panose="020F0502020204030204" pitchFamily="34" charset="0"/>
                <a:cs typeface="Calibri" panose="020F0502020204030204" pitchFamily="34" charset="0"/>
              </a:rPr>
              <a:t>: SØA, Eiendomsverdi og SSB. </a:t>
            </a:r>
            <a:endParaRPr lang="nb-NO" sz="1000">
              <a:highlight>
                <a:srgbClr val="FFFF00"/>
              </a:highligh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08485101"/>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2. Bakgrunn og metode">
    <p:spTree>
      <p:nvGrpSpPr>
        <p:cNvPr id="1" name=""/>
        <p:cNvGrpSpPr/>
        <p:nvPr/>
      </p:nvGrpSpPr>
      <p:grpSpPr>
        <a:xfrm>
          <a:off x="0" y="0"/>
          <a:ext cx="0" cy="0"/>
          <a:chOff x="0" y="0"/>
          <a:chExt cx="0" cy="0"/>
        </a:xfrm>
      </p:grpSpPr>
      <p:sp>
        <p:nvSpPr>
          <p:cNvPr id="8" name="Slide Number Placeholder 5">
            <a:extLst>
              <a:ext uri="{FF2B5EF4-FFF2-40B4-BE49-F238E27FC236}">
                <a16:creationId xmlns:a16="http://schemas.microsoft.com/office/drawing/2014/main" id="{619D25CE-69EF-467C-9CF8-9A40502283E1}"/>
              </a:ext>
            </a:extLst>
          </p:cNvPr>
          <p:cNvSpPr>
            <a:spLocks noGrp="1"/>
          </p:cNvSpPr>
          <p:nvPr>
            <p:ph type="sldNum" sz="quarter" idx="4"/>
          </p:nvPr>
        </p:nvSpPr>
        <p:spPr>
          <a:xfrm>
            <a:off x="521494" y="6176964"/>
            <a:ext cx="464400" cy="369332"/>
          </a:xfrm>
          <a:prstGeom prst="rect">
            <a:avLst/>
          </a:prstGeom>
        </p:spPr>
        <p:txBody>
          <a:bodyPr vert="horz" lIns="91440" tIns="45720" rIns="91440" bIns="45720" rtlCol="0" anchor="ctr">
            <a:spAutoFit/>
          </a:bodyPr>
          <a:lstStyle>
            <a:lvl1pPr algn="l">
              <a:defRPr sz="900">
                <a:solidFill>
                  <a:schemeClr val="tx1"/>
                </a:solidFill>
                <a:latin typeface="Calibri Light" panose="020F0302020204030204" pitchFamily="34" charset="0"/>
                <a:cs typeface="Calibri Light" panose="020F0302020204030204" pitchFamily="34" charset="0"/>
              </a:defRPr>
            </a:lvl1pPr>
          </a:lstStyle>
          <a:p>
            <a:endParaRPr lang="nb-NO"/>
          </a:p>
          <a:p>
            <a:r>
              <a:rPr lang="nb-NO"/>
              <a:t>|</a:t>
            </a:r>
            <a:fld id="{24D30786-8B39-469D-81D3-C60E056D83AF}" type="slidenum">
              <a:rPr lang="nb-NO" smtClean="0"/>
              <a:pPr/>
              <a:t>‹#›</a:t>
            </a:fld>
            <a:r>
              <a:rPr lang="nb-NO"/>
              <a:t>|</a:t>
            </a:r>
          </a:p>
        </p:txBody>
      </p:sp>
      <p:pic>
        <p:nvPicPr>
          <p:cNvPr id="9" name="Picture 2" descr="Logo-NBBL_2015_RGB_150dpi.png">
            <a:extLst>
              <a:ext uri="{FF2B5EF4-FFF2-40B4-BE49-F238E27FC236}">
                <a16:creationId xmlns:a16="http://schemas.microsoft.com/office/drawing/2014/main" id="{152E9C0C-8A6A-4955-89FD-613F4015287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1494" y="390800"/>
            <a:ext cx="1098178" cy="462895"/>
          </a:xfrm>
          <a:prstGeom prst="rect">
            <a:avLst/>
          </a:prstGeom>
          <a:noFill/>
          <a:extLst>
            <a:ext uri="{909E8E84-426E-40DD-AFC4-6F175D3DCCD1}">
              <a14:hiddenFill xmlns:a14="http://schemas.microsoft.com/office/drawing/2010/main">
                <a:solidFill>
                  <a:srgbClr val="FFFFFF"/>
                </a:solidFill>
              </a14:hiddenFill>
            </a:ext>
          </a:extLst>
        </p:spPr>
      </p:pic>
      <p:cxnSp>
        <p:nvCxnSpPr>
          <p:cNvPr id="10" name="Rett linje 9">
            <a:extLst>
              <a:ext uri="{FF2B5EF4-FFF2-40B4-BE49-F238E27FC236}">
                <a16:creationId xmlns:a16="http://schemas.microsoft.com/office/drawing/2014/main" id="{EE131C8F-9A9D-420A-AAE4-7A981F6FB80C}"/>
              </a:ext>
            </a:extLst>
          </p:cNvPr>
          <p:cNvCxnSpPr/>
          <p:nvPr userDrawn="1"/>
        </p:nvCxnSpPr>
        <p:spPr>
          <a:xfrm>
            <a:off x="609600" y="6212108"/>
            <a:ext cx="10955867" cy="0"/>
          </a:xfrm>
          <a:prstGeom prst="line">
            <a:avLst/>
          </a:prstGeom>
          <a:ln>
            <a:solidFill>
              <a:srgbClr val="DB0071"/>
            </a:solidFill>
          </a:ln>
        </p:spPr>
        <p:style>
          <a:lnRef idx="1">
            <a:schemeClr val="accent1"/>
          </a:lnRef>
          <a:fillRef idx="0">
            <a:schemeClr val="accent1"/>
          </a:fillRef>
          <a:effectRef idx="0">
            <a:schemeClr val="accent1"/>
          </a:effectRef>
          <a:fontRef idx="minor">
            <a:schemeClr val="tx1"/>
          </a:fontRef>
        </p:style>
      </p:cxnSp>
      <p:pic>
        <p:nvPicPr>
          <p:cNvPr id="13" name="Picture 4" descr="A close up of a sign&#10;&#10;Description automatically generated">
            <a:extLst>
              <a:ext uri="{FF2B5EF4-FFF2-40B4-BE49-F238E27FC236}">
                <a16:creationId xmlns:a16="http://schemas.microsoft.com/office/drawing/2014/main" id="{8DF859D0-279D-4882-976D-B404066EF872}"/>
              </a:ext>
            </a:extLst>
          </p:cNvPr>
          <p:cNvPicPr>
            <a:picLocks noChangeAspect="1"/>
          </p:cNvPicPr>
          <p:nvPr userDrawn="1"/>
        </p:nvPicPr>
        <p:blipFill>
          <a:blip r:embed="rId3"/>
          <a:stretch>
            <a:fillRect/>
          </a:stretch>
        </p:blipFill>
        <p:spPr>
          <a:xfrm>
            <a:off x="10606416" y="248737"/>
            <a:ext cx="1064090" cy="747019"/>
          </a:xfrm>
          <a:prstGeom prst="rect">
            <a:avLst/>
          </a:prstGeom>
        </p:spPr>
      </p:pic>
      <p:sp>
        <p:nvSpPr>
          <p:cNvPr id="16" name="TextBox 6">
            <a:extLst>
              <a:ext uri="{FF2B5EF4-FFF2-40B4-BE49-F238E27FC236}">
                <a16:creationId xmlns:a16="http://schemas.microsoft.com/office/drawing/2014/main" id="{E9474249-3CEF-40CF-B85C-68D48466BAD8}"/>
              </a:ext>
            </a:extLst>
          </p:cNvPr>
          <p:cNvSpPr txBox="1"/>
          <p:nvPr userDrawn="1"/>
        </p:nvSpPr>
        <p:spPr>
          <a:xfrm>
            <a:off x="609600" y="971881"/>
            <a:ext cx="9996817" cy="461665"/>
          </a:xfrm>
          <a:prstGeom prst="rect">
            <a:avLst/>
          </a:prstGeom>
          <a:noFill/>
        </p:spPr>
        <p:txBody>
          <a:bodyPr wrap="square" rtlCol="0">
            <a:spAutoFit/>
          </a:bodyPr>
          <a:lstStyle/>
          <a:p>
            <a:pPr algn="l"/>
            <a:r>
              <a:rPr lang="nb-NO" sz="2400" b="0">
                <a:solidFill>
                  <a:schemeClr val="accent2"/>
                </a:solidFill>
                <a:latin typeface="Calibri" panose="020F0502020204030204" pitchFamily="34" charset="0"/>
                <a:cs typeface="Calibri" panose="020F0502020204030204" pitchFamily="34" charset="0"/>
              </a:rPr>
              <a:t>Bakgrunn og metode</a:t>
            </a:r>
          </a:p>
        </p:txBody>
      </p:sp>
    </p:spTree>
    <p:extLst>
      <p:ext uri="{BB962C8B-B14F-4D97-AF65-F5344CB8AC3E}">
        <p14:creationId xmlns:p14="http://schemas.microsoft.com/office/powerpoint/2010/main" val="11373656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2. Sluttside">
    <p:spTree>
      <p:nvGrpSpPr>
        <p:cNvPr id="1" name=""/>
        <p:cNvGrpSpPr/>
        <p:nvPr/>
      </p:nvGrpSpPr>
      <p:grpSpPr>
        <a:xfrm>
          <a:off x="0" y="0"/>
          <a:ext cx="0" cy="0"/>
          <a:chOff x="0" y="0"/>
          <a:chExt cx="0" cy="0"/>
        </a:xfrm>
      </p:grpSpPr>
      <p:pic>
        <p:nvPicPr>
          <p:cNvPr id="21" name="Picture 4" descr="A close up of a sign&#10;&#10;Description automatically generated">
            <a:extLst>
              <a:ext uri="{FF2B5EF4-FFF2-40B4-BE49-F238E27FC236}">
                <a16:creationId xmlns:a16="http://schemas.microsoft.com/office/drawing/2014/main" id="{15A35AB9-F049-4D27-92BE-1393CB055BA8}"/>
              </a:ext>
            </a:extLst>
          </p:cNvPr>
          <p:cNvPicPr>
            <a:picLocks noChangeAspect="1"/>
          </p:cNvPicPr>
          <p:nvPr userDrawn="1"/>
        </p:nvPicPr>
        <p:blipFill>
          <a:blip r:embed="rId2"/>
          <a:stretch>
            <a:fillRect/>
          </a:stretch>
        </p:blipFill>
        <p:spPr>
          <a:xfrm>
            <a:off x="7439684" y="2476948"/>
            <a:ext cx="2271393" cy="1594577"/>
          </a:xfrm>
          <a:prstGeom prst="rect">
            <a:avLst/>
          </a:prstGeom>
        </p:spPr>
      </p:pic>
    </p:spTree>
    <p:extLst>
      <p:ext uri="{BB962C8B-B14F-4D97-AF65-F5344CB8AC3E}">
        <p14:creationId xmlns:p14="http://schemas.microsoft.com/office/powerpoint/2010/main" val="1995452877"/>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 Intr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1206970"/>
            <a:ext cx="10972800" cy="557313"/>
          </a:xfrm>
          <a:prstGeom prst="rect">
            <a:avLst/>
          </a:prstGeom>
        </p:spPr>
        <p:txBody>
          <a:bodyPr>
            <a:normAutofit/>
          </a:bodyPr>
          <a:lstStyle>
            <a:lvl1pPr>
              <a:defRPr sz="3200" b="0">
                <a:solidFill>
                  <a:schemeClr val="accent2"/>
                </a:solidFill>
                <a:latin typeface="Calibri" panose="020F0502020204030204" pitchFamily="34" charset="0"/>
                <a:cs typeface="Calibri" panose="020F0502020204030204" pitchFamily="34" charset="0"/>
              </a:defRPr>
            </a:lvl1pPr>
          </a:lstStyle>
          <a:p>
            <a:r>
              <a:rPr lang="nb-NO" noProof="0"/>
              <a:t>Introduksjon</a:t>
            </a:r>
          </a:p>
        </p:txBody>
      </p:sp>
      <p:sp>
        <p:nvSpPr>
          <p:cNvPr id="9" name="Slide Number Placeholder 5">
            <a:extLst>
              <a:ext uri="{FF2B5EF4-FFF2-40B4-BE49-F238E27FC236}">
                <a16:creationId xmlns:a16="http://schemas.microsoft.com/office/drawing/2014/main" id="{04170A54-4EDE-4A22-9D86-57FB0D503523}"/>
              </a:ext>
            </a:extLst>
          </p:cNvPr>
          <p:cNvSpPr>
            <a:spLocks noGrp="1"/>
          </p:cNvSpPr>
          <p:nvPr>
            <p:ph type="sldNum" sz="quarter" idx="4"/>
          </p:nvPr>
        </p:nvSpPr>
        <p:spPr>
          <a:xfrm>
            <a:off x="521494" y="6176964"/>
            <a:ext cx="464400" cy="369332"/>
          </a:xfrm>
          <a:prstGeom prst="rect">
            <a:avLst/>
          </a:prstGeom>
        </p:spPr>
        <p:txBody>
          <a:bodyPr vert="horz" lIns="91440" tIns="45720" rIns="91440" bIns="45720" rtlCol="0" anchor="ctr">
            <a:spAutoFit/>
          </a:bodyPr>
          <a:lstStyle>
            <a:lvl1pPr algn="l">
              <a:defRPr sz="900">
                <a:solidFill>
                  <a:schemeClr val="tx1"/>
                </a:solidFill>
                <a:latin typeface="Calibri Light" panose="020F0302020204030204" pitchFamily="34" charset="0"/>
                <a:cs typeface="Calibri Light" panose="020F0302020204030204" pitchFamily="34" charset="0"/>
              </a:defRPr>
            </a:lvl1pPr>
          </a:lstStyle>
          <a:p>
            <a:endParaRPr lang="nb-NO"/>
          </a:p>
          <a:p>
            <a:r>
              <a:rPr lang="nb-NO"/>
              <a:t>|</a:t>
            </a:r>
            <a:fld id="{24D30786-8B39-469D-81D3-C60E056D83AF}" type="slidenum">
              <a:rPr lang="nb-NO" smtClean="0"/>
              <a:pPr/>
              <a:t>‹#›</a:t>
            </a:fld>
            <a:r>
              <a:rPr lang="nb-NO"/>
              <a:t>|</a:t>
            </a:r>
          </a:p>
        </p:txBody>
      </p:sp>
      <p:pic>
        <p:nvPicPr>
          <p:cNvPr id="7" name="Picture 2" descr="Logo-NBBL_2015_RGB_150dpi.png">
            <a:extLst>
              <a:ext uri="{FF2B5EF4-FFF2-40B4-BE49-F238E27FC236}">
                <a16:creationId xmlns:a16="http://schemas.microsoft.com/office/drawing/2014/main" id="{E440EA72-5A8E-47BD-8029-9967974C58A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1494" y="390800"/>
            <a:ext cx="1098178" cy="462895"/>
          </a:xfrm>
          <a:prstGeom prst="rect">
            <a:avLst/>
          </a:prstGeom>
          <a:noFill/>
          <a:extLst>
            <a:ext uri="{909E8E84-426E-40DD-AFC4-6F175D3DCCD1}">
              <a14:hiddenFill xmlns:a14="http://schemas.microsoft.com/office/drawing/2010/main">
                <a:solidFill>
                  <a:srgbClr val="FFFFFF"/>
                </a:solidFill>
              </a14:hiddenFill>
            </a:ext>
          </a:extLst>
        </p:spPr>
      </p:pic>
      <p:cxnSp>
        <p:nvCxnSpPr>
          <p:cNvPr id="5" name="Rett linje 4">
            <a:extLst>
              <a:ext uri="{FF2B5EF4-FFF2-40B4-BE49-F238E27FC236}">
                <a16:creationId xmlns:a16="http://schemas.microsoft.com/office/drawing/2014/main" id="{61A429EE-2383-4BDF-AA89-27CB255AC548}"/>
              </a:ext>
            </a:extLst>
          </p:cNvPr>
          <p:cNvCxnSpPr/>
          <p:nvPr userDrawn="1"/>
        </p:nvCxnSpPr>
        <p:spPr>
          <a:xfrm>
            <a:off x="609600" y="6212108"/>
            <a:ext cx="10955867" cy="0"/>
          </a:xfrm>
          <a:prstGeom prst="line">
            <a:avLst/>
          </a:prstGeom>
          <a:ln>
            <a:solidFill>
              <a:srgbClr val="DB0071"/>
            </a:solidFill>
          </a:ln>
        </p:spPr>
        <p:style>
          <a:lnRef idx="1">
            <a:schemeClr val="accent1"/>
          </a:lnRef>
          <a:fillRef idx="0">
            <a:schemeClr val="accent1"/>
          </a:fillRef>
          <a:effectRef idx="0">
            <a:schemeClr val="accent1"/>
          </a:effectRef>
          <a:fontRef idx="minor">
            <a:schemeClr val="tx1"/>
          </a:fontRef>
        </p:style>
      </p:cxnSp>
      <p:grpSp>
        <p:nvGrpSpPr>
          <p:cNvPr id="8" name="Gruppe 7">
            <a:extLst>
              <a:ext uri="{FF2B5EF4-FFF2-40B4-BE49-F238E27FC236}">
                <a16:creationId xmlns:a16="http://schemas.microsoft.com/office/drawing/2014/main" id="{10D7CF82-0D7A-4F86-95D4-6433EF6604FA}"/>
              </a:ext>
            </a:extLst>
          </p:cNvPr>
          <p:cNvGrpSpPr/>
          <p:nvPr userDrawn="1"/>
        </p:nvGrpSpPr>
        <p:grpSpPr>
          <a:xfrm>
            <a:off x="3603462" y="3980446"/>
            <a:ext cx="4632163" cy="1599171"/>
            <a:chOff x="3731799" y="4033909"/>
            <a:chExt cx="4632163" cy="1599171"/>
          </a:xfrm>
        </p:grpSpPr>
        <p:pic>
          <p:nvPicPr>
            <p:cNvPr id="10" name="Graphic 7" descr="Home">
              <a:extLst>
                <a:ext uri="{FF2B5EF4-FFF2-40B4-BE49-F238E27FC236}">
                  <a16:creationId xmlns:a16="http://schemas.microsoft.com/office/drawing/2014/main" id="{75C50B58-2B6B-402B-AC68-CC78F57BA997}"/>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3731799" y="4060722"/>
              <a:ext cx="914400" cy="914400"/>
            </a:xfrm>
            <a:prstGeom prst="rect">
              <a:avLst/>
            </a:prstGeom>
          </p:spPr>
        </p:pic>
        <p:pic>
          <p:nvPicPr>
            <p:cNvPr id="11" name="Graphic 9" descr="House">
              <a:extLst>
                <a:ext uri="{FF2B5EF4-FFF2-40B4-BE49-F238E27FC236}">
                  <a16:creationId xmlns:a16="http://schemas.microsoft.com/office/drawing/2014/main" id="{6BE5F2C8-7C53-4769-80E4-7734A0DAC43C}"/>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4880937" y="4254573"/>
              <a:ext cx="693736" cy="693736"/>
            </a:xfrm>
            <a:prstGeom prst="rect">
              <a:avLst/>
            </a:prstGeom>
          </p:spPr>
        </p:pic>
        <p:pic>
          <p:nvPicPr>
            <p:cNvPr id="12" name="Graphic 15" descr="Building">
              <a:extLst>
                <a:ext uri="{FF2B5EF4-FFF2-40B4-BE49-F238E27FC236}">
                  <a16:creationId xmlns:a16="http://schemas.microsoft.com/office/drawing/2014/main" id="{1E3E913A-B586-4DEC-913D-E59A2352187D}"/>
                </a:ext>
              </a:extLst>
            </p:cNvPr>
            <p:cNvPicPr>
              <a:picLocks noChangeAspect="1"/>
            </p:cNvPicPr>
            <p:nvPr userDrawn="1"/>
          </p:nvPicPr>
          <p:blipFill>
            <a:blip r:embed="rId7">
              <a:extLst>
                <a:ext uri="{96DAC541-7B7A-43D3-8B79-37D633B846F1}">
                  <asvg:svgBlip xmlns:asvg="http://schemas.microsoft.com/office/drawing/2016/SVG/main" r:embed="rId8"/>
                </a:ext>
              </a:extLst>
            </a:blip>
            <a:stretch>
              <a:fillRect/>
            </a:stretch>
          </p:blipFill>
          <p:spPr>
            <a:xfrm>
              <a:off x="5782887" y="4033909"/>
              <a:ext cx="914400" cy="914400"/>
            </a:xfrm>
            <a:prstGeom prst="rect">
              <a:avLst/>
            </a:prstGeom>
          </p:spPr>
        </p:pic>
        <p:pic>
          <p:nvPicPr>
            <p:cNvPr id="13" name="Graphic 17" descr="City">
              <a:extLst>
                <a:ext uri="{FF2B5EF4-FFF2-40B4-BE49-F238E27FC236}">
                  <a16:creationId xmlns:a16="http://schemas.microsoft.com/office/drawing/2014/main" id="{5F4D1CEE-8175-4BF2-8FFB-18CB2F48ECCE}"/>
                </a:ext>
              </a:extLst>
            </p:cNvPr>
            <p:cNvPicPr>
              <a:picLocks noChangeAspect="1"/>
            </p:cNvPicPr>
            <p:nvPr userDrawn="1"/>
          </p:nvPicPr>
          <p:blipFill>
            <a:blip r:embed="rId9">
              <a:extLst>
                <a:ext uri="{96DAC541-7B7A-43D3-8B79-37D633B846F1}">
                  <asvg:svgBlip xmlns:asvg="http://schemas.microsoft.com/office/drawing/2016/SVG/main" r:embed="rId10"/>
                </a:ext>
              </a:extLst>
            </a:blip>
            <a:stretch>
              <a:fillRect/>
            </a:stretch>
          </p:blipFill>
          <p:spPr>
            <a:xfrm>
              <a:off x="7449562" y="4085673"/>
              <a:ext cx="914400" cy="914400"/>
            </a:xfrm>
            <a:prstGeom prst="rect">
              <a:avLst/>
            </a:prstGeom>
          </p:spPr>
        </p:pic>
        <p:pic>
          <p:nvPicPr>
            <p:cNvPr id="14" name="Graphic 19" descr="Woman">
              <a:extLst>
                <a:ext uri="{FF2B5EF4-FFF2-40B4-BE49-F238E27FC236}">
                  <a16:creationId xmlns:a16="http://schemas.microsoft.com/office/drawing/2014/main" id="{213AB787-C96D-401C-93B8-E13128A8D363}"/>
                </a:ext>
              </a:extLst>
            </p:cNvPr>
            <p:cNvPicPr>
              <a:picLocks noChangeAspect="1"/>
            </p:cNvPicPr>
            <p:nvPr userDrawn="1"/>
          </p:nvPicPr>
          <p:blipFill>
            <a:blip r:embed="rId11">
              <a:extLst>
                <a:ext uri="{96DAC541-7B7A-43D3-8B79-37D633B846F1}">
                  <asvg:svgBlip xmlns:asvg="http://schemas.microsoft.com/office/drawing/2016/SVG/main" r:embed="rId12"/>
                </a:ext>
              </a:extLst>
            </a:blip>
            <a:stretch>
              <a:fillRect/>
            </a:stretch>
          </p:blipFill>
          <p:spPr>
            <a:xfrm>
              <a:off x="5153157" y="5175880"/>
              <a:ext cx="457200" cy="457200"/>
            </a:xfrm>
            <a:prstGeom prst="rect">
              <a:avLst/>
            </a:prstGeom>
          </p:spPr>
        </p:pic>
        <p:pic>
          <p:nvPicPr>
            <p:cNvPr id="15" name="Graphic 21" descr="Deciduous tree">
              <a:extLst>
                <a:ext uri="{FF2B5EF4-FFF2-40B4-BE49-F238E27FC236}">
                  <a16:creationId xmlns:a16="http://schemas.microsoft.com/office/drawing/2014/main" id="{E85360ED-9ED4-4591-B52B-AFECA4C300BD}"/>
                </a:ext>
              </a:extLst>
            </p:cNvPr>
            <p:cNvPicPr>
              <a:picLocks noChangeAspect="1"/>
            </p:cNvPicPr>
            <p:nvPr userDrawn="1"/>
          </p:nvPicPr>
          <p:blipFill>
            <a:blip r:embed="rId13">
              <a:extLst>
                <a:ext uri="{96DAC541-7B7A-43D3-8B79-37D633B846F1}">
                  <asvg:svgBlip xmlns:asvg="http://schemas.microsoft.com/office/drawing/2016/SVG/main" r:embed="rId14"/>
                </a:ext>
              </a:extLst>
            </a:blip>
            <a:stretch>
              <a:fillRect/>
            </a:stretch>
          </p:blipFill>
          <p:spPr>
            <a:xfrm>
              <a:off x="6871507" y="4412244"/>
              <a:ext cx="529208" cy="529209"/>
            </a:xfrm>
            <a:prstGeom prst="rect">
              <a:avLst/>
            </a:prstGeom>
          </p:spPr>
        </p:pic>
        <p:pic>
          <p:nvPicPr>
            <p:cNvPr id="16" name="Graphic 23" descr="Family with boy">
              <a:extLst>
                <a:ext uri="{FF2B5EF4-FFF2-40B4-BE49-F238E27FC236}">
                  <a16:creationId xmlns:a16="http://schemas.microsoft.com/office/drawing/2014/main" id="{B4DE1C43-7C1A-4CC2-97F5-7778D592BEA9}"/>
                </a:ext>
              </a:extLst>
            </p:cNvPr>
            <p:cNvPicPr>
              <a:picLocks noChangeAspect="1"/>
            </p:cNvPicPr>
            <p:nvPr userDrawn="1"/>
          </p:nvPicPr>
          <p:blipFill>
            <a:blip r:embed="rId15">
              <a:extLst>
                <a:ext uri="{96DAC541-7B7A-43D3-8B79-37D633B846F1}">
                  <asvg:svgBlip xmlns:asvg="http://schemas.microsoft.com/office/drawing/2016/SVG/main" r:embed="rId16"/>
                </a:ext>
              </a:extLst>
            </a:blip>
            <a:stretch>
              <a:fillRect/>
            </a:stretch>
          </p:blipFill>
          <p:spPr>
            <a:xfrm>
              <a:off x="6232026" y="5175878"/>
              <a:ext cx="457201" cy="457201"/>
            </a:xfrm>
            <a:prstGeom prst="rect">
              <a:avLst/>
            </a:prstGeom>
          </p:spPr>
        </p:pic>
      </p:grpSp>
      <p:pic>
        <p:nvPicPr>
          <p:cNvPr id="17" name="Picture 4" descr="A close up of a sign&#10;&#10;Description automatically generated">
            <a:extLst>
              <a:ext uri="{FF2B5EF4-FFF2-40B4-BE49-F238E27FC236}">
                <a16:creationId xmlns:a16="http://schemas.microsoft.com/office/drawing/2014/main" id="{0A56DCDF-ED6B-4F03-881A-16659B319DB8}"/>
              </a:ext>
            </a:extLst>
          </p:cNvPr>
          <p:cNvPicPr>
            <a:picLocks noChangeAspect="1"/>
          </p:cNvPicPr>
          <p:nvPr userDrawn="1"/>
        </p:nvPicPr>
        <p:blipFill>
          <a:blip r:embed="rId17"/>
          <a:stretch>
            <a:fillRect/>
          </a:stretch>
        </p:blipFill>
        <p:spPr>
          <a:xfrm>
            <a:off x="10606416" y="248737"/>
            <a:ext cx="1064090" cy="747019"/>
          </a:xfrm>
          <a:prstGeom prst="rect">
            <a:avLst/>
          </a:prstGeom>
        </p:spPr>
      </p:pic>
      <p:sp>
        <p:nvSpPr>
          <p:cNvPr id="18" name="Rektangel 17">
            <a:extLst>
              <a:ext uri="{FF2B5EF4-FFF2-40B4-BE49-F238E27FC236}">
                <a16:creationId xmlns:a16="http://schemas.microsoft.com/office/drawing/2014/main" id="{AF999388-3369-4F41-AC8C-8B96A3B8B5F6}"/>
              </a:ext>
            </a:extLst>
          </p:cNvPr>
          <p:cNvSpPr/>
          <p:nvPr userDrawn="1"/>
        </p:nvSpPr>
        <p:spPr>
          <a:xfrm>
            <a:off x="626533" y="2100668"/>
            <a:ext cx="10972800" cy="1477328"/>
          </a:xfrm>
          <a:prstGeom prst="rect">
            <a:avLst/>
          </a:prstGeom>
        </p:spPr>
        <p:txBody>
          <a:bodyPr wrap="square">
            <a:spAutoFit/>
          </a:bodyPr>
          <a:lstStyle/>
          <a:p>
            <a:pPr marL="285750" indent="-285750">
              <a:buClr>
                <a:schemeClr val="accent2">
                  <a:lumMod val="75000"/>
                </a:schemeClr>
              </a:buClr>
              <a:buFont typeface="Wingdings" panose="05000000000000000000" pitchFamily="2" charset="2"/>
              <a:buChar char="§"/>
            </a:pPr>
            <a:r>
              <a:rPr lang="nb-NO" dirty="0">
                <a:latin typeface="Calibri" panose="020F0502020204030204" pitchFamily="34" charset="0"/>
                <a:cs typeface="Calibri" panose="020F0502020204030204" pitchFamily="34" charset="0"/>
              </a:rPr>
              <a:t>SØA har på vegne av NBBL analysert i underkant av en million boligsalg i 43 kommuner mellom 2003 – K2 2022 sett i sammenheng med kjøpekraften for typiske førstehjemkjøpere og boliglånspraksis i bankene</a:t>
            </a:r>
          </a:p>
          <a:p>
            <a:pPr marL="0" indent="0">
              <a:buClr>
                <a:schemeClr val="accent2">
                  <a:lumMod val="75000"/>
                </a:schemeClr>
              </a:buClr>
              <a:buFont typeface="Wingdings" panose="05000000000000000000" pitchFamily="2" charset="2"/>
              <a:buNone/>
            </a:pPr>
            <a:endParaRPr lang="nb-NO" dirty="0">
              <a:latin typeface="Calibri" panose="020F0502020204030204" pitchFamily="34" charset="0"/>
              <a:cs typeface="Calibri" panose="020F0502020204030204" pitchFamily="34" charset="0"/>
            </a:endParaRPr>
          </a:p>
          <a:p>
            <a:pPr marL="285750" indent="-285750">
              <a:buClr>
                <a:schemeClr val="accent2">
                  <a:lumMod val="75000"/>
                </a:schemeClr>
              </a:buClr>
              <a:buFont typeface="Wingdings" panose="05000000000000000000" pitchFamily="2" charset="2"/>
              <a:buChar char="§"/>
            </a:pPr>
            <a:r>
              <a:rPr lang="nb-NO" dirty="0">
                <a:latin typeface="Calibri" panose="020F0502020204030204" pitchFamily="34" charset="0"/>
                <a:cs typeface="Calibri" panose="020F0502020204030204" pitchFamily="34" charset="0"/>
              </a:rPr>
              <a:t>Kjøpekraften i boligmarkedet baserer seg på kunnskap om førstehjemkjøpere i regionen og faktorer som; </a:t>
            </a:r>
            <a:r>
              <a:rPr lang="nb-NO" i="1" dirty="0">
                <a:latin typeface="Calibri" panose="020F0502020204030204" pitchFamily="34" charset="0"/>
                <a:cs typeface="Calibri" panose="020F0502020204030204" pitchFamily="34" charset="0"/>
              </a:rPr>
              <a:t>inntekt, rente, boliglånsregler, praksis for rentepåslag og avdragsfrihet, og utgifter til øvrig gjeld og kostnader</a:t>
            </a:r>
            <a:r>
              <a:rPr lang="nb-NO" dirty="0">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2110830415"/>
      </p:ext>
    </p:extLst>
  </p:cSld>
  <p:clrMapOvr>
    <a:overrideClrMapping bg1="lt1" tx1="dk1" bg2="lt2" tx2="dk2" accent1="accent1" accent2="accent2" accent3="accent3" accent4="accent4" accent5="accent5" accent6="accent6" hlink="hlink" folHlink="folHlink"/>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 Resultater">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9CFD7AC4-D312-4F39-B5A4-36ED9BFBE020}"/>
              </a:ext>
            </a:extLst>
          </p:cNvPr>
          <p:cNvSpPr>
            <a:spLocks noGrp="1"/>
          </p:cNvSpPr>
          <p:nvPr>
            <p:ph type="sldNum" sz="quarter" idx="4"/>
          </p:nvPr>
        </p:nvSpPr>
        <p:spPr>
          <a:xfrm>
            <a:off x="521494" y="6176964"/>
            <a:ext cx="464400" cy="369332"/>
          </a:xfrm>
          <a:prstGeom prst="rect">
            <a:avLst/>
          </a:prstGeom>
        </p:spPr>
        <p:txBody>
          <a:bodyPr vert="horz" lIns="91440" tIns="45720" rIns="91440" bIns="45720" rtlCol="0" anchor="ctr">
            <a:spAutoFit/>
          </a:bodyPr>
          <a:lstStyle>
            <a:lvl1pPr algn="l">
              <a:defRPr sz="900">
                <a:solidFill>
                  <a:schemeClr val="tx1"/>
                </a:solidFill>
                <a:latin typeface="Calibri Light" panose="020F0302020204030204" pitchFamily="34" charset="0"/>
                <a:cs typeface="Calibri Light" panose="020F0302020204030204" pitchFamily="34" charset="0"/>
              </a:defRPr>
            </a:lvl1pPr>
          </a:lstStyle>
          <a:p>
            <a:endParaRPr lang="nb-NO"/>
          </a:p>
          <a:p>
            <a:r>
              <a:rPr lang="nb-NO"/>
              <a:t>|</a:t>
            </a:r>
            <a:fld id="{24D30786-8B39-469D-81D3-C60E056D83AF}" type="slidenum">
              <a:rPr lang="nb-NO" smtClean="0"/>
              <a:pPr/>
              <a:t>‹#›</a:t>
            </a:fld>
            <a:r>
              <a:rPr lang="nb-NO"/>
              <a:t>|</a:t>
            </a:r>
          </a:p>
        </p:txBody>
      </p:sp>
      <p:pic>
        <p:nvPicPr>
          <p:cNvPr id="11" name="Picture 2" descr="Logo-NBBL_2015_RGB_150dpi.png">
            <a:extLst>
              <a:ext uri="{FF2B5EF4-FFF2-40B4-BE49-F238E27FC236}">
                <a16:creationId xmlns:a16="http://schemas.microsoft.com/office/drawing/2014/main" id="{8A69072C-A3EE-47EB-9682-68F4C299D1A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1494" y="390800"/>
            <a:ext cx="1098178" cy="462895"/>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Rett linje 11">
            <a:extLst>
              <a:ext uri="{FF2B5EF4-FFF2-40B4-BE49-F238E27FC236}">
                <a16:creationId xmlns:a16="http://schemas.microsoft.com/office/drawing/2014/main" id="{3E73097E-D8C3-4B7A-883C-1BCDE7F3AF29}"/>
              </a:ext>
            </a:extLst>
          </p:cNvPr>
          <p:cNvCxnSpPr/>
          <p:nvPr userDrawn="1"/>
        </p:nvCxnSpPr>
        <p:spPr>
          <a:xfrm>
            <a:off x="609600" y="6212108"/>
            <a:ext cx="10955867" cy="0"/>
          </a:xfrm>
          <a:prstGeom prst="line">
            <a:avLst/>
          </a:prstGeom>
          <a:ln>
            <a:solidFill>
              <a:srgbClr val="DB0071"/>
            </a:solidFill>
          </a:ln>
        </p:spPr>
        <p:style>
          <a:lnRef idx="1">
            <a:schemeClr val="accent1"/>
          </a:lnRef>
          <a:fillRef idx="0">
            <a:schemeClr val="accent1"/>
          </a:fillRef>
          <a:effectRef idx="0">
            <a:schemeClr val="accent1"/>
          </a:effectRef>
          <a:fontRef idx="minor">
            <a:schemeClr val="tx1"/>
          </a:fontRef>
        </p:style>
      </p:cxnSp>
      <p:pic>
        <p:nvPicPr>
          <p:cNvPr id="14" name="Picture 4" descr="A close up of a sign&#10;&#10;Description automatically generated">
            <a:extLst>
              <a:ext uri="{FF2B5EF4-FFF2-40B4-BE49-F238E27FC236}">
                <a16:creationId xmlns:a16="http://schemas.microsoft.com/office/drawing/2014/main" id="{786427F6-049A-489B-9E0B-F4C0CC4DEAE4}"/>
              </a:ext>
            </a:extLst>
          </p:cNvPr>
          <p:cNvPicPr>
            <a:picLocks noChangeAspect="1"/>
          </p:cNvPicPr>
          <p:nvPr userDrawn="1"/>
        </p:nvPicPr>
        <p:blipFill>
          <a:blip r:embed="rId3"/>
          <a:stretch>
            <a:fillRect/>
          </a:stretch>
        </p:blipFill>
        <p:spPr>
          <a:xfrm>
            <a:off x="10606416" y="248737"/>
            <a:ext cx="1064090" cy="747019"/>
          </a:xfrm>
          <a:prstGeom prst="rect">
            <a:avLst/>
          </a:prstGeom>
        </p:spPr>
      </p:pic>
      <p:pic>
        <p:nvPicPr>
          <p:cNvPr id="19" name="Graphic 3" descr="Woman">
            <a:extLst>
              <a:ext uri="{FF2B5EF4-FFF2-40B4-BE49-F238E27FC236}">
                <a16:creationId xmlns:a16="http://schemas.microsoft.com/office/drawing/2014/main" id="{0D2D4BE0-57ED-4779-8772-3DAE22DF3C72}"/>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3577354" y="3763491"/>
            <a:ext cx="914400" cy="914400"/>
          </a:xfrm>
          <a:prstGeom prst="rect">
            <a:avLst/>
          </a:prstGeom>
        </p:spPr>
      </p:pic>
      <p:pic>
        <p:nvPicPr>
          <p:cNvPr id="20" name="Graphic 10" descr="Woman">
            <a:extLst>
              <a:ext uri="{FF2B5EF4-FFF2-40B4-BE49-F238E27FC236}">
                <a16:creationId xmlns:a16="http://schemas.microsoft.com/office/drawing/2014/main" id="{01284837-8F20-4D39-8268-DAD8578EDE0B}"/>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7779188" y="3729199"/>
            <a:ext cx="914400" cy="914400"/>
          </a:xfrm>
          <a:prstGeom prst="rect">
            <a:avLst/>
          </a:prstGeom>
        </p:spPr>
      </p:pic>
      <p:pic>
        <p:nvPicPr>
          <p:cNvPr id="23" name="Graphic 8" descr="House">
            <a:extLst>
              <a:ext uri="{FF2B5EF4-FFF2-40B4-BE49-F238E27FC236}">
                <a16:creationId xmlns:a16="http://schemas.microsoft.com/office/drawing/2014/main" id="{2D5C00F9-8B9A-428B-A86A-F2A49D0CCB9B}"/>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3836258" y="4779673"/>
            <a:ext cx="405968" cy="405968"/>
          </a:xfrm>
          <a:prstGeom prst="rect">
            <a:avLst/>
          </a:prstGeom>
        </p:spPr>
      </p:pic>
      <p:pic>
        <p:nvPicPr>
          <p:cNvPr id="24" name="Graphic 16" descr="House">
            <a:extLst>
              <a:ext uri="{FF2B5EF4-FFF2-40B4-BE49-F238E27FC236}">
                <a16:creationId xmlns:a16="http://schemas.microsoft.com/office/drawing/2014/main" id="{7458BB80-B1A4-46FB-9C02-8BF6F4895E86}"/>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8033028" y="4745462"/>
            <a:ext cx="405968" cy="405968"/>
          </a:xfrm>
          <a:prstGeom prst="rect">
            <a:avLst/>
          </a:prstGeom>
        </p:spPr>
      </p:pic>
      <p:pic>
        <p:nvPicPr>
          <p:cNvPr id="27" name="Graphic 19" descr="Shopping cart">
            <a:extLst>
              <a:ext uri="{FF2B5EF4-FFF2-40B4-BE49-F238E27FC236}">
                <a16:creationId xmlns:a16="http://schemas.microsoft.com/office/drawing/2014/main" id="{74D98B55-416A-4383-AB8F-1E7EB129C8CA}"/>
              </a:ext>
            </a:extLst>
          </p:cNvPr>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a:off x="2835339" y="3763491"/>
            <a:ext cx="313184" cy="313184"/>
          </a:xfrm>
          <a:prstGeom prst="rect">
            <a:avLst/>
          </a:prstGeom>
        </p:spPr>
      </p:pic>
      <p:pic>
        <p:nvPicPr>
          <p:cNvPr id="28" name="Graphic 20" descr="Shopping cart">
            <a:extLst>
              <a:ext uri="{FF2B5EF4-FFF2-40B4-BE49-F238E27FC236}">
                <a16:creationId xmlns:a16="http://schemas.microsoft.com/office/drawing/2014/main" id="{4086DDCA-7AE1-4ECB-94D8-64CF3C22D444}"/>
              </a:ext>
            </a:extLst>
          </p:cNvPr>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a:off x="9051459" y="3731889"/>
            <a:ext cx="313184" cy="313184"/>
          </a:xfrm>
          <a:prstGeom prst="rect">
            <a:avLst/>
          </a:prstGeom>
        </p:spPr>
      </p:pic>
      <p:sp>
        <p:nvSpPr>
          <p:cNvPr id="31" name="Oval 27">
            <a:extLst>
              <a:ext uri="{FF2B5EF4-FFF2-40B4-BE49-F238E27FC236}">
                <a16:creationId xmlns:a16="http://schemas.microsoft.com/office/drawing/2014/main" id="{7AB36B03-8733-41AF-AAEE-CBD2E3E36F7C}"/>
              </a:ext>
            </a:extLst>
          </p:cNvPr>
          <p:cNvSpPr/>
          <p:nvPr userDrawn="1"/>
        </p:nvSpPr>
        <p:spPr>
          <a:xfrm>
            <a:off x="2268439" y="2546806"/>
            <a:ext cx="3407750" cy="3331115"/>
          </a:xfrm>
          <a:prstGeom prst="ellipse">
            <a:avLst/>
          </a:prstGeom>
          <a:noFill/>
          <a:ln>
            <a:solidFill>
              <a:srgbClr val="0050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sp>
        <p:nvSpPr>
          <p:cNvPr id="32" name="Oval 28">
            <a:extLst>
              <a:ext uri="{FF2B5EF4-FFF2-40B4-BE49-F238E27FC236}">
                <a16:creationId xmlns:a16="http://schemas.microsoft.com/office/drawing/2014/main" id="{562F619C-CC12-4124-A46A-5B50588A8B9E}"/>
              </a:ext>
            </a:extLst>
          </p:cNvPr>
          <p:cNvSpPr/>
          <p:nvPr userDrawn="1"/>
        </p:nvSpPr>
        <p:spPr>
          <a:xfrm>
            <a:off x="6575741" y="2546806"/>
            <a:ext cx="3347820" cy="3331115"/>
          </a:xfrm>
          <a:prstGeom prst="ellipse">
            <a:avLst/>
          </a:prstGeom>
          <a:noFill/>
          <a:ln>
            <a:solidFill>
              <a:srgbClr val="00508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a:p>
        </p:txBody>
      </p:sp>
      <p:pic>
        <p:nvPicPr>
          <p:cNvPr id="33" name="Graphic 30" descr="Dollar">
            <a:extLst>
              <a:ext uri="{FF2B5EF4-FFF2-40B4-BE49-F238E27FC236}">
                <a16:creationId xmlns:a16="http://schemas.microsoft.com/office/drawing/2014/main" id="{A55639D3-8417-4FAA-8BC6-68A9821E6954}"/>
              </a:ext>
            </a:extLst>
          </p:cNvPr>
          <p:cNvPicPr>
            <a:picLocks noChangeAspect="1"/>
          </p:cNvPicPr>
          <p:nvPr userDrawn="1"/>
        </p:nvPicPr>
        <p:blipFill>
          <a:blip r:embed="rId10">
            <a:extLst>
              <a:ext uri="{96DAC541-7B7A-43D3-8B79-37D633B846F1}">
                <asvg:svgBlip xmlns:asvg="http://schemas.microsoft.com/office/drawing/2016/SVG/main" r:embed="rId11"/>
              </a:ext>
            </a:extLst>
          </a:blip>
          <a:stretch>
            <a:fillRect/>
          </a:stretch>
        </p:blipFill>
        <p:spPr>
          <a:xfrm>
            <a:off x="4798370" y="4312008"/>
            <a:ext cx="227330" cy="232002"/>
          </a:xfrm>
          <a:prstGeom prst="rect">
            <a:avLst/>
          </a:prstGeom>
        </p:spPr>
      </p:pic>
      <p:pic>
        <p:nvPicPr>
          <p:cNvPr id="34" name="Graphic 31" descr="Dollar">
            <a:extLst>
              <a:ext uri="{FF2B5EF4-FFF2-40B4-BE49-F238E27FC236}">
                <a16:creationId xmlns:a16="http://schemas.microsoft.com/office/drawing/2014/main" id="{BCE84A39-780E-40CB-90F2-9D6CB3570F05}"/>
              </a:ext>
            </a:extLst>
          </p:cNvPr>
          <p:cNvPicPr>
            <a:picLocks noChangeAspect="1"/>
          </p:cNvPicPr>
          <p:nvPr userDrawn="1"/>
        </p:nvPicPr>
        <p:blipFill>
          <a:blip r:embed="rId10">
            <a:extLst>
              <a:ext uri="{96DAC541-7B7A-43D3-8B79-37D633B846F1}">
                <asvg:svgBlip xmlns:asvg="http://schemas.microsoft.com/office/drawing/2016/SVG/main" r:embed="rId11"/>
              </a:ext>
            </a:extLst>
          </a:blip>
          <a:stretch>
            <a:fillRect/>
          </a:stretch>
        </p:blipFill>
        <p:spPr>
          <a:xfrm>
            <a:off x="7063800" y="4312008"/>
            <a:ext cx="227330" cy="232002"/>
          </a:xfrm>
          <a:prstGeom prst="rect">
            <a:avLst/>
          </a:prstGeom>
        </p:spPr>
      </p:pic>
    </p:spTree>
    <p:extLst>
      <p:ext uri="{BB962C8B-B14F-4D97-AF65-F5344CB8AC3E}">
        <p14:creationId xmlns:p14="http://schemas.microsoft.com/office/powerpoint/2010/main" val="4126966658"/>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 Resultater2">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9CFD7AC4-D312-4F39-B5A4-36ED9BFBE020}"/>
              </a:ext>
            </a:extLst>
          </p:cNvPr>
          <p:cNvSpPr>
            <a:spLocks noGrp="1"/>
          </p:cNvSpPr>
          <p:nvPr>
            <p:ph type="sldNum" sz="quarter" idx="4"/>
          </p:nvPr>
        </p:nvSpPr>
        <p:spPr>
          <a:xfrm>
            <a:off x="521494" y="6176964"/>
            <a:ext cx="464400" cy="369332"/>
          </a:xfrm>
          <a:prstGeom prst="rect">
            <a:avLst/>
          </a:prstGeom>
        </p:spPr>
        <p:txBody>
          <a:bodyPr vert="horz" lIns="91440" tIns="45720" rIns="91440" bIns="45720" rtlCol="0" anchor="ctr">
            <a:spAutoFit/>
          </a:bodyPr>
          <a:lstStyle>
            <a:lvl1pPr algn="l">
              <a:defRPr sz="900">
                <a:solidFill>
                  <a:schemeClr val="tx1"/>
                </a:solidFill>
                <a:latin typeface="Calibri Light" panose="020F0302020204030204" pitchFamily="34" charset="0"/>
                <a:cs typeface="Calibri Light" panose="020F0302020204030204" pitchFamily="34" charset="0"/>
              </a:defRPr>
            </a:lvl1pPr>
          </a:lstStyle>
          <a:p>
            <a:endParaRPr lang="nb-NO"/>
          </a:p>
          <a:p>
            <a:r>
              <a:rPr lang="nb-NO"/>
              <a:t>|</a:t>
            </a:r>
            <a:fld id="{24D30786-8B39-469D-81D3-C60E056D83AF}" type="slidenum">
              <a:rPr lang="nb-NO" smtClean="0"/>
              <a:pPr/>
              <a:t>‹#›</a:t>
            </a:fld>
            <a:r>
              <a:rPr lang="nb-NO"/>
              <a:t>|</a:t>
            </a:r>
          </a:p>
        </p:txBody>
      </p:sp>
      <p:pic>
        <p:nvPicPr>
          <p:cNvPr id="11" name="Picture 2" descr="Logo-NBBL_2015_RGB_150dpi.png">
            <a:extLst>
              <a:ext uri="{FF2B5EF4-FFF2-40B4-BE49-F238E27FC236}">
                <a16:creationId xmlns:a16="http://schemas.microsoft.com/office/drawing/2014/main" id="{8A69072C-A3EE-47EB-9682-68F4C299D1A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1494" y="390800"/>
            <a:ext cx="1098178" cy="462895"/>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Rett linje 11">
            <a:extLst>
              <a:ext uri="{FF2B5EF4-FFF2-40B4-BE49-F238E27FC236}">
                <a16:creationId xmlns:a16="http://schemas.microsoft.com/office/drawing/2014/main" id="{3E73097E-D8C3-4B7A-883C-1BCDE7F3AF29}"/>
              </a:ext>
            </a:extLst>
          </p:cNvPr>
          <p:cNvCxnSpPr/>
          <p:nvPr userDrawn="1"/>
        </p:nvCxnSpPr>
        <p:spPr>
          <a:xfrm>
            <a:off x="609600" y="6212108"/>
            <a:ext cx="10955867" cy="0"/>
          </a:xfrm>
          <a:prstGeom prst="line">
            <a:avLst/>
          </a:prstGeom>
          <a:ln>
            <a:solidFill>
              <a:srgbClr val="DB0071"/>
            </a:solidFill>
          </a:ln>
        </p:spPr>
        <p:style>
          <a:lnRef idx="1">
            <a:schemeClr val="accent1"/>
          </a:lnRef>
          <a:fillRef idx="0">
            <a:schemeClr val="accent1"/>
          </a:fillRef>
          <a:effectRef idx="0">
            <a:schemeClr val="accent1"/>
          </a:effectRef>
          <a:fontRef idx="minor">
            <a:schemeClr val="tx1"/>
          </a:fontRef>
        </p:style>
      </p:cxnSp>
      <p:pic>
        <p:nvPicPr>
          <p:cNvPr id="14" name="Picture 4" descr="A close up of a sign&#10;&#10;Description automatically generated">
            <a:extLst>
              <a:ext uri="{FF2B5EF4-FFF2-40B4-BE49-F238E27FC236}">
                <a16:creationId xmlns:a16="http://schemas.microsoft.com/office/drawing/2014/main" id="{786427F6-049A-489B-9E0B-F4C0CC4DEAE4}"/>
              </a:ext>
            </a:extLst>
          </p:cNvPr>
          <p:cNvPicPr>
            <a:picLocks noChangeAspect="1"/>
          </p:cNvPicPr>
          <p:nvPr userDrawn="1"/>
        </p:nvPicPr>
        <p:blipFill>
          <a:blip r:embed="rId3"/>
          <a:stretch>
            <a:fillRect/>
          </a:stretch>
        </p:blipFill>
        <p:spPr>
          <a:xfrm>
            <a:off x="10606416" y="248737"/>
            <a:ext cx="1064090" cy="747019"/>
          </a:xfrm>
          <a:prstGeom prst="rect">
            <a:avLst/>
          </a:prstGeom>
        </p:spPr>
      </p:pic>
    </p:spTree>
    <p:extLst>
      <p:ext uri="{BB962C8B-B14F-4D97-AF65-F5344CB8AC3E}">
        <p14:creationId xmlns:p14="http://schemas.microsoft.com/office/powerpoint/2010/main" val="210778978"/>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 Kart1">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9CFD7AC4-D312-4F39-B5A4-36ED9BFBE020}"/>
              </a:ext>
            </a:extLst>
          </p:cNvPr>
          <p:cNvSpPr>
            <a:spLocks noGrp="1"/>
          </p:cNvSpPr>
          <p:nvPr>
            <p:ph type="sldNum" sz="quarter" idx="4"/>
          </p:nvPr>
        </p:nvSpPr>
        <p:spPr>
          <a:xfrm>
            <a:off x="521494" y="6176964"/>
            <a:ext cx="464400" cy="369332"/>
          </a:xfrm>
          <a:prstGeom prst="rect">
            <a:avLst/>
          </a:prstGeom>
        </p:spPr>
        <p:txBody>
          <a:bodyPr vert="horz" lIns="91440" tIns="45720" rIns="91440" bIns="45720" rtlCol="0" anchor="ctr">
            <a:spAutoFit/>
          </a:bodyPr>
          <a:lstStyle>
            <a:lvl1pPr algn="l">
              <a:defRPr sz="900">
                <a:solidFill>
                  <a:schemeClr val="tx1"/>
                </a:solidFill>
                <a:latin typeface="Calibri Light" panose="020F0302020204030204" pitchFamily="34" charset="0"/>
                <a:cs typeface="Calibri Light" panose="020F0302020204030204" pitchFamily="34" charset="0"/>
              </a:defRPr>
            </a:lvl1pPr>
          </a:lstStyle>
          <a:p>
            <a:endParaRPr lang="nb-NO"/>
          </a:p>
          <a:p>
            <a:r>
              <a:rPr lang="nb-NO"/>
              <a:t>|</a:t>
            </a:r>
            <a:fld id="{24D30786-8B39-469D-81D3-C60E056D83AF}" type="slidenum">
              <a:rPr lang="nb-NO" smtClean="0"/>
              <a:pPr/>
              <a:t>‹#›</a:t>
            </a:fld>
            <a:r>
              <a:rPr lang="nb-NO"/>
              <a:t>|</a:t>
            </a:r>
          </a:p>
        </p:txBody>
      </p:sp>
      <p:pic>
        <p:nvPicPr>
          <p:cNvPr id="11" name="Picture 2" descr="Logo-NBBL_2015_RGB_150dpi.png">
            <a:extLst>
              <a:ext uri="{FF2B5EF4-FFF2-40B4-BE49-F238E27FC236}">
                <a16:creationId xmlns:a16="http://schemas.microsoft.com/office/drawing/2014/main" id="{8A69072C-A3EE-47EB-9682-68F4C299D1A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1494" y="390800"/>
            <a:ext cx="1098178" cy="462895"/>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Rett linje 11">
            <a:extLst>
              <a:ext uri="{FF2B5EF4-FFF2-40B4-BE49-F238E27FC236}">
                <a16:creationId xmlns:a16="http://schemas.microsoft.com/office/drawing/2014/main" id="{3E73097E-D8C3-4B7A-883C-1BCDE7F3AF29}"/>
              </a:ext>
            </a:extLst>
          </p:cNvPr>
          <p:cNvCxnSpPr/>
          <p:nvPr userDrawn="1"/>
        </p:nvCxnSpPr>
        <p:spPr>
          <a:xfrm>
            <a:off x="609600" y="6212108"/>
            <a:ext cx="10955867" cy="0"/>
          </a:xfrm>
          <a:prstGeom prst="line">
            <a:avLst/>
          </a:prstGeom>
          <a:ln>
            <a:solidFill>
              <a:srgbClr val="DB0071"/>
            </a:solidFill>
          </a:ln>
        </p:spPr>
        <p:style>
          <a:lnRef idx="1">
            <a:schemeClr val="accent1"/>
          </a:lnRef>
          <a:fillRef idx="0">
            <a:schemeClr val="accent1"/>
          </a:fillRef>
          <a:effectRef idx="0">
            <a:schemeClr val="accent1"/>
          </a:effectRef>
          <a:fontRef idx="minor">
            <a:schemeClr val="tx1"/>
          </a:fontRef>
        </p:style>
      </p:cxnSp>
      <p:pic>
        <p:nvPicPr>
          <p:cNvPr id="14" name="Picture 4" descr="A close up of a sign&#10;&#10;Description automatically generated">
            <a:extLst>
              <a:ext uri="{FF2B5EF4-FFF2-40B4-BE49-F238E27FC236}">
                <a16:creationId xmlns:a16="http://schemas.microsoft.com/office/drawing/2014/main" id="{786427F6-049A-489B-9E0B-F4C0CC4DEAE4}"/>
              </a:ext>
            </a:extLst>
          </p:cNvPr>
          <p:cNvPicPr>
            <a:picLocks noChangeAspect="1"/>
          </p:cNvPicPr>
          <p:nvPr userDrawn="1"/>
        </p:nvPicPr>
        <p:blipFill>
          <a:blip r:embed="rId3"/>
          <a:stretch>
            <a:fillRect/>
          </a:stretch>
        </p:blipFill>
        <p:spPr>
          <a:xfrm>
            <a:off x="10606416" y="248737"/>
            <a:ext cx="1064090" cy="747019"/>
          </a:xfrm>
          <a:prstGeom prst="rect">
            <a:avLst/>
          </a:prstGeom>
        </p:spPr>
      </p:pic>
    </p:spTree>
    <p:extLst>
      <p:ext uri="{BB962C8B-B14F-4D97-AF65-F5344CB8AC3E}">
        <p14:creationId xmlns:p14="http://schemas.microsoft.com/office/powerpoint/2010/main" val="3497793653"/>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 Kart2">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9CFD7AC4-D312-4F39-B5A4-36ED9BFBE020}"/>
              </a:ext>
            </a:extLst>
          </p:cNvPr>
          <p:cNvSpPr>
            <a:spLocks noGrp="1"/>
          </p:cNvSpPr>
          <p:nvPr>
            <p:ph type="sldNum" sz="quarter" idx="4"/>
          </p:nvPr>
        </p:nvSpPr>
        <p:spPr>
          <a:xfrm>
            <a:off x="521494" y="6176964"/>
            <a:ext cx="464400" cy="369332"/>
          </a:xfrm>
          <a:prstGeom prst="rect">
            <a:avLst/>
          </a:prstGeom>
        </p:spPr>
        <p:txBody>
          <a:bodyPr vert="horz" lIns="91440" tIns="45720" rIns="91440" bIns="45720" rtlCol="0" anchor="ctr">
            <a:spAutoFit/>
          </a:bodyPr>
          <a:lstStyle>
            <a:lvl1pPr algn="l">
              <a:defRPr sz="900">
                <a:solidFill>
                  <a:schemeClr val="tx1"/>
                </a:solidFill>
                <a:latin typeface="Calibri Light" panose="020F0302020204030204" pitchFamily="34" charset="0"/>
                <a:cs typeface="Calibri Light" panose="020F0302020204030204" pitchFamily="34" charset="0"/>
              </a:defRPr>
            </a:lvl1pPr>
          </a:lstStyle>
          <a:p>
            <a:endParaRPr lang="nb-NO"/>
          </a:p>
          <a:p>
            <a:r>
              <a:rPr lang="nb-NO"/>
              <a:t>|</a:t>
            </a:r>
            <a:fld id="{24D30786-8B39-469D-81D3-C60E056D83AF}" type="slidenum">
              <a:rPr lang="nb-NO" smtClean="0"/>
              <a:pPr/>
              <a:t>‹#›</a:t>
            </a:fld>
            <a:r>
              <a:rPr lang="nb-NO"/>
              <a:t>|</a:t>
            </a:r>
          </a:p>
        </p:txBody>
      </p:sp>
      <p:pic>
        <p:nvPicPr>
          <p:cNvPr id="11" name="Picture 2" descr="Logo-NBBL_2015_RGB_150dpi.png">
            <a:extLst>
              <a:ext uri="{FF2B5EF4-FFF2-40B4-BE49-F238E27FC236}">
                <a16:creationId xmlns:a16="http://schemas.microsoft.com/office/drawing/2014/main" id="{8A69072C-A3EE-47EB-9682-68F4C299D1A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1494" y="390800"/>
            <a:ext cx="1098178" cy="462895"/>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Rett linje 11">
            <a:extLst>
              <a:ext uri="{FF2B5EF4-FFF2-40B4-BE49-F238E27FC236}">
                <a16:creationId xmlns:a16="http://schemas.microsoft.com/office/drawing/2014/main" id="{3E73097E-D8C3-4B7A-883C-1BCDE7F3AF29}"/>
              </a:ext>
            </a:extLst>
          </p:cNvPr>
          <p:cNvCxnSpPr/>
          <p:nvPr userDrawn="1"/>
        </p:nvCxnSpPr>
        <p:spPr>
          <a:xfrm>
            <a:off x="609600" y="6212108"/>
            <a:ext cx="10955867" cy="0"/>
          </a:xfrm>
          <a:prstGeom prst="line">
            <a:avLst/>
          </a:prstGeom>
          <a:ln>
            <a:solidFill>
              <a:srgbClr val="DB0071"/>
            </a:solidFill>
          </a:ln>
        </p:spPr>
        <p:style>
          <a:lnRef idx="1">
            <a:schemeClr val="accent1"/>
          </a:lnRef>
          <a:fillRef idx="0">
            <a:schemeClr val="accent1"/>
          </a:fillRef>
          <a:effectRef idx="0">
            <a:schemeClr val="accent1"/>
          </a:effectRef>
          <a:fontRef idx="minor">
            <a:schemeClr val="tx1"/>
          </a:fontRef>
        </p:style>
      </p:cxnSp>
      <p:pic>
        <p:nvPicPr>
          <p:cNvPr id="14" name="Picture 4" descr="A close up of a sign&#10;&#10;Description automatically generated">
            <a:extLst>
              <a:ext uri="{FF2B5EF4-FFF2-40B4-BE49-F238E27FC236}">
                <a16:creationId xmlns:a16="http://schemas.microsoft.com/office/drawing/2014/main" id="{786427F6-049A-489B-9E0B-F4C0CC4DEAE4}"/>
              </a:ext>
            </a:extLst>
          </p:cNvPr>
          <p:cNvPicPr>
            <a:picLocks noChangeAspect="1"/>
          </p:cNvPicPr>
          <p:nvPr userDrawn="1"/>
        </p:nvPicPr>
        <p:blipFill>
          <a:blip r:embed="rId3"/>
          <a:stretch>
            <a:fillRect/>
          </a:stretch>
        </p:blipFill>
        <p:spPr>
          <a:xfrm>
            <a:off x="10606416" y="248737"/>
            <a:ext cx="1064090" cy="747019"/>
          </a:xfrm>
          <a:prstGeom prst="rect">
            <a:avLst/>
          </a:prstGeom>
        </p:spPr>
      </p:pic>
    </p:spTree>
    <p:extLst>
      <p:ext uri="{BB962C8B-B14F-4D97-AF65-F5344CB8AC3E}">
        <p14:creationId xmlns:p14="http://schemas.microsoft.com/office/powerpoint/2010/main" val="783061069"/>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 Kart3">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9CFD7AC4-D312-4F39-B5A4-36ED9BFBE020}"/>
              </a:ext>
            </a:extLst>
          </p:cNvPr>
          <p:cNvSpPr>
            <a:spLocks noGrp="1"/>
          </p:cNvSpPr>
          <p:nvPr>
            <p:ph type="sldNum" sz="quarter" idx="4"/>
          </p:nvPr>
        </p:nvSpPr>
        <p:spPr>
          <a:xfrm>
            <a:off x="521494" y="6176964"/>
            <a:ext cx="464400" cy="369332"/>
          </a:xfrm>
          <a:prstGeom prst="rect">
            <a:avLst/>
          </a:prstGeom>
        </p:spPr>
        <p:txBody>
          <a:bodyPr vert="horz" lIns="91440" tIns="45720" rIns="91440" bIns="45720" rtlCol="0" anchor="ctr">
            <a:spAutoFit/>
          </a:bodyPr>
          <a:lstStyle>
            <a:lvl1pPr algn="l">
              <a:defRPr sz="900">
                <a:solidFill>
                  <a:schemeClr val="tx1"/>
                </a:solidFill>
                <a:latin typeface="Calibri Light" panose="020F0302020204030204" pitchFamily="34" charset="0"/>
                <a:cs typeface="Calibri Light" panose="020F0302020204030204" pitchFamily="34" charset="0"/>
              </a:defRPr>
            </a:lvl1pPr>
          </a:lstStyle>
          <a:p>
            <a:endParaRPr lang="nb-NO"/>
          </a:p>
          <a:p>
            <a:r>
              <a:rPr lang="nb-NO"/>
              <a:t>|</a:t>
            </a:r>
            <a:fld id="{24D30786-8B39-469D-81D3-C60E056D83AF}" type="slidenum">
              <a:rPr lang="nb-NO" smtClean="0"/>
              <a:pPr/>
              <a:t>‹#›</a:t>
            </a:fld>
            <a:r>
              <a:rPr lang="nb-NO"/>
              <a:t>|</a:t>
            </a:r>
          </a:p>
        </p:txBody>
      </p:sp>
      <p:pic>
        <p:nvPicPr>
          <p:cNvPr id="11" name="Picture 2" descr="Logo-NBBL_2015_RGB_150dpi.png">
            <a:extLst>
              <a:ext uri="{FF2B5EF4-FFF2-40B4-BE49-F238E27FC236}">
                <a16:creationId xmlns:a16="http://schemas.microsoft.com/office/drawing/2014/main" id="{8A69072C-A3EE-47EB-9682-68F4C299D1A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1494" y="390800"/>
            <a:ext cx="1098178" cy="462895"/>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Rett linje 11">
            <a:extLst>
              <a:ext uri="{FF2B5EF4-FFF2-40B4-BE49-F238E27FC236}">
                <a16:creationId xmlns:a16="http://schemas.microsoft.com/office/drawing/2014/main" id="{3E73097E-D8C3-4B7A-883C-1BCDE7F3AF29}"/>
              </a:ext>
            </a:extLst>
          </p:cNvPr>
          <p:cNvCxnSpPr/>
          <p:nvPr userDrawn="1"/>
        </p:nvCxnSpPr>
        <p:spPr>
          <a:xfrm>
            <a:off x="609600" y="6212108"/>
            <a:ext cx="10955867" cy="0"/>
          </a:xfrm>
          <a:prstGeom prst="line">
            <a:avLst/>
          </a:prstGeom>
          <a:ln>
            <a:solidFill>
              <a:srgbClr val="DB0071"/>
            </a:solidFill>
          </a:ln>
        </p:spPr>
        <p:style>
          <a:lnRef idx="1">
            <a:schemeClr val="accent1"/>
          </a:lnRef>
          <a:fillRef idx="0">
            <a:schemeClr val="accent1"/>
          </a:fillRef>
          <a:effectRef idx="0">
            <a:schemeClr val="accent1"/>
          </a:effectRef>
          <a:fontRef idx="minor">
            <a:schemeClr val="tx1"/>
          </a:fontRef>
        </p:style>
      </p:cxnSp>
      <p:pic>
        <p:nvPicPr>
          <p:cNvPr id="14" name="Picture 4" descr="A close up of a sign&#10;&#10;Description automatically generated">
            <a:extLst>
              <a:ext uri="{FF2B5EF4-FFF2-40B4-BE49-F238E27FC236}">
                <a16:creationId xmlns:a16="http://schemas.microsoft.com/office/drawing/2014/main" id="{786427F6-049A-489B-9E0B-F4C0CC4DEAE4}"/>
              </a:ext>
            </a:extLst>
          </p:cNvPr>
          <p:cNvPicPr>
            <a:picLocks noChangeAspect="1"/>
          </p:cNvPicPr>
          <p:nvPr userDrawn="1"/>
        </p:nvPicPr>
        <p:blipFill>
          <a:blip r:embed="rId3"/>
          <a:stretch>
            <a:fillRect/>
          </a:stretch>
        </p:blipFill>
        <p:spPr>
          <a:xfrm>
            <a:off x="10606416" y="248737"/>
            <a:ext cx="1064090" cy="747019"/>
          </a:xfrm>
          <a:prstGeom prst="rect">
            <a:avLst/>
          </a:prstGeom>
        </p:spPr>
      </p:pic>
    </p:spTree>
    <p:extLst>
      <p:ext uri="{BB962C8B-B14F-4D97-AF65-F5344CB8AC3E}">
        <p14:creationId xmlns:p14="http://schemas.microsoft.com/office/powerpoint/2010/main" val="3228309435"/>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 Kart4">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9CFD7AC4-D312-4F39-B5A4-36ED9BFBE020}"/>
              </a:ext>
            </a:extLst>
          </p:cNvPr>
          <p:cNvSpPr>
            <a:spLocks noGrp="1"/>
          </p:cNvSpPr>
          <p:nvPr>
            <p:ph type="sldNum" sz="quarter" idx="4"/>
          </p:nvPr>
        </p:nvSpPr>
        <p:spPr>
          <a:xfrm>
            <a:off x="521494" y="6176964"/>
            <a:ext cx="464400" cy="369332"/>
          </a:xfrm>
          <a:prstGeom prst="rect">
            <a:avLst/>
          </a:prstGeom>
        </p:spPr>
        <p:txBody>
          <a:bodyPr vert="horz" lIns="91440" tIns="45720" rIns="91440" bIns="45720" rtlCol="0" anchor="ctr">
            <a:spAutoFit/>
          </a:bodyPr>
          <a:lstStyle>
            <a:lvl1pPr algn="l">
              <a:defRPr sz="900">
                <a:solidFill>
                  <a:schemeClr val="tx1"/>
                </a:solidFill>
                <a:latin typeface="Calibri Light" panose="020F0302020204030204" pitchFamily="34" charset="0"/>
                <a:cs typeface="Calibri Light" panose="020F0302020204030204" pitchFamily="34" charset="0"/>
              </a:defRPr>
            </a:lvl1pPr>
          </a:lstStyle>
          <a:p>
            <a:endParaRPr lang="nb-NO"/>
          </a:p>
          <a:p>
            <a:r>
              <a:rPr lang="nb-NO"/>
              <a:t>|</a:t>
            </a:r>
            <a:fld id="{24D30786-8B39-469D-81D3-C60E056D83AF}" type="slidenum">
              <a:rPr lang="nb-NO" smtClean="0"/>
              <a:pPr/>
              <a:t>‹#›</a:t>
            </a:fld>
            <a:r>
              <a:rPr lang="nb-NO"/>
              <a:t>|</a:t>
            </a:r>
          </a:p>
        </p:txBody>
      </p:sp>
      <p:pic>
        <p:nvPicPr>
          <p:cNvPr id="11" name="Picture 2" descr="Logo-NBBL_2015_RGB_150dpi.png">
            <a:extLst>
              <a:ext uri="{FF2B5EF4-FFF2-40B4-BE49-F238E27FC236}">
                <a16:creationId xmlns:a16="http://schemas.microsoft.com/office/drawing/2014/main" id="{8A69072C-A3EE-47EB-9682-68F4C299D1A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1494" y="390800"/>
            <a:ext cx="1098178" cy="462895"/>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Rett linje 11">
            <a:extLst>
              <a:ext uri="{FF2B5EF4-FFF2-40B4-BE49-F238E27FC236}">
                <a16:creationId xmlns:a16="http://schemas.microsoft.com/office/drawing/2014/main" id="{3E73097E-D8C3-4B7A-883C-1BCDE7F3AF29}"/>
              </a:ext>
            </a:extLst>
          </p:cNvPr>
          <p:cNvCxnSpPr/>
          <p:nvPr userDrawn="1"/>
        </p:nvCxnSpPr>
        <p:spPr>
          <a:xfrm>
            <a:off x="609600" y="6212108"/>
            <a:ext cx="10955867" cy="0"/>
          </a:xfrm>
          <a:prstGeom prst="line">
            <a:avLst/>
          </a:prstGeom>
          <a:ln>
            <a:solidFill>
              <a:srgbClr val="DB0071"/>
            </a:solidFill>
          </a:ln>
        </p:spPr>
        <p:style>
          <a:lnRef idx="1">
            <a:schemeClr val="accent1"/>
          </a:lnRef>
          <a:fillRef idx="0">
            <a:schemeClr val="accent1"/>
          </a:fillRef>
          <a:effectRef idx="0">
            <a:schemeClr val="accent1"/>
          </a:effectRef>
          <a:fontRef idx="minor">
            <a:schemeClr val="tx1"/>
          </a:fontRef>
        </p:style>
      </p:cxnSp>
      <p:pic>
        <p:nvPicPr>
          <p:cNvPr id="14" name="Picture 4" descr="A close up of a sign&#10;&#10;Description automatically generated">
            <a:extLst>
              <a:ext uri="{FF2B5EF4-FFF2-40B4-BE49-F238E27FC236}">
                <a16:creationId xmlns:a16="http://schemas.microsoft.com/office/drawing/2014/main" id="{786427F6-049A-489B-9E0B-F4C0CC4DEAE4}"/>
              </a:ext>
            </a:extLst>
          </p:cNvPr>
          <p:cNvPicPr>
            <a:picLocks noChangeAspect="1"/>
          </p:cNvPicPr>
          <p:nvPr userDrawn="1"/>
        </p:nvPicPr>
        <p:blipFill>
          <a:blip r:embed="rId3"/>
          <a:stretch>
            <a:fillRect/>
          </a:stretch>
        </p:blipFill>
        <p:spPr>
          <a:xfrm>
            <a:off x="10606416" y="248737"/>
            <a:ext cx="1064090" cy="747019"/>
          </a:xfrm>
          <a:prstGeom prst="rect">
            <a:avLst/>
          </a:prstGeom>
        </p:spPr>
      </p:pic>
    </p:spTree>
    <p:extLst>
      <p:ext uri="{BB962C8B-B14F-4D97-AF65-F5344CB8AC3E}">
        <p14:creationId xmlns:p14="http://schemas.microsoft.com/office/powerpoint/2010/main" val="1374499944"/>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9. Boligkjøpekraft">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9CFD7AC4-D312-4F39-B5A4-36ED9BFBE020}"/>
              </a:ext>
            </a:extLst>
          </p:cNvPr>
          <p:cNvSpPr>
            <a:spLocks noGrp="1"/>
          </p:cNvSpPr>
          <p:nvPr>
            <p:ph type="sldNum" sz="quarter" idx="4"/>
          </p:nvPr>
        </p:nvSpPr>
        <p:spPr>
          <a:xfrm>
            <a:off x="521494" y="6176964"/>
            <a:ext cx="464400" cy="369332"/>
          </a:xfrm>
          <a:prstGeom prst="rect">
            <a:avLst/>
          </a:prstGeom>
        </p:spPr>
        <p:txBody>
          <a:bodyPr vert="horz" lIns="91440" tIns="45720" rIns="91440" bIns="45720" rtlCol="0" anchor="ctr">
            <a:spAutoFit/>
          </a:bodyPr>
          <a:lstStyle>
            <a:lvl1pPr algn="l">
              <a:defRPr sz="900">
                <a:solidFill>
                  <a:schemeClr val="tx1"/>
                </a:solidFill>
                <a:latin typeface="Calibri Light" panose="020F0302020204030204" pitchFamily="34" charset="0"/>
                <a:cs typeface="Calibri Light" panose="020F0302020204030204" pitchFamily="34" charset="0"/>
              </a:defRPr>
            </a:lvl1pPr>
          </a:lstStyle>
          <a:p>
            <a:endParaRPr lang="nb-NO"/>
          </a:p>
          <a:p>
            <a:r>
              <a:rPr lang="nb-NO"/>
              <a:t>|</a:t>
            </a:r>
            <a:fld id="{24D30786-8B39-469D-81D3-C60E056D83AF}" type="slidenum">
              <a:rPr lang="nb-NO" smtClean="0"/>
              <a:pPr/>
              <a:t>‹#›</a:t>
            </a:fld>
            <a:r>
              <a:rPr lang="nb-NO"/>
              <a:t>|</a:t>
            </a:r>
          </a:p>
        </p:txBody>
      </p:sp>
      <p:pic>
        <p:nvPicPr>
          <p:cNvPr id="11" name="Picture 2" descr="Logo-NBBL_2015_RGB_150dpi.png">
            <a:extLst>
              <a:ext uri="{FF2B5EF4-FFF2-40B4-BE49-F238E27FC236}">
                <a16:creationId xmlns:a16="http://schemas.microsoft.com/office/drawing/2014/main" id="{8A69072C-A3EE-47EB-9682-68F4C299D1A5}"/>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1494" y="390800"/>
            <a:ext cx="1098178" cy="462895"/>
          </a:xfrm>
          <a:prstGeom prst="rect">
            <a:avLst/>
          </a:prstGeom>
          <a:noFill/>
          <a:extLst>
            <a:ext uri="{909E8E84-426E-40DD-AFC4-6F175D3DCCD1}">
              <a14:hiddenFill xmlns:a14="http://schemas.microsoft.com/office/drawing/2010/main">
                <a:solidFill>
                  <a:srgbClr val="FFFFFF"/>
                </a:solidFill>
              </a14:hiddenFill>
            </a:ext>
          </a:extLst>
        </p:spPr>
      </p:pic>
      <p:cxnSp>
        <p:nvCxnSpPr>
          <p:cNvPr id="12" name="Rett linje 11">
            <a:extLst>
              <a:ext uri="{FF2B5EF4-FFF2-40B4-BE49-F238E27FC236}">
                <a16:creationId xmlns:a16="http://schemas.microsoft.com/office/drawing/2014/main" id="{3E73097E-D8C3-4B7A-883C-1BCDE7F3AF29}"/>
              </a:ext>
            </a:extLst>
          </p:cNvPr>
          <p:cNvCxnSpPr/>
          <p:nvPr userDrawn="1"/>
        </p:nvCxnSpPr>
        <p:spPr>
          <a:xfrm>
            <a:off x="609600" y="6212108"/>
            <a:ext cx="10955867" cy="0"/>
          </a:xfrm>
          <a:prstGeom prst="line">
            <a:avLst/>
          </a:prstGeom>
          <a:ln>
            <a:solidFill>
              <a:srgbClr val="DB0071"/>
            </a:solidFill>
          </a:ln>
        </p:spPr>
        <p:style>
          <a:lnRef idx="1">
            <a:schemeClr val="accent1"/>
          </a:lnRef>
          <a:fillRef idx="0">
            <a:schemeClr val="accent1"/>
          </a:fillRef>
          <a:effectRef idx="0">
            <a:schemeClr val="accent1"/>
          </a:effectRef>
          <a:fontRef idx="minor">
            <a:schemeClr val="tx1"/>
          </a:fontRef>
        </p:style>
      </p:cxnSp>
      <p:pic>
        <p:nvPicPr>
          <p:cNvPr id="14" name="Picture 4" descr="A close up of a sign&#10;&#10;Description automatically generated">
            <a:extLst>
              <a:ext uri="{FF2B5EF4-FFF2-40B4-BE49-F238E27FC236}">
                <a16:creationId xmlns:a16="http://schemas.microsoft.com/office/drawing/2014/main" id="{786427F6-049A-489B-9E0B-F4C0CC4DEAE4}"/>
              </a:ext>
            </a:extLst>
          </p:cNvPr>
          <p:cNvPicPr>
            <a:picLocks noChangeAspect="1"/>
          </p:cNvPicPr>
          <p:nvPr userDrawn="1"/>
        </p:nvPicPr>
        <p:blipFill>
          <a:blip r:embed="rId3"/>
          <a:stretch>
            <a:fillRect/>
          </a:stretch>
        </p:blipFill>
        <p:spPr>
          <a:xfrm>
            <a:off x="10606416" y="248737"/>
            <a:ext cx="1064090" cy="747019"/>
          </a:xfrm>
          <a:prstGeom prst="rect">
            <a:avLst/>
          </a:prstGeom>
        </p:spPr>
      </p:pic>
    </p:spTree>
    <p:extLst>
      <p:ext uri="{BB962C8B-B14F-4D97-AF65-F5344CB8AC3E}">
        <p14:creationId xmlns:p14="http://schemas.microsoft.com/office/powerpoint/2010/main" val="2112347531"/>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6533" y="365127"/>
            <a:ext cx="10972800" cy="740766"/>
          </a:xfrm>
          <a:prstGeom prst="rect">
            <a:avLst/>
          </a:prstGeom>
        </p:spPr>
        <p:txBody>
          <a:bodyPr vert="horz" lIns="91440" tIns="45720" rIns="91440" bIns="45720" rtlCol="0" anchor="ctr">
            <a:normAutofit/>
          </a:bodyPr>
          <a:lstStyle/>
          <a:p>
            <a:r>
              <a:rPr lang="nb-NO" noProof="0"/>
              <a:t>Klikk for å redigere tittelstil</a:t>
            </a:r>
          </a:p>
        </p:txBody>
      </p:sp>
      <p:sp>
        <p:nvSpPr>
          <p:cNvPr id="3" name="Text Placeholder 2"/>
          <p:cNvSpPr>
            <a:spLocks noGrp="1"/>
          </p:cNvSpPr>
          <p:nvPr>
            <p:ph type="body" idx="1"/>
          </p:nvPr>
        </p:nvSpPr>
        <p:spPr>
          <a:xfrm>
            <a:off x="626533" y="1268761"/>
            <a:ext cx="10972800" cy="4908203"/>
          </a:xfrm>
          <a:prstGeom prst="rect">
            <a:avLst/>
          </a:prstGeom>
        </p:spPr>
        <p:txBody>
          <a:bodyPr vert="horz" lIns="91440" tIns="45720" rIns="91440" bIns="45720" rtlCol="0">
            <a:normAutofit/>
          </a:bodyPr>
          <a:lstStyle/>
          <a:p>
            <a:pPr lvl="0"/>
            <a:r>
              <a:rPr lang="nb-NO" noProof="0"/>
              <a:t>Klikk for å redigere tekststiler i malen</a:t>
            </a:r>
          </a:p>
          <a:p>
            <a:pPr lvl="1"/>
            <a:r>
              <a:rPr lang="nb-NO" noProof="0"/>
              <a:t>Andre nivå</a:t>
            </a:r>
          </a:p>
          <a:p>
            <a:pPr lvl="2"/>
            <a:r>
              <a:rPr lang="nb-NO" noProof="0"/>
              <a:t>Tredje nivå</a:t>
            </a:r>
          </a:p>
          <a:p>
            <a:pPr lvl="3"/>
            <a:r>
              <a:rPr lang="nb-NO" noProof="0"/>
              <a:t>Fjerde nivå</a:t>
            </a:r>
          </a:p>
          <a:p>
            <a:pPr lvl="4"/>
            <a:r>
              <a:rPr lang="nb-NO" noProof="0"/>
              <a:t>Femte nivå</a:t>
            </a:r>
          </a:p>
        </p:txBody>
      </p:sp>
      <p:sp>
        <p:nvSpPr>
          <p:cNvPr id="5" name="Footer Placeholder 4"/>
          <p:cNvSpPr>
            <a:spLocks noGrp="1"/>
          </p:cNvSpPr>
          <p:nvPr>
            <p:ph type="ftr" sz="quarter" idx="3"/>
          </p:nvPr>
        </p:nvSpPr>
        <p:spPr>
          <a:xfrm>
            <a:off x="4579409" y="6423497"/>
            <a:ext cx="6733540" cy="230832"/>
          </a:xfrm>
          <a:prstGeom prst="rect">
            <a:avLst/>
          </a:prstGeom>
        </p:spPr>
        <p:txBody>
          <a:bodyPr vert="horz" wrap="square" lIns="91440" tIns="45720" rIns="91440" bIns="45720" rtlCol="0" anchor="ctr">
            <a:spAutoFit/>
          </a:bodyPr>
          <a:lstStyle>
            <a:lvl1pPr>
              <a:defRPr lang="en-US" sz="900" dirty="0">
                <a:solidFill>
                  <a:schemeClr val="accent1"/>
                </a:solidFill>
                <a:latin typeface="Arial" panose="020B0604020202020204" pitchFamily="34" charset="0"/>
              </a:defRPr>
            </a:lvl1pPr>
          </a:lstStyle>
          <a:p>
            <a:pPr algn="r"/>
            <a:endParaRPr lang="nb-NO" noProof="0"/>
          </a:p>
        </p:txBody>
      </p:sp>
      <p:sp>
        <p:nvSpPr>
          <p:cNvPr id="6" name="Slide Number Placeholder 5"/>
          <p:cNvSpPr>
            <a:spLocks noGrp="1"/>
          </p:cNvSpPr>
          <p:nvPr>
            <p:ph type="sldNum" sz="quarter" idx="4"/>
          </p:nvPr>
        </p:nvSpPr>
        <p:spPr>
          <a:xfrm>
            <a:off x="10486813" y="6423497"/>
            <a:ext cx="1112520" cy="230832"/>
          </a:xfrm>
          <a:prstGeom prst="rect">
            <a:avLst/>
          </a:prstGeom>
        </p:spPr>
        <p:txBody>
          <a:bodyPr vert="horz" lIns="91440" tIns="45720" rIns="91440" bIns="45720" rtlCol="0" anchor="ctr">
            <a:spAutoFit/>
          </a:bodyPr>
          <a:lstStyle>
            <a:lvl1pPr algn="r">
              <a:defRPr sz="900">
                <a:solidFill>
                  <a:schemeClr val="accent1"/>
                </a:solidFill>
                <a:latin typeface="Arial" panose="020B0604020202020204" pitchFamily="34" charset="0"/>
              </a:defRPr>
            </a:lvl1pPr>
          </a:lstStyle>
          <a:p>
            <a:r>
              <a:rPr lang="nb-NO" noProof="0"/>
              <a:t>| </a:t>
            </a:r>
            <a:fld id="{24D30786-8B39-469D-81D3-C60E056D83AF}" type="slidenum">
              <a:rPr lang="nb-NO" noProof="0" smtClean="0"/>
              <a:pPr/>
              <a:t>‹#›</a:t>
            </a:fld>
            <a:endParaRPr lang="nb-NO" noProof="0"/>
          </a:p>
        </p:txBody>
      </p:sp>
    </p:spTree>
    <p:extLst>
      <p:ext uri="{BB962C8B-B14F-4D97-AF65-F5344CB8AC3E}">
        <p14:creationId xmlns:p14="http://schemas.microsoft.com/office/powerpoint/2010/main" val="4210629792"/>
      </p:ext>
    </p:extLst>
  </p:cSld>
  <p:clrMap bg1="lt1" tx1="dk1" bg2="lt2" tx2="dk2" accent1="accent1" accent2="accent2" accent3="accent3" accent4="accent4" accent5="accent5" accent6="accent6" hlink="hlink" folHlink="folHlink"/>
  <p:sldLayoutIdLst>
    <p:sldLayoutId id="2147483663" r:id="rId1"/>
    <p:sldLayoutId id="2147483662"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81" r:id="rId12"/>
    <p:sldLayoutId id="2147483680" r:id="rId13"/>
  </p:sldLayoutIdLst>
  <p:hf hdr="0" ftr="0" dt="0"/>
  <p:txStyles>
    <p:titleStyle>
      <a:lvl1pPr algn="l" defTabSz="914400" rtl="0" eaLnBrk="1" latinLnBrk="0" hangingPunct="1">
        <a:lnSpc>
          <a:spcPct val="90000"/>
        </a:lnSpc>
        <a:spcBef>
          <a:spcPct val="0"/>
        </a:spcBef>
        <a:buNone/>
        <a:defRPr sz="3200" kern="1200">
          <a:solidFill>
            <a:schemeClr val="accent2">
              <a:lumMod val="75000"/>
            </a:schemeClr>
          </a:solidFill>
          <a:latin typeface="Calibri Light" panose="020F0302020204030204" pitchFamily="34" charset="0"/>
          <a:ea typeface="+mj-ea"/>
          <a:cs typeface="Calibri Light" panose="020F0302020204030204" pitchFamily="34" charset="0"/>
        </a:defRPr>
      </a:lvl1pPr>
    </p:titleStyle>
    <p:bodyStyle>
      <a:lvl1pPr marL="228600" indent="-228600" algn="l" defTabSz="914400" rtl="0" eaLnBrk="1" latinLnBrk="0" hangingPunct="1">
        <a:lnSpc>
          <a:spcPct val="90000"/>
        </a:lnSpc>
        <a:spcBef>
          <a:spcPts val="1000"/>
        </a:spcBef>
        <a:buClr>
          <a:schemeClr val="accent2">
            <a:lumMod val="75000"/>
          </a:schemeClr>
        </a:buClr>
        <a:buFont typeface="Wingdings" panose="05000000000000000000" pitchFamily="2" charset="2"/>
        <a:buChar char="§"/>
        <a:defRPr sz="1600" kern="1200">
          <a:solidFill>
            <a:schemeClr val="tx1">
              <a:lumMod val="85000"/>
              <a:lumOff val="15000"/>
            </a:schemeClr>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90000"/>
        </a:lnSpc>
        <a:spcBef>
          <a:spcPts val="500"/>
        </a:spcBef>
        <a:buClr>
          <a:schemeClr val="accent2">
            <a:lumMod val="75000"/>
          </a:schemeClr>
        </a:buClr>
        <a:buFont typeface="Wingdings" panose="05000000000000000000" pitchFamily="2" charset="2"/>
        <a:buChar char="§"/>
        <a:defRPr sz="1200" kern="1200">
          <a:solidFill>
            <a:schemeClr val="tx1">
              <a:lumMod val="85000"/>
              <a:lumOff val="15000"/>
            </a:schemeClr>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90000"/>
        </a:lnSpc>
        <a:spcBef>
          <a:spcPts val="500"/>
        </a:spcBef>
        <a:buClr>
          <a:schemeClr val="accent2">
            <a:lumMod val="75000"/>
          </a:schemeClr>
        </a:buClr>
        <a:buFont typeface="Wingdings" panose="05000000000000000000" pitchFamily="2" charset="2"/>
        <a:buChar char="§"/>
        <a:defRPr sz="1200" kern="1200">
          <a:solidFill>
            <a:schemeClr val="tx1">
              <a:lumMod val="85000"/>
              <a:lumOff val="15000"/>
            </a:schemeClr>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90000"/>
        </a:lnSpc>
        <a:spcBef>
          <a:spcPts val="500"/>
        </a:spcBef>
        <a:buClr>
          <a:schemeClr val="accent2">
            <a:lumMod val="75000"/>
          </a:schemeClr>
        </a:buClr>
        <a:buFont typeface="Wingdings" panose="05000000000000000000" pitchFamily="2" charset="2"/>
        <a:buChar char="§"/>
        <a:defRPr sz="1200" kern="1200">
          <a:solidFill>
            <a:schemeClr val="tx1">
              <a:lumMod val="85000"/>
              <a:lumOff val="15000"/>
            </a:schemeClr>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90000"/>
        </a:lnSpc>
        <a:spcBef>
          <a:spcPts val="500"/>
        </a:spcBef>
        <a:buClr>
          <a:schemeClr val="accent2">
            <a:lumMod val="75000"/>
          </a:schemeClr>
        </a:buClr>
        <a:buFont typeface="Wingdings" panose="05000000000000000000" pitchFamily="2" charset="2"/>
        <a:buChar char="§"/>
        <a:defRPr sz="1200" kern="1200">
          <a:solidFill>
            <a:schemeClr val="tx1">
              <a:lumMod val="85000"/>
              <a:lumOff val="15000"/>
            </a:schemeClr>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8" Type="http://schemas.openxmlformats.org/officeDocument/2006/relationships/image" Target="../media/image31.png"/><Relationship Id="rId13" Type="http://schemas.openxmlformats.org/officeDocument/2006/relationships/image" Target="../media/image36.svg"/><Relationship Id="rId3" Type="http://schemas.openxmlformats.org/officeDocument/2006/relationships/image" Target="../media/image26.svg"/><Relationship Id="rId7" Type="http://schemas.openxmlformats.org/officeDocument/2006/relationships/image" Target="../media/image30.svg"/><Relationship Id="rId12" Type="http://schemas.openxmlformats.org/officeDocument/2006/relationships/image" Target="../media/image35.png"/><Relationship Id="rId2" Type="http://schemas.openxmlformats.org/officeDocument/2006/relationships/image" Target="../media/image25.png"/><Relationship Id="rId1" Type="http://schemas.openxmlformats.org/officeDocument/2006/relationships/slideLayout" Target="../slideLayouts/slideLayout4.xml"/><Relationship Id="rId6" Type="http://schemas.openxmlformats.org/officeDocument/2006/relationships/image" Target="../media/image29.png"/><Relationship Id="rId11" Type="http://schemas.openxmlformats.org/officeDocument/2006/relationships/image" Target="../media/image34.svg"/><Relationship Id="rId5" Type="http://schemas.openxmlformats.org/officeDocument/2006/relationships/image" Target="../media/image28.svg"/><Relationship Id="rId15" Type="http://schemas.openxmlformats.org/officeDocument/2006/relationships/image" Target="../media/image38.svg"/><Relationship Id="rId10" Type="http://schemas.openxmlformats.org/officeDocument/2006/relationships/image" Target="../media/image33.png"/><Relationship Id="rId4" Type="http://schemas.openxmlformats.org/officeDocument/2006/relationships/image" Target="../media/image27.png"/><Relationship Id="rId9" Type="http://schemas.openxmlformats.org/officeDocument/2006/relationships/image" Target="../media/image32.svg"/><Relationship Id="rId14" Type="http://schemas.openxmlformats.org/officeDocument/2006/relationships/image" Target="../media/image3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41425AC-842F-4FFA-9112-F3E8B9D73BC4}"/>
              </a:ext>
            </a:extLst>
          </p:cNvPr>
          <p:cNvSpPr>
            <a:spLocks noGrp="1"/>
          </p:cNvSpPr>
          <p:nvPr>
            <p:ph type="title"/>
          </p:nvPr>
        </p:nvSpPr>
        <p:spPr/>
        <p:txBody>
          <a:bodyPr/>
          <a:lstStyle/>
          <a:p>
            <a:r>
              <a:rPr lang="nb-NO">
                <a:latin typeface="Poppins" panose="00000500000000000000" pitchFamily="2" charset="0"/>
                <a:cs typeface="Poppins" panose="00000500000000000000" pitchFamily="2" charset="0"/>
              </a:rPr>
              <a:t>Hvilke boliger har </a:t>
            </a:r>
            <a:r>
              <a:rPr lang="nb-NO" dirty="0">
                <a:latin typeface="Poppins" panose="00000500000000000000" pitchFamily="2" charset="0"/>
                <a:cs typeface="Poppins" panose="00000500000000000000" pitchFamily="2" charset="0"/>
              </a:rPr>
              <a:t>førstehjemkjøperen</a:t>
            </a:r>
            <a:r>
              <a:rPr lang="nb-NO">
                <a:latin typeface="Poppins" panose="00000500000000000000" pitchFamily="2" charset="0"/>
                <a:cs typeface="Poppins" panose="00000500000000000000" pitchFamily="2" charset="0"/>
              </a:rPr>
              <a:t> råd til? </a:t>
            </a:r>
          </a:p>
        </p:txBody>
      </p:sp>
      <p:cxnSp>
        <p:nvCxnSpPr>
          <p:cNvPr id="6" name="Straight Connector 5">
            <a:extLst>
              <a:ext uri="{FF2B5EF4-FFF2-40B4-BE49-F238E27FC236}">
                <a16:creationId xmlns:a16="http://schemas.microsoft.com/office/drawing/2014/main" id="{58C53554-A821-40E6-A0B7-943BBE4B0DDD}"/>
              </a:ext>
            </a:extLst>
          </p:cNvPr>
          <p:cNvCxnSpPr/>
          <p:nvPr/>
        </p:nvCxnSpPr>
        <p:spPr>
          <a:xfrm>
            <a:off x="963084" y="5770562"/>
            <a:ext cx="1174303" cy="0"/>
          </a:xfrm>
          <a:prstGeom prst="line">
            <a:avLst/>
          </a:prstGeom>
          <a:ln w="38100">
            <a:solidFill>
              <a:srgbClr val="DB0071"/>
            </a:solidFill>
          </a:ln>
        </p:spPr>
        <p:style>
          <a:lnRef idx="1">
            <a:schemeClr val="accent1"/>
          </a:lnRef>
          <a:fillRef idx="0">
            <a:schemeClr val="accent1"/>
          </a:fillRef>
          <a:effectRef idx="0">
            <a:schemeClr val="accent1"/>
          </a:effectRef>
          <a:fontRef idx="minor">
            <a:schemeClr val="tx1"/>
          </a:fontRef>
        </p:style>
      </p:cxnSp>
      <p:sp>
        <p:nvSpPr>
          <p:cNvPr id="8" name="Plassholder for tekst 7">
            <a:extLst>
              <a:ext uri="{FF2B5EF4-FFF2-40B4-BE49-F238E27FC236}">
                <a16:creationId xmlns:a16="http://schemas.microsoft.com/office/drawing/2014/main" id="{279C62F4-9C4A-4777-941C-0D5FF7A0EEE2}"/>
              </a:ext>
            </a:extLst>
          </p:cNvPr>
          <p:cNvSpPr>
            <a:spLocks noGrp="1"/>
          </p:cNvSpPr>
          <p:nvPr>
            <p:ph type="body" sz="quarter" idx="13"/>
          </p:nvPr>
        </p:nvSpPr>
        <p:spPr>
          <a:xfrm>
            <a:off x="963083" y="4680051"/>
            <a:ext cx="8046506" cy="473655"/>
          </a:xfrm>
        </p:spPr>
        <p:txBody>
          <a:bodyPr vert="horz" lIns="0" tIns="45720" rIns="91440" bIns="45720" rtlCol="0">
            <a:noAutofit/>
          </a:bodyPr>
          <a:lstStyle/>
          <a:p>
            <a:r>
              <a:rPr lang="nb-NO" sz="2000">
                <a:latin typeface="Poppins" panose="00000500000000000000" pitchFamily="2" charset="0"/>
                <a:cs typeface="Poppins" panose="00000500000000000000" pitchFamily="2" charset="0"/>
              </a:rPr>
              <a:t>Utviklingen over tid: 2003 – 2023</a:t>
            </a:r>
          </a:p>
        </p:txBody>
      </p:sp>
      <p:sp>
        <p:nvSpPr>
          <p:cNvPr id="10" name="Plassholder for tekst 7">
            <a:extLst>
              <a:ext uri="{FF2B5EF4-FFF2-40B4-BE49-F238E27FC236}">
                <a16:creationId xmlns:a16="http://schemas.microsoft.com/office/drawing/2014/main" id="{B69A85C2-560C-48D5-B2E2-E0F8F842FD36}"/>
              </a:ext>
            </a:extLst>
          </p:cNvPr>
          <p:cNvSpPr txBox="1">
            <a:spLocks/>
          </p:cNvSpPr>
          <p:nvPr/>
        </p:nvSpPr>
        <p:spPr>
          <a:xfrm>
            <a:off x="963083" y="5114826"/>
            <a:ext cx="8046506" cy="473655"/>
          </a:xfrm>
          <a:prstGeom prst="rect">
            <a:avLst/>
          </a:prstGeom>
        </p:spPr>
        <p:txBody>
          <a:bodyPr vert="horz" lIns="0" tIns="45720" rIns="91440" bIns="45720" rtlCol="0">
            <a:noAutofit/>
          </a:bodyPr>
          <a:lstStyle>
            <a:lvl1pPr marL="0" indent="0" algn="l" defTabSz="914400" rtl="0" eaLnBrk="1" latinLnBrk="0" hangingPunct="1">
              <a:lnSpc>
                <a:spcPct val="90000"/>
              </a:lnSpc>
              <a:spcBef>
                <a:spcPts val="1000"/>
              </a:spcBef>
              <a:buClr>
                <a:schemeClr val="accent2">
                  <a:lumMod val="75000"/>
                </a:schemeClr>
              </a:buClr>
              <a:buFont typeface="Wingdings" panose="05000000000000000000" pitchFamily="2" charset="2"/>
              <a:buNone/>
              <a:defRPr sz="1600" kern="1200">
                <a:solidFill>
                  <a:schemeClr val="tx1">
                    <a:lumMod val="85000"/>
                    <a:lumOff val="15000"/>
                  </a:schemeClr>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90000"/>
              </a:lnSpc>
              <a:spcBef>
                <a:spcPts val="500"/>
              </a:spcBef>
              <a:buClr>
                <a:schemeClr val="accent2">
                  <a:lumMod val="75000"/>
                </a:schemeClr>
              </a:buClr>
              <a:buFont typeface="Wingdings" panose="05000000000000000000" pitchFamily="2" charset="2"/>
              <a:buChar char="§"/>
              <a:defRPr sz="1200" kern="1200">
                <a:solidFill>
                  <a:schemeClr val="tx1">
                    <a:lumMod val="85000"/>
                    <a:lumOff val="15000"/>
                  </a:schemeClr>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90000"/>
              </a:lnSpc>
              <a:spcBef>
                <a:spcPts val="500"/>
              </a:spcBef>
              <a:buClr>
                <a:schemeClr val="accent2">
                  <a:lumMod val="75000"/>
                </a:schemeClr>
              </a:buClr>
              <a:buFont typeface="Wingdings" panose="05000000000000000000" pitchFamily="2" charset="2"/>
              <a:buChar char="§"/>
              <a:defRPr sz="1200" kern="1200">
                <a:solidFill>
                  <a:schemeClr val="tx1">
                    <a:lumMod val="85000"/>
                    <a:lumOff val="15000"/>
                  </a:schemeClr>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90000"/>
              </a:lnSpc>
              <a:spcBef>
                <a:spcPts val="500"/>
              </a:spcBef>
              <a:buClr>
                <a:schemeClr val="accent2">
                  <a:lumMod val="75000"/>
                </a:schemeClr>
              </a:buClr>
              <a:buFont typeface="Wingdings" panose="05000000000000000000" pitchFamily="2" charset="2"/>
              <a:buChar char="§"/>
              <a:defRPr sz="1200" kern="1200">
                <a:solidFill>
                  <a:schemeClr val="tx1">
                    <a:lumMod val="85000"/>
                    <a:lumOff val="15000"/>
                  </a:schemeClr>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90000"/>
              </a:lnSpc>
              <a:spcBef>
                <a:spcPts val="500"/>
              </a:spcBef>
              <a:buClr>
                <a:schemeClr val="accent2">
                  <a:lumMod val="75000"/>
                </a:schemeClr>
              </a:buClr>
              <a:buFont typeface="Wingdings" panose="05000000000000000000" pitchFamily="2" charset="2"/>
              <a:buChar char="§"/>
              <a:defRPr sz="1200" kern="1200">
                <a:solidFill>
                  <a:schemeClr val="tx1">
                    <a:lumMod val="85000"/>
                    <a:lumOff val="15000"/>
                  </a:schemeClr>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nb-NO" sz="2000">
                <a:latin typeface="Poppins" panose="00000500000000000000" pitchFamily="2" charset="0"/>
                <a:cs typeface="Poppins" panose="00000500000000000000" pitchFamily="2" charset="0"/>
              </a:rPr>
              <a:t>Resultater for: Norge – alle 43 regioner</a:t>
            </a:r>
          </a:p>
        </p:txBody>
      </p:sp>
      <p:sp>
        <p:nvSpPr>
          <p:cNvPr id="2" name="Plassholder for bunntekst 5">
            <a:extLst>
              <a:ext uri="{FF2B5EF4-FFF2-40B4-BE49-F238E27FC236}">
                <a16:creationId xmlns:a16="http://schemas.microsoft.com/office/drawing/2014/main" id="{0F8DE384-6805-763D-500D-91DD15C0A4D5}"/>
              </a:ext>
            </a:extLst>
          </p:cNvPr>
          <p:cNvSpPr>
            <a:spLocks noGrp="1"/>
          </p:cNvSpPr>
          <p:nvPr/>
        </p:nvSpPr>
        <p:spPr>
          <a:xfrm>
            <a:off x="2987824" y="6480670"/>
            <a:ext cx="8359627" cy="253916"/>
          </a:xfrm>
          <a:prstGeom prst="rect">
            <a:avLst/>
          </a:prstGeom>
        </p:spPr>
        <p:txBody>
          <a:bodyPr vert="horz" wrap="square" lIns="91440" tIns="45720" rIns="91440" bIns="45720" rtlCol="0" anchor="ctr">
            <a:spAutoFit/>
          </a:bodyPr>
          <a:lstStyle>
            <a:defPPr>
              <a:defRPr lang="en-US"/>
            </a:defPPr>
            <a:lvl1pPr marL="0" algn="r" defTabSz="914400" rtl="0" eaLnBrk="1" latinLnBrk="0" hangingPunct="1">
              <a:defRPr lang="en-US" sz="900" kern="1200">
                <a:solidFill>
                  <a:schemeClr val="accent1"/>
                </a:solidFill>
                <a:latin typeface="Arial" panose="020B06040202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nb-NO" sz="1050" dirty="0">
                <a:solidFill>
                  <a:schemeClr val="tx1"/>
                </a:solidFill>
                <a:latin typeface="Poppins" panose="00000500000000000000" pitchFamily="2" charset="0"/>
                <a:cs typeface="Poppins" panose="00000500000000000000" pitchFamily="2" charset="0"/>
              </a:rPr>
              <a:t>Norske Boligbyggelags Landsforbund (NBBL) og Samfunnsøkonomisk analyse AS (SØA)</a:t>
            </a:r>
          </a:p>
        </p:txBody>
      </p:sp>
    </p:spTree>
    <p:extLst>
      <p:ext uri="{BB962C8B-B14F-4D97-AF65-F5344CB8AC3E}">
        <p14:creationId xmlns:p14="http://schemas.microsoft.com/office/powerpoint/2010/main" val="29217338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ssholder for lysbildenummer 1">
            <a:extLst>
              <a:ext uri="{FF2B5EF4-FFF2-40B4-BE49-F238E27FC236}">
                <a16:creationId xmlns:a16="http://schemas.microsoft.com/office/drawing/2014/main" id="{F0D05686-3BA9-48D5-ADC9-02DE8EC7A206}"/>
              </a:ext>
            </a:extLst>
          </p:cNvPr>
          <p:cNvSpPr>
            <a:spLocks noGrp="1"/>
          </p:cNvSpPr>
          <p:nvPr>
            <p:ph type="sldNum" sz="quarter" idx="4"/>
          </p:nvPr>
        </p:nvSpPr>
        <p:spPr/>
        <p:txBody>
          <a:bodyPr/>
          <a:lstStyle/>
          <a:p>
            <a:endParaRPr lang="nb-NO">
              <a:latin typeface="Poppins" panose="00000500000000000000" pitchFamily="2" charset="0"/>
              <a:cs typeface="Poppins" panose="00000500000000000000" pitchFamily="2" charset="0"/>
            </a:endParaRPr>
          </a:p>
          <a:p>
            <a:r>
              <a:rPr lang="nb-NO">
                <a:latin typeface="Poppins" panose="00000500000000000000" pitchFamily="2" charset="0"/>
                <a:cs typeface="Poppins" panose="00000500000000000000" pitchFamily="2" charset="0"/>
              </a:rPr>
              <a:t>|</a:t>
            </a:r>
            <a:fld id="{24D30786-8B39-469D-81D3-C60E056D83AF}" type="slidenum">
              <a:rPr lang="nb-NO" smtClean="0">
                <a:latin typeface="Poppins" panose="00000500000000000000" pitchFamily="2" charset="0"/>
                <a:cs typeface="Poppins" panose="00000500000000000000" pitchFamily="2" charset="0"/>
              </a:rPr>
              <a:pPr/>
              <a:t>10</a:t>
            </a:fld>
            <a:r>
              <a:rPr lang="nb-NO">
                <a:latin typeface="Poppins" panose="00000500000000000000" pitchFamily="2" charset="0"/>
                <a:cs typeface="Poppins" panose="00000500000000000000" pitchFamily="2" charset="0"/>
              </a:rPr>
              <a:t>|</a:t>
            </a:r>
          </a:p>
        </p:txBody>
      </p:sp>
      <p:sp>
        <p:nvSpPr>
          <p:cNvPr id="3" name="TextBox 10">
            <a:extLst>
              <a:ext uri="{FF2B5EF4-FFF2-40B4-BE49-F238E27FC236}">
                <a16:creationId xmlns:a16="http://schemas.microsoft.com/office/drawing/2014/main" id="{323EC9A4-C2EE-47DD-98D9-FB2B5579D56F}"/>
              </a:ext>
            </a:extLst>
          </p:cNvPr>
          <p:cNvSpPr txBox="1"/>
          <p:nvPr/>
        </p:nvSpPr>
        <p:spPr>
          <a:xfrm>
            <a:off x="985894" y="6272268"/>
            <a:ext cx="10579573" cy="400110"/>
          </a:xfrm>
          <a:prstGeom prst="rect">
            <a:avLst/>
          </a:prstGeom>
          <a:noFill/>
        </p:spPr>
        <p:txBody>
          <a:bodyPr wrap="square" rtlCol="0">
            <a:spAutoFit/>
          </a:bodyPr>
          <a:lstStyle/>
          <a:p>
            <a:r>
              <a:rPr lang="nb-NO" sz="1000" b="1">
                <a:latin typeface="Poppins" panose="00000500000000000000" pitchFamily="2" charset="0"/>
                <a:cs typeface="Poppins" panose="00000500000000000000" pitchFamily="2" charset="0"/>
              </a:rPr>
              <a:t>Merknader: </a:t>
            </a:r>
            <a:r>
              <a:rPr lang="nb-NO" sz="1000">
                <a:latin typeface="Poppins" panose="00000500000000000000" pitchFamily="2" charset="0"/>
                <a:cs typeface="Poppins" panose="00000500000000000000" pitchFamily="2" charset="0"/>
              </a:rPr>
              <a:t>Kilder: SØA og Eiendomsverdi. Boligkjøpekraften er definert som andelen boliger solgt i kommunen som en typisk lokal </a:t>
            </a:r>
            <a:r>
              <a:rPr lang="nb-NO" sz="1000" dirty="0">
                <a:latin typeface="Poppins" panose="00000500000000000000" pitchFamily="2" charset="0"/>
                <a:cs typeface="Poppins" panose="00000500000000000000" pitchFamily="2" charset="0"/>
              </a:rPr>
              <a:t>førstehjemkjøper</a:t>
            </a:r>
            <a:r>
              <a:rPr lang="nb-NO" sz="1000">
                <a:latin typeface="Poppins" panose="00000500000000000000" pitchFamily="2" charset="0"/>
                <a:cs typeface="Poppins" panose="00000500000000000000" pitchFamily="2" charset="0"/>
              </a:rPr>
              <a:t> ville ha råd til. Snittet for De store byene og Norge Alle regioner er vektet med transaksjonsvolum i hver kommune. </a:t>
            </a:r>
            <a:endParaRPr lang="nb-NO" sz="1000">
              <a:highlight>
                <a:srgbClr val="FFFF00"/>
              </a:highlight>
              <a:latin typeface="Poppins" panose="00000500000000000000" pitchFamily="2" charset="0"/>
              <a:cs typeface="Poppins" panose="00000500000000000000" pitchFamily="2" charset="0"/>
            </a:endParaRPr>
          </a:p>
        </p:txBody>
      </p:sp>
      <p:sp>
        <p:nvSpPr>
          <p:cNvPr id="6" name="TextBox 6">
            <a:extLst>
              <a:ext uri="{FF2B5EF4-FFF2-40B4-BE49-F238E27FC236}">
                <a16:creationId xmlns:a16="http://schemas.microsoft.com/office/drawing/2014/main" id="{64D62EF5-AD36-4516-B3EF-E06A6FDE93D5}"/>
              </a:ext>
            </a:extLst>
          </p:cNvPr>
          <p:cNvSpPr txBox="1"/>
          <p:nvPr/>
        </p:nvSpPr>
        <p:spPr>
          <a:xfrm>
            <a:off x="0" y="555253"/>
            <a:ext cx="12191999" cy="461665"/>
          </a:xfrm>
          <a:prstGeom prst="rect">
            <a:avLst/>
          </a:prstGeom>
          <a:noFill/>
        </p:spPr>
        <p:txBody>
          <a:bodyPr wrap="square" rtlCol="0">
            <a:spAutoFit/>
          </a:bodyPr>
          <a:lstStyle/>
          <a:p>
            <a:pPr algn="ctr"/>
            <a:r>
              <a:rPr lang="nb-NO" sz="2400" b="1">
                <a:latin typeface="Poppins" panose="00000500000000000000" pitchFamily="2" charset="0"/>
                <a:cs typeface="Poppins" panose="00000500000000000000" pitchFamily="2" charset="0"/>
              </a:rPr>
              <a:t>Tabell 2:</a:t>
            </a:r>
            <a:r>
              <a:rPr lang="nb-NO" sz="2400">
                <a:latin typeface="Poppins" panose="00000500000000000000" pitchFamily="2" charset="0"/>
                <a:cs typeface="Poppins" panose="00000500000000000000" pitchFamily="2" charset="0"/>
              </a:rPr>
              <a:t> Boligbudsjett første halvår 2023 vs. 2010 </a:t>
            </a:r>
          </a:p>
        </p:txBody>
      </p:sp>
      <p:graphicFrame>
        <p:nvGraphicFramePr>
          <p:cNvPr id="9" name="Tabell 8">
            <a:extLst>
              <a:ext uri="{FF2B5EF4-FFF2-40B4-BE49-F238E27FC236}">
                <a16:creationId xmlns:a16="http://schemas.microsoft.com/office/drawing/2014/main" id="{95B5F26B-E008-4715-D583-ABEBC7237B55}"/>
              </a:ext>
            </a:extLst>
          </p:cNvPr>
          <p:cNvGraphicFramePr>
            <a:graphicFrameLocks noGrp="1"/>
          </p:cNvGraphicFramePr>
          <p:nvPr>
            <p:extLst>
              <p:ext uri="{D42A27DB-BD31-4B8C-83A1-F6EECF244321}">
                <p14:modId xmlns:p14="http://schemas.microsoft.com/office/powerpoint/2010/main" val="2903986028"/>
              </p:ext>
            </p:extLst>
          </p:nvPr>
        </p:nvGraphicFramePr>
        <p:xfrm>
          <a:off x="2819898" y="1190322"/>
          <a:ext cx="2839325" cy="4908548"/>
        </p:xfrm>
        <a:graphic>
          <a:graphicData uri="http://schemas.openxmlformats.org/drawingml/2006/table">
            <a:tbl>
              <a:tblPr/>
              <a:tblGrid>
                <a:gridCol w="689200">
                  <a:extLst>
                    <a:ext uri="{9D8B030D-6E8A-4147-A177-3AD203B41FA5}">
                      <a16:colId xmlns:a16="http://schemas.microsoft.com/office/drawing/2014/main" val="843100508"/>
                    </a:ext>
                  </a:extLst>
                </a:gridCol>
                <a:gridCol w="740499">
                  <a:extLst>
                    <a:ext uri="{9D8B030D-6E8A-4147-A177-3AD203B41FA5}">
                      <a16:colId xmlns:a16="http://schemas.microsoft.com/office/drawing/2014/main" val="80155042"/>
                    </a:ext>
                  </a:extLst>
                </a:gridCol>
                <a:gridCol w="802951">
                  <a:extLst>
                    <a:ext uri="{9D8B030D-6E8A-4147-A177-3AD203B41FA5}">
                      <a16:colId xmlns:a16="http://schemas.microsoft.com/office/drawing/2014/main" val="328105324"/>
                    </a:ext>
                  </a:extLst>
                </a:gridCol>
                <a:gridCol w="606675">
                  <a:extLst>
                    <a:ext uri="{9D8B030D-6E8A-4147-A177-3AD203B41FA5}">
                      <a16:colId xmlns:a16="http://schemas.microsoft.com/office/drawing/2014/main" val="2292407796"/>
                    </a:ext>
                  </a:extLst>
                </a:gridCol>
              </a:tblGrid>
              <a:tr h="194199">
                <a:tc>
                  <a:txBody>
                    <a:bodyPr/>
                    <a:lstStyle/>
                    <a:p>
                      <a:pPr algn="ctr" fontAlgn="b"/>
                      <a:endParaRPr lang="nb-NO" sz="800" b="1" i="0" u="none" strike="noStrike" dirty="0">
                        <a:solidFill>
                          <a:srgbClr val="000000"/>
                        </a:solidFill>
                        <a:effectLst/>
                        <a:latin typeface="Poppins" panose="00000500000000000000" pitchFamily="2" charset="0"/>
                      </a:endParaRPr>
                    </a:p>
                  </a:txBody>
                  <a:tcPr marL="6697" marR="6697" marT="6697" marB="0" anchor="b">
                    <a:lnL>
                      <a:noFill/>
                    </a:lnL>
                    <a:lnR>
                      <a:noFill/>
                    </a:lnR>
                    <a:lnT>
                      <a:noFill/>
                    </a:lnT>
                    <a:lnB>
                      <a:noFill/>
                    </a:lnB>
                    <a:noFill/>
                  </a:tcPr>
                </a:tc>
                <a:tc>
                  <a:txBody>
                    <a:bodyPr/>
                    <a:lstStyle/>
                    <a:p>
                      <a:pPr algn="ctr" fontAlgn="b"/>
                      <a:r>
                        <a:rPr lang="nb-NO" sz="800" b="1" i="0" u="none" strike="noStrike">
                          <a:solidFill>
                            <a:srgbClr val="000000"/>
                          </a:solidFill>
                          <a:effectLst/>
                          <a:latin typeface="Poppins" panose="00000500000000000000" pitchFamily="2" charset="0"/>
                        </a:rPr>
                        <a:t>NOK</a:t>
                      </a:r>
                    </a:p>
                  </a:txBody>
                  <a:tcPr marL="6697" marR="6697" marT="6697" marB="0" anchor="b">
                    <a:lnL>
                      <a:noFill/>
                    </a:lnL>
                    <a:lnR>
                      <a:noFill/>
                    </a:lnR>
                    <a:lnT>
                      <a:noFill/>
                    </a:lnT>
                    <a:lnB>
                      <a:noFill/>
                    </a:lnB>
                    <a:noFill/>
                  </a:tcPr>
                </a:tc>
                <a:tc>
                  <a:txBody>
                    <a:bodyPr/>
                    <a:lstStyle/>
                    <a:p>
                      <a:pPr algn="ctr" fontAlgn="b"/>
                      <a:r>
                        <a:rPr lang="nb-NO" sz="800" b="1" i="0" u="none" strike="noStrike">
                          <a:solidFill>
                            <a:srgbClr val="000000"/>
                          </a:solidFill>
                          <a:effectLst/>
                          <a:latin typeface="Poppins" panose="00000500000000000000" pitchFamily="2" charset="0"/>
                        </a:rPr>
                        <a:t>NOK</a:t>
                      </a:r>
                    </a:p>
                  </a:txBody>
                  <a:tcPr marL="6697" marR="6697" marT="6697" marB="0" anchor="b">
                    <a:lnL>
                      <a:noFill/>
                    </a:lnL>
                    <a:lnR>
                      <a:noFill/>
                    </a:lnR>
                    <a:lnT>
                      <a:noFill/>
                    </a:lnT>
                    <a:lnB>
                      <a:noFill/>
                    </a:lnB>
                    <a:noFill/>
                  </a:tcPr>
                </a:tc>
                <a:tc>
                  <a:txBody>
                    <a:bodyPr/>
                    <a:lstStyle/>
                    <a:p>
                      <a:pPr algn="ctr" fontAlgn="b"/>
                      <a:endParaRPr lang="nb-NO" sz="800" b="1" i="0" u="none" strike="noStrike">
                        <a:solidFill>
                          <a:srgbClr val="000000"/>
                        </a:solidFill>
                        <a:effectLst/>
                        <a:latin typeface="Poppins" panose="00000500000000000000" pitchFamily="2" charset="0"/>
                      </a:endParaRPr>
                    </a:p>
                  </a:txBody>
                  <a:tcPr marL="6697" marR="6697" marT="6697" marB="0" anchor="b">
                    <a:lnL>
                      <a:noFill/>
                    </a:lnL>
                    <a:lnR>
                      <a:noFill/>
                    </a:lnR>
                    <a:lnT>
                      <a:noFill/>
                    </a:lnT>
                    <a:lnB>
                      <a:noFill/>
                    </a:lnB>
                    <a:noFill/>
                  </a:tcPr>
                </a:tc>
                <a:extLst>
                  <a:ext uri="{0D108BD9-81ED-4DB2-BD59-A6C34878D82A}">
                    <a16:rowId xmlns:a16="http://schemas.microsoft.com/office/drawing/2014/main" val="3757705911"/>
                  </a:ext>
                </a:extLst>
              </a:tr>
              <a:tr h="194199">
                <a:tc>
                  <a:txBody>
                    <a:bodyPr/>
                    <a:lstStyle/>
                    <a:p>
                      <a:pPr algn="ctr" fontAlgn="b"/>
                      <a:endParaRPr lang="nb-NO" sz="800" b="1" i="0" u="none" strike="noStrike">
                        <a:solidFill>
                          <a:srgbClr val="000000"/>
                        </a:solidFill>
                        <a:effectLst/>
                        <a:latin typeface="Poppins" panose="00000500000000000000" pitchFamily="2" charset="0"/>
                      </a:endParaRPr>
                    </a:p>
                  </a:txBody>
                  <a:tcPr marL="6697" marR="6697" marT="6697" marB="0" anchor="b">
                    <a:lnL>
                      <a:noFill/>
                    </a:lnL>
                    <a:lnR>
                      <a:noFill/>
                    </a:lnR>
                    <a:lnT>
                      <a:noFill/>
                    </a:lnT>
                    <a:lnB>
                      <a:noFill/>
                    </a:lnB>
                    <a:noFill/>
                  </a:tcPr>
                </a:tc>
                <a:tc>
                  <a:txBody>
                    <a:bodyPr/>
                    <a:lstStyle/>
                    <a:p>
                      <a:pPr algn="ctr" fontAlgn="b"/>
                      <a:r>
                        <a:rPr lang="nb-NO" sz="800" b="1" i="0" u="none" strike="noStrike" dirty="0">
                          <a:solidFill>
                            <a:srgbClr val="000000"/>
                          </a:solidFill>
                          <a:effectLst/>
                          <a:latin typeface="Poppins" panose="00000500000000000000" pitchFamily="2" charset="0"/>
                        </a:rPr>
                        <a:t>Boligbudsjett</a:t>
                      </a:r>
                    </a:p>
                  </a:txBody>
                  <a:tcPr marL="6697" marR="6697" marT="6697" marB="0" anchor="b">
                    <a:lnL>
                      <a:noFill/>
                    </a:lnL>
                    <a:lnR>
                      <a:noFill/>
                    </a:lnR>
                    <a:lnT>
                      <a:noFill/>
                    </a:lnT>
                    <a:lnB>
                      <a:noFill/>
                    </a:lnB>
                    <a:noFill/>
                  </a:tcPr>
                </a:tc>
                <a:tc>
                  <a:txBody>
                    <a:bodyPr/>
                    <a:lstStyle/>
                    <a:p>
                      <a:pPr algn="ctr" fontAlgn="b"/>
                      <a:r>
                        <a:rPr lang="nb-NO" sz="800" b="1" i="0" u="none" strike="noStrike">
                          <a:solidFill>
                            <a:srgbClr val="000000"/>
                          </a:solidFill>
                          <a:effectLst/>
                          <a:latin typeface="Poppins" panose="00000500000000000000" pitchFamily="2" charset="0"/>
                        </a:rPr>
                        <a:t>Boligbudsjett</a:t>
                      </a:r>
                    </a:p>
                  </a:txBody>
                  <a:tcPr marL="6697" marR="6697" marT="6697" marB="0" anchor="b">
                    <a:lnL>
                      <a:noFill/>
                    </a:lnL>
                    <a:lnR>
                      <a:noFill/>
                    </a:lnR>
                    <a:lnT>
                      <a:noFill/>
                    </a:lnT>
                    <a:lnB>
                      <a:noFill/>
                    </a:lnB>
                    <a:noFill/>
                  </a:tcPr>
                </a:tc>
                <a:tc>
                  <a:txBody>
                    <a:bodyPr/>
                    <a:lstStyle/>
                    <a:p>
                      <a:pPr algn="ctr" fontAlgn="b"/>
                      <a:r>
                        <a:rPr lang="nb-NO" sz="800" b="1" i="0" u="none" strike="noStrike">
                          <a:solidFill>
                            <a:srgbClr val="000000"/>
                          </a:solidFill>
                          <a:effectLst/>
                          <a:latin typeface="Poppins" panose="00000500000000000000" pitchFamily="2" charset="0"/>
                        </a:rPr>
                        <a:t>Endring %</a:t>
                      </a:r>
                    </a:p>
                  </a:txBody>
                  <a:tcPr marL="6697" marR="6697" marT="6697" marB="0" anchor="b">
                    <a:lnL>
                      <a:noFill/>
                    </a:lnL>
                    <a:lnR>
                      <a:noFill/>
                    </a:lnR>
                    <a:lnT>
                      <a:noFill/>
                    </a:lnT>
                    <a:lnB>
                      <a:noFill/>
                    </a:lnB>
                    <a:noFill/>
                  </a:tcPr>
                </a:tc>
                <a:extLst>
                  <a:ext uri="{0D108BD9-81ED-4DB2-BD59-A6C34878D82A}">
                    <a16:rowId xmlns:a16="http://schemas.microsoft.com/office/drawing/2014/main" val="1971069642"/>
                  </a:ext>
                </a:extLst>
              </a:tr>
              <a:tr h="200896">
                <a:tc>
                  <a:txBody>
                    <a:bodyPr/>
                    <a:lstStyle/>
                    <a:p>
                      <a:pPr algn="ctr" fontAlgn="b"/>
                      <a:r>
                        <a:rPr lang="nb-NO" sz="800" b="1" i="0" u="none" strike="noStrike" dirty="0">
                          <a:solidFill>
                            <a:srgbClr val="000000"/>
                          </a:solidFill>
                          <a:effectLst/>
                          <a:latin typeface="Poppins" panose="00000500000000000000" pitchFamily="2" charset="0"/>
                        </a:rPr>
                        <a:t>Kommune</a:t>
                      </a:r>
                    </a:p>
                  </a:txBody>
                  <a:tcPr marL="6697" marR="6697" marT="6697"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b"/>
                      <a:r>
                        <a:rPr lang="nb-NO" sz="800" b="1" i="0" u="none" strike="noStrike" dirty="0">
                          <a:solidFill>
                            <a:srgbClr val="000000"/>
                          </a:solidFill>
                          <a:effectLst/>
                          <a:latin typeface="Poppins" panose="00000500000000000000" pitchFamily="2" charset="0"/>
                        </a:rPr>
                        <a:t>2010</a:t>
                      </a:r>
                    </a:p>
                  </a:txBody>
                  <a:tcPr marL="6697" marR="6697" marT="6697"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b"/>
                      <a:r>
                        <a:rPr lang="nb-NO" sz="800" b="1" i="0" u="none" strike="noStrike" dirty="0">
                          <a:solidFill>
                            <a:srgbClr val="000000"/>
                          </a:solidFill>
                          <a:effectLst/>
                          <a:latin typeface="Poppins" panose="00000500000000000000" pitchFamily="2" charset="0"/>
                        </a:rPr>
                        <a:t>2023</a:t>
                      </a:r>
                    </a:p>
                  </a:txBody>
                  <a:tcPr marL="6697" marR="6697" marT="6697"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b"/>
                      <a:r>
                        <a:rPr lang="nb-NO" sz="800" b="1" i="0" u="none" strike="noStrike" dirty="0">
                          <a:solidFill>
                            <a:srgbClr val="000000"/>
                          </a:solidFill>
                          <a:effectLst/>
                          <a:latin typeface="Poppins" panose="00000500000000000000" pitchFamily="2" charset="0"/>
                        </a:rPr>
                        <a:t>2010-2023</a:t>
                      </a:r>
                    </a:p>
                  </a:txBody>
                  <a:tcPr marL="6697" marR="6697" marT="6697" marB="0" anchor="b">
                    <a:lnL>
                      <a:noFill/>
                    </a:lnL>
                    <a:lnR>
                      <a:noFill/>
                    </a:lnR>
                    <a:lnT>
                      <a:no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24618804"/>
                  </a:ext>
                </a:extLst>
              </a:tr>
              <a:tr h="194199">
                <a:tc>
                  <a:txBody>
                    <a:bodyPr/>
                    <a:lstStyle/>
                    <a:p>
                      <a:pPr algn="l" fontAlgn="ctr"/>
                      <a:r>
                        <a:rPr lang="nb-NO" sz="800" b="0" i="0" u="none" strike="noStrike" dirty="0">
                          <a:solidFill>
                            <a:srgbClr val="000000"/>
                          </a:solidFill>
                          <a:effectLst/>
                          <a:latin typeface="Poppins" panose="00000500000000000000" pitchFamily="2" charset="0"/>
                        </a:rPr>
                        <a:t>Bærum</a:t>
                      </a:r>
                    </a:p>
                  </a:txBody>
                  <a:tcPr marL="6697" marR="6697" marT="6697"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ctr" fontAlgn="b"/>
                      <a:r>
                        <a:rPr lang="nb-NO" sz="800" b="0" i="0" u="none" strike="noStrike">
                          <a:solidFill>
                            <a:srgbClr val="000000"/>
                          </a:solidFill>
                          <a:effectLst/>
                          <a:latin typeface="Poppins" panose="00000500000000000000" pitchFamily="2" charset="0"/>
                        </a:rPr>
                        <a:t>2310000</a:t>
                      </a:r>
                    </a:p>
                  </a:txBody>
                  <a:tcPr marL="6697" marR="6697" marT="6697"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ctr" fontAlgn="b"/>
                      <a:r>
                        <a:rPr lang="nb-NO" sz="800" b="0" i="0" u="none" strike="noStrike">
                          <a:solidFill>
                            <a:srgbClr val="000000"/>
                          </a:solidFill>
                          <a:effectLst/>
                          <a:latin typeface="Poppins" panose="00000500000000000000" pitchFamily="2" charset="0"/>
                        </a:rPr>
                        <a:t>3387552</a:t>
                      </a:r>
                    </a:p>
                  </a:txBody>
                  <a:tcPr marL="6697" marR="6697" marT="6697"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nb-NO" sz="700" b="0" i="0" u="none" strike="noStrike">
                          <a:solidFill>
                            <a:srgbClr val="000000"/>
                          </a:solidFill>
                          <a:effectLst/>
                          <a:latin typeface="Poppins" panose="00000500000000000000" pitchFamily="2" charset="0"/>
                        </a:rPr>
                        <a:t>47 %</a:t>
                      </a:r>
                    </a:p>
                  </a:txBody>
                  <a:tcPr marL="6697" marR="6697" marT="6697"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2644330031"/>
                  </a:ext>
                </a:extLst>
              </a:tr>
              <a:tr h="194199">
                <a:tc>
                  <a:txBody>
                    <a:bodyPr/>
                    <a:lstStyle/>
                    <a:p>
                      <a:pPr algn="l" fontAlgn="ctr"/>
                      <a:r>
                        <a:rPr lang="nb-NO" sz="800" b="0" i="0" u="none" strike="noStrike">
                          <a:solidFill>
                            <a:srgbClr val="000000"/>
                          </a:solidFill>
                          <a:effectLst/>
                          <a:latin typeface="Poppins" panose="00000500000000000000" pitchFamily="2" charset="0"/>
                        </a:rPr>
                        <a:t>Oslo</a:t>
                      </a:r>
                    </a:p>
                  </a:txBody>
                  <a:tcPr marL="6697" marR="6697" marT="6697" marB="0" anchor="ctr">
                    <a:lnL>
                      <a:noFill/>
                    </a:lnL>
                    <a:lnR>
                      <a:noFill/>
                    </a:lnR>
                    <a:lnT>
                      <a:noFill/>
                    </a:lnT>
                    <a:lnB>
                      <a:noFill/>
                    </a:lnB>
                    <a:noFill/>
                  </a:tcPr>
                </a:tc>
                <a:tc>
                  <a:txBody>
                    <a:bodyPr/>
                    <a:lstStyle/>
                    <a:p>
                      <a:pPr algn="ctr" fontAlgn="b"/>
                      <a:r>
                        <a:rPr lang="nb-NO" sz="800" b="0" i="0" u="none" strike="noStrike" dirty="0">
                          <a:solidFill>
                            <a:srgbClr val="000000"/>
                          </a:solidFill>
                          <a:effectLst/>
                          <a:latin typeface="Poppins" panose="00000500000000000000" pitchFamily="2" charset="0"/>
                        </a:rPr>
                        <a:t>2075000</a:t>
                      </a:r>
                    </a:p>
                  </a:txBody>
                  <a:tcPr marL="6697" marR="6697" marT="6697" marB="0" anchor="b">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3173960</a:t>
                      </a:r>
                    </a:p>
                  </a:txBody>
                  <a:tcPr marL="6697" marR="6697" marT="6697" marB="0" anchor="b">
                    <a:lnL>
                      <a:noFill/>
                    </a:lnL>
                    <a:lnR>
                      <a:noFill/>
                    </a:lnR>
                    <a:lnT>
                      <a:noFill/>
                    </a:lnT>
                    <a:lnB>
                      <a:noFill/>
                    </a:lnB>
                    <a:noFill/>
                  </a:tcPr>
                </a:tc>
                <a:tc>
                  <a:txBody>
                    <a:bodyPr/>
                    <a:lstStyle/>
                    <a:p>
                      <a:pPr algn="ctr" fontAlgn="ctr"/>
                      <a:r>
                        <a:rPr lang="nb-NO" sz="700" b="0" i="0" u="none" strike="noStrike">
                          <a:solidFill>
                            <a:srgbClr val="000000"/>
                          </a:solidFill>
                          <a:effectLst/>
                          <a:latin typeface="Poppins" panose="00000500000000000000" pitchFamily="2" charset="0"/>
                        </a:rPr>
                        <a:t>53 %</a:t>
                      </a:r>
                    </a:p>
                  </a:txBody>
                  <a:tcPr marL="6697" marR="6697" marT="6697" marB="0" anchor="ctr">
                    <a:lnL>
                      <a:noFill/>
                    </a:lnL>
                    <a:lnR>
                      <a:noFill/>
                    </a:lnR>
                    <a:lnT>
                      <a:noFill/>
                    </a:lnT>
                    <a:lnB>
                      <a:noFill/>
                    </a:lnB>
                    <a:solidFill>
                      <a:srgbClr val="FFFFFF"/>
                    </a:solidFill>
                  </a:tcPr>
                </a:tc>
                <a:extLst>
                  <a:ext uri="{0D108BD9-81ED-4DB2-BD59-A6C34878D82A}">
                    <a16:rowId xmlns:a16="http://schemas.microsoft.com/office/drawing/2014/main" val="2707907861"/>
                  </a:ext>
                </a:extLst>
              </a:tr>
              <a:tr h="194199">
                <a:tc>
                  <a:txBody>
                    <a:bodyPr/>
                    <a:lstStyle/>
                    <a:p>
                      <a:pPr algn="l" fontAlgn="ctr"/>
                      <a:r>
                        <a:rPr lang="nb-NO" sz="800" b="0" i="0" u="none" strike="noStrike">
                          <a:solidFill>
                            <a:srgbClr val="000000"/>
                          </a:solidFill>
                          <a:effectLst/>
                          <a:latin typeface="Poppins" panose="00000500000000000000" pitchFamily="2" charset="0"/>
                        </a:rPr>
                        <a:t>Årdal</a:t>
                      </a:r>
                    </a:p>
                  </a:txBody>
                  <a:tcPr marL="6697" marR="6697" marT="6697" marB="0" anchor="ctr">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2145000</a:t>
                      </a:r>
                    </a:p>
                  </a:txBody>
                  <a:tcPr marL="6697" marR="6697" marT="6697" marB="0" anchor="b">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3117666</a:t>
                      </a:r>
                    </a:p>
                  </a:txBody>
                  <a:tcPr marL="6697" marR="6697" marT="6697" marB="0" anchor="b">
                    <a:lnL>
                      <a:noFill/>
                    </a:lnL>
                    <a:lnR>
                      <a:noFill/>
                    </a:lnR>
                    <a:lnT>
                      <a:noFill/>
                    </a:lnT>
                    <a:lnB>
                      <a:noFill/>
                    </a:lnB>
                    <a:noFill/>
                  </a:tcPr>
                </a:tc>
                <a:tc>
                  <a:txBody>
                    <a:bodyPr/>
                    <a:lstStyle/>
                    <a:p>
                      <a:pPr algn="ctr" fontAlgn="ctr"/>
                      <a:r>
                        <a:rPr lang="nb-NO" sz="700" b="0" i="0" u="none" strike="noStrike">
                          <a:solidFill>
                            <a:srgbClr val="000000"/>
                          </a:solidFill>
                          <a:effectLst/>
                          <a:latin typeface="Poppins" panose="00000500000000000000" pitchFamily="2" charset="0"/>
                        </a:rPr>
                        <a:t>45 %</a:t>
                      </a:r>
                    </a:p>
                  </a:txBody>
                  <a:tcPr marL="6697" marR="6697" marT="6697" marB="0" anchor="ctr">
                    <a:lnL>
                      <a:noFill/>
                    </a:lnL>
                    <a:lnR>
                      <a:noFill/>
                    </a:lnR>
                    <a:lnT>
                      <a:noFill/>
                    </a:lnT>
                    <a:lnB>
                      <a:noFill/>
                    </a:lnB>
                    <a:solidFill>
                      <a:srgbClr val="FFFFFF"/>
                    </a:solidFill>
                  </a:tcPr>
                </a:tc>
                <a:extLst>
                  <a:ext uri="{0D108BD9-81ED-4DB2-BD59-A6C34878D82A}">
                    <a16:rowId xmlns:a16="http://schemas.microsoft.com/office/drawing/2014/main" val="748899157"/>
                  </a:ext>
                </a:extLst>
              </a:tr>
              <a:tr h="194199">
                <a:tc>
                  <a:txBody>
                    <a:bodyPr/>
                    <a:lstStyle/>
                    <a:p>
                      <a:pPr algn="l" fontAlgn="ctr"/>
                      <a:r>
                        <a:rPr lang="nb-NO" sz="800" b="0" i="0" u="none" strike="noStrike">
                          <a:solidFill>
                            <a:srgbClr val="000000"/>
                          </a:solidFill>
                          <a:effectLst/>
                          <a:latin typeface="Poppins" panose="00000500000000000000" pitchFamily="2" charset="0"/>
                        </a:rPr>
                        <a:t>Asker</a:t>
                      </a:r>
                    </a:p>
                  </a:txBody>
                  <a:tcPr marL="6697" marR="6697" marT="6697" marB="0" anchor="ctr">
                    <a:lnL>
                      <a:noFill/>
                    </a:lnL>
                    <a:lnR>
                      <a:noFill/>
                    </a:lnR>
                    <a:lnT>
                      <a:noFill/>
                    </a:lnT>
                    <a:lnB>
                      <a:noFill/>
                    </a:lnB>
                    <a:noFill/>
                  </a:tcPr>
                </a:tc>
                <a:tc>
                  <a:txBody>
                    <a:bodyPr/>
                    <a:lstStyle/>
                    <a:p>
                      <a:pPr algn="ctr" fontAlgn="b"/>
                      <a:r>
                        <a:rPr lang="nb-NO" sz="800" b="0" i="0" u="none" strike="noStrike" dirty="0">
                          <a:solidFill>
                            <a:srgbClr val="000000"/>
                          </a:solidFill>
                          <a:effectLst/>
                          <a:latin typeface="Poppins" panose="00000500000000000000" pitchFamily="2" charset="0"/>
                        </a:rPr>
                        <a:t>2145000</a:t>
                      </a:r>
                    </a:p>
                  </a:txBody>
                  <a:tcPr marL="6697" marR="6697" marT="6697" marB="0" anchor="b">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3105000</a:t>
                      </a:r>
                    </a:p>
                  </a:txBody>
                  <a:tcPr marL="6697" marR="6697" marT="6697" marB="0" anchor="b">
                    <a:lnL>
                      <a:noFill/>
                    </a:lnL>
                    <a:lnR>
                      <a:noFill/>
                    </a:lnR>
                    <a:lnT>
                      <a:noFill/>
                    </a:lnT>
                    <a:lnB>
                      <a:noFill/>
                    </a:lnB>
                    <a:noFill/>
                  </a:tcPr>
                </a:tc>
                <a:tc>
                  <a:txBody>
                    <a:bodyPr/>
                    <a:lstStyle/>
                    <a:p>
                      <a:pPr algn="ctr" fontAlgn="ctr"/>
                      <a:r>
                        <a:rPr lang="nb-NO" sz="700" b="0" i="0" u="none" strike="noStrike">
                          <a:solidFill>
                            <a:srgbClr val="000000"/>
                          </a:solidFill>
                          <a:effectLst/>
                          <a:latin typeface="Poppins" panose="00000500000000000000" pitchFamily="2" charset="0"/>
                        </a:rPr>
                        <a:t>45 %</a:t>
                      </a:r>
                    </a:p>
                  </a:txBody>
                  <a:tcPr marL="6697" marR="6697" marT="6697" marB="0" anchor="ctr">
                    <a:lnL>
                      <a:noFill/>
                    </a:lnL>
                    <a:lnR>
                      <a:noFill/>
                    </a:lnR>
                    <a:lnT>
                      <a:noFill/>
                    </a:lnT>
                    <a:lnB>
                      <a:noFill/>
                    </a:lnB>
                    <a:solidFill>
                      <a:srgbClr val="FFFFFF"/>
                    </a:solidFill>
                  </a:tcPr>
                </a:tc>
                <a:extLst>
                  <a:ext uri="{0D108BD9-81ED-4DB2-BD59-A6C34878D82A}">
                    <a16:rowId xmlns:a16="http://schemas.microsoft.com/office/drawing/2014/main" val="3553317077"/>
                  </a:ext>
                </a:extLst>
              </a:tr>
              <a:tr h="194199">
                <a:tc>
                  <a:txBody>
                    <a:bodyPr/>
                    <a:lstStyle/>
                    <a:p>
                      <a:pPr algn="l" fontAlgn="ctr"/>
                      <a:r>
                        <a:rPr lang="nb-NO" sz="800" b="0" i="0" u="none" strike="noStrike">
                          <a:solidFill>
                            <a:srgbClr val="000000"/>
                          </a:solidFill>
                          <a:effectLst/>
                          <a:latin typeface="Poppins" panose="00000500000000000000" pitchFamily="2" charset="0"/>
                        </a:rPr>
                        <a:t>Lillestrøm</a:t>
                      </a:r>
                    </a:p>
                  </a:txBody>
                  <a:tcPr marL="6697" marR="6697" marT="6697" marB="0" anchor="ctr">
                    <a:lnL>
                      <a:noFill/>
                    </a:lnL>
                    <a:lnR>
                      <a:noFill/>
                    </a:lnR>
                    <a:lnT>
                      <a:noFill/>
                    </a:lnT>
                    <a:lnB>
                      <a:noFill/>
                    </a:lnB>
                    <a:noFill/>
                  </a:tcPr>
                </a:tc>
                <a:tc>
                  <a:txBody>
                    <a:bodyPr/>
                    <a:lstStyle/>
                    <a:p>
                      <a:pPr algn="ctr" fontAlgn="b"/>
                      <a:r>
                        <a:rPr lang="nb-NO" sz="800" b="0" i="0" u="none" strike="noStrike" dirty="0">
                          <a:solidFill>
                            <a:srgbClr val="000000"/>
                          </a:solidFill>
                          <a:effectLst/>
                          <a:latin typeface="Poppins" panose="00000500000000000000" pitchFamily="2" charset="0"/>
                        </a:rPr>
                        <a:t>2035000</a:t>
                      </a:r>
                    </a:p>
                  </a:txBody>
                  <a:tcPr marL="6697" marR="6697" marT="6697" marB="0" anchor="b">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3001500</a:t>
                      </a:r>
                    </a:p>
                  </a:txBody>
                  <a:tcPr marL="6697" marR="6697" marT="6697" marB="0" anchor="b">
                    <a:lnL>
                      <a:noFill/>
                    </a:lnL>
                    <a:lnR>
                      <a:noFill/>
                    </a:lnR>
                    <a:lnT>
                      <a:noFill/>
                    </a:lnT>
                    <a:lnB>
                      <a:noFill/>
                    </a:lnB>
                    <a:noFill/>
                  </a:tcPr>
                </a:tc>
                <a:tc>
                  <a:txBody>
                    <a:bodyPr/>
                    <a:lstStyle/>
                    <a:p>
                      <a:pPr algn="ctr" fontAlgn="ctr"/>
                      <a:r>
                        <a:rPr lang="nb-NO" sz="700" b="0" i="0" u="none" strike="noStrike">
                          <a:solidFill>
                            <a:srgbClr val="000000"/>
                          </a:solidFill>
                          <a:effectLst/>
                          <a:latin typeface="Poppins" panose="00000500000000000000" pitchFamily="2" charset="0"/>
                        </a:rPr>
                        <a:t>47 %</a:t>
                      </a:r>
                    </a:p>
                  </a:txBody>
                  <a:tcPr marL="6697" marR="6697" marT="6697" marB="0" anchor="ctr">
                    <a:lnL>
                      <a:noFill/>
                    </a:lnL>
                    <a:lnR>
                      <a:noFill/>
                    </a:lnR>
                    <a:lnT>
                      <a:noFill/>
                    </a:lnT>
                    <a:lnB>
                      <a:noFill/>
                    </a:lnB>
                    <a:solidFill>
                      <a:srgbClr val="FFFFFF"/>
                    </a:solidFill>
                  </a:tcPr>
                </a:tc>
                <a:extLst>
                  <a:ext uri="{0D108BD9-81ED-4DB2-BD59-A6C34878D82A}">
                    <a16:rowId xmlns:a16="http://schemas.microsoft.com/office/drawing/2014/main" val="4273477604"/>
                  </a:ext>
                </a:extLst>
              </a:tr>
              <a:tr h="194199">
                <a:tc>
                  <a:txBody>
                    <a:bodyPr/>
                    <a:lstStyle/>
                    <a:p>
                      <a:pPr algn="l" fontAlgn="ctr"/>
                      <a:r>
                        <a:rPr lang="nb-NO" sz="800" b="0" i="0" u="none" strike="noStrike">
                          <a:solidFill>
                            <a:srgbClr val="000000"/>
                          </a:solidFill>
                          <a:effectLst/>
                          <a:latin typeface="Poppins" panose="00000500000000000000" pitchFamily="2" charset="0"/>
                        </a:rPr>
                        <a:t>Lørenskog</a:t>
                      </a:r>
                    </a:p>
                  </a:txBody>
                  <a:tcPr marL="6697" marR="6697" marT="6697" marB="0" anchor="ctr">
                    <a:lnL>
                      <a:noFill/>
                    </a:lnL>
                    <a:lnR>
                      <a:noFill/>
                    </a:lnR>
                    <a:lnT>
                      <a:noFill/>
                    </a:lnT>
                    <a:lnB>
                      <a:noFill/>
                    </a:lnB>
                    <a:noFill/>
                  </a:tcPr>
                </a:tc>
                <a:tc>
                  <a:txBody>
                    <a:bodyPr/>
                    <a:lstStyle/>
                    <a:p>
                      <a:pPr algn="ctr" fontAlgn="b"/>
                      <a:r>
                        <a:rPr lang="nb-NO" sz="800" b="0" i="0" u="none" strike="noStrike" dirty="0">
                          <a:solidFill>
                            <a:srgbClr val="000000"/>
                          </a:solidFill>
                          <a:effectLst/>
                          <a:latin typeface="Poppins" panose="00000500000000000000" pitchFamily="2" charset="0"/>
                        </a:rPr>
                        <a:t>1897500</a:t>
                      </a:r>
                    </a:p>
                  </a:txBody>
                  <a:tcPr marL="6697" marR="6697" marT="6697" marB="0" anchor="b">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2955500</a:t>
                      </a:r>
                    </a:p>
                  </a:txBody>
                  <a:tcPr marL="6697" marR="6697" marT="6697" marB="0" anchor="b">
                    <a:lnL>
                      <a:noFill/>
                    </a:lnL>
                    <a:lnR>
                      <a:noFill/>
                    </a:lnR>
                    <a:lnT>
                      <a:noFill/>
                    </a:lnT>
                    <a:lnB>
                      <a:noFill/>
                    </a:lnB>
                    <a:noFill/>
                  </a:tcPr>
                </a:tc>
                <a:tc>
                  <a:txBody>
                    <a:bodyPr/>
                    <a:lstStyle/>
                    <a:p>
                      <a:pPr algn="ctr" fontAlgn="ctr"/>
                      <a:r>
                        <a:rPr lang="nb-NO" sz="700" b="0" i="0" u="none" strike="noStrike">
                          <a:solidFill>
                            <a:srgbClr val="000000"/>
                          </a:solidFill>
                          <a:effectLst/>
                          <a:latin typeface="Poppins" panose="00000500000000000000" pitchFamily="2" charset="0"/>
                        </a:rPr>
                        <a:t>56 %</a:t>
                      </a:r>
                    </a:p>
                  </a:txBody>
                  <a:tcPr marL="6697" marR="6697" marT="6697" marB="0" anchor="ctr">
                    <a:lnL>
                      <a:noFill/>
                    </a:lnL>
                    <a:lnR>
                      <a:noFill/>
                    </a:lnR>
                    <a:lnT>
                      <a:noFill/>
                    </a:lnT>
                    <a:lnB>
                      <a:noFill/>
                    </a:lnB>
                    <a:solidFill>
                      <a:srgbClr val="FFFFFF"/>
                    </a:solidFill>
                  </a:tcPr>
                </a:tc>
                <a:extLst>
                  <a:ext uri="{0D108BD9-81ED-4DB2-BD59-A6C34878D82A}">
                    <a16:rowId xmlns:a16="http://schemas.microsoft.com/office/drawing/2014/main" val="1938715856"/>
                  </a:ext>
                </a:extLst>
              </a:tr>
              <a:tr h="194199">
                <a:tc>
                  <a:txBody>
                    <a:bodyPr/>
                    <a:lstStyle/>
                    <a:p>
                      <a:pPr algn="l" fontAlgn="ctr"/>
                      <a:r>
                        <a:rPr lang="nb-NO" sz="800" b="0" i="0" u="none" strike="noStrike">
                          <a:solidFill>
                            <a:srgbClr val="000000"/>
                          </a:solidFill>
                          <a:effectLst/>
                          <a:latin typeface="Poppins" panose="00000500000000000000" pitchFamily="2" charset="0"/>
                        </a:rPr>
                        <a:t>Vefsn</a:t>
                      </a:r>
                    </a:p>
                  </a:txBody>
                  <a:tcPr marL="6697" marR="6697" marT="6697" marB="0" anchor="ctr">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1650000</a:t>
                      </a:r>
                    </a:p>
                  </a:txBody>
                  <a:tcPr marL="6697" marR="6697" marT="6697" marB="0" anchor="b">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2940920</a:t>
                      </a:r>
                    </a:p>
                  </a:txBody>
                  <a:tcPr marL="6697" marR="6697" marT="6697" marB="0" anchor="b">
                    <a:lnL>
                      <a:noFill/>
                    </a:lnL>
                    <a:lnR>
                      <a:noFill/>
                    </a:lnR>
                    <a:lnT>
                      <a:noFill/>
                    </a:lnT>
                    <a:lnB>
                      <a:noFill/>
                    </a:lnB>
                    <a:noFill/>
                  </a:tcPr>
                </a:tc>
                <a:tc>
                  <a:txBody>
                    <a:bodyPr/>
                    <a:lstStyle/>
                    <a:p>
                      <a:pPr algn="ctr" fontAlgn="ctr"/>
                      <a:r>
                        <a:rPr lang="nb-NO" sz="700" b="0" i="0" u="none" strike="noStrike">
                          <a:solidFill>
                            <a:srgbClr val="000000"/>
                          </a:solidFill>
                          <a:effectLst/>
                          <a:latin typeface="Poppins" panose="00000500000000000000" pitchFamily="2" charset="0"/>
                        </a:rPr>
                        <a:t>78 %</a:t>
                      </a:r>
                    </a:p>
                  </a:txBody>
                  <a:tcPr marL="6697" marR="6697" marT="6697" marB="0" anchor="ctr">
                    <a:lnL>
                      <a:noFill/>
                    </a:lnL>
                    <a:lnR>
                      <a:noFill/>
                    </a:lnR>
                    <a:lnT>
                      <a:noFill/>
                    </a:lnT>
                    <a:lnB>
                      <a:noFill/>
                    </a:lnB>
                    <a:solidFill>
                      <a:srgbClr val="FFFFFF"/>
                    </a:solidFill>
                  </a:tcPr>
                </a:tc>
                <a:extLst>
                  <a:ext uri="{0D108BD9-81ED-4DB2-BD59-A6C34878D82A}">
                    <a16:rowId xmlns:a16="http://schemas.microsoft.com/office/drawing/2014/main" val="2548775225"/>
                  </a:ext>
                </a:extLst>
              </a:tr>
              <a:tr h="194199">
                <a:tc>
                  <a:txBody>
                    <a:bodyPr/>
                    <a:lstStyle/>
                    <a:p>
                      <a:pPr algn="l" fontAlgn="ctr"/>
                      <a:r>
                        <a:rPr lang="nb-NO" sz="800" b="0" i="0" u="none" strike="noStrike">
                          <a:solidFill>
                            <a:srgbClr val="000000"/>
                          </a:solidFill>
                          <a:effectLst/>
                          <a:latin typeface="Poppins" panose="00000500000000000000" pitchFamily="2" charset="0"/>
                        </a:rPr>
                        <a:t>Kongsberg</a:t>
                      </a:r>
                    </a:p>
                  </a:txBody>
                  <a:tcPr marL="6697" marR="6697" marT="6697" marB="0" anchor="ctr">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1868000</a:t>
                      </a:r>
                    </a:p>
                  </a:txBody>
                  <a:tcPr marL="6697" marR="6697" marT="6697" marB="0" anchor="b">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2875000</a:t>
                      </a:r>
                    </a:p>
                  </a:txBody>
                  <a:tcPr marL="6697" marR="6697" marT="6697" marB="0" anchor="b">
                    <a:lnL>
                      <a:noFill/>
                    </a:lnL>
                    <a:lnR>
                      <a:noFill/>
                    </a:lnR>
                    <a:lnT>
                      <a:noFill/>
                    </a:lnT>
                    <a:lnB>
                      <a:noFill/>
                    </a:lnB>
                    <a:noFill/>
                  </a:tcPr>
                </a:tc>
                <a:tc>
                  <a:txBody>
                    <a:bodyPr/>
                    <a:lstStyle/>
                    <a:p>
                      <a:pPr algn="ctr" fontAlgn="ctr"/>
                      <a:r>
                        <a:rPr lang="nb-NO" sz="700" b="0" i="0" u="none" strike="noStrike">
                          <a:solidFill>
                            <a:srgbClr val="000000"/>
                          </a:solidFill>
                          <a:effectLst/>
                          <a:latin typeface="Poppins" panose="00000500000000000000" pitchFamily="2" charset="0"/>
                        </a:rPr>
                        <a:t>54 %</a:t>
                      </a:r>
                    </a:p>
                  </a:txBody>
                  <a:tcPr marL="6697" marR="6697" marT="6697" marB="0" anchor="ctr">
                    <a:lnL>
                      <a:noFill/>
                    </a:lnL>
                    <a:lnR>
                      <a:noFill/>
                    </a:lnR>
                    <a:lnT>
                      <a:noFill/>
                    </a:lnT>
                    <a:lnB>
                      <a:noFill/>
                    </a:lnB>
                    <a:solidFill>
                      <a:srgbClr val="FFFFFF"/>
                    </a:solidFill>
                  </a:tcPr>
                </a:tc>
                <a:extLst>
                  <a:ext uri="{0D108BD9-81ED-4DB2-BD59-A6C34878D82A}">
                    <a16:rowId xmlns:a16="http://schemas.microsoft.com/office/drawing/2014/main" val="2604530582"/>
                  </a:ext>
                </a:extLst>
              </a:tr>
              <a:tr h="241075">
                <a:tc>
                  <a:txBody>
                    <a:bodyPr/>
                    <a:lstStyle/>
                    <a:p>
                      <a:pPr algn="l" fontAlgn="ctr"/>
                      <a:r>
                        <a:rPr lang="nb-NO" sz="800" b="0" i="0" u="none" strike="noStrike">
                          <a:solidFill>
                            <a:srgbClr val="000000"/>
                          </a:solidFill>
                          <a:effectLst/>
                          <a:latin typeface="Poppins" panose="00000500000000000000" pitchFamily="2" charset="0"/>
                        </a:rPr>
                        <a:t>Stavanger</a:t>
                      </a:r>
                    </a:p>
                  </a:txBody>
                  <a:tcPr marL="6697" marR="6697" marT="6697" marB="0" anchor="ctr">
                    <a:lnL>
                      <a:noFill/>
                    </a:lnL>
                    <a:lnR>
                      <a:noFill/>
                    </a:lnR>
                    <a:lnT>
                      <a:noFill/>
                    </a:lnT>
                    <a:lnB>
                      <a:noFill/>
                    </a:lnB>
                    <a:noFill/>
                  </a:tcPr>
                </a:tc>
                <a:tc>
                  <a:txBody>
                    <a:bodyPr/>
                    <a:lstStyle/>
                    <a:p>
                      <a:pPr algn="ctr" fontAlgn="b"/>
                      <a:r>
                        <a:rPr lang="nb-NO" sz="800" b="0" i="0" u="none" strike="noStrike" dirty="0">
                          <a:solidFill>
                            <a:srgbClr val="000000"/>
                          </a:solidFill>
                          <a:effectLst/>
                          <a:latin typeface="Poppins" panose="00000500000000000000" pitchFamily="2" charset="0"/>
                        </a:rPr>
                        <a:t>2392500</a:t>
                      </a:r>
                    </a:p>
                  </a:txBody>
                  <a:tcPr marL="6697" marR="6697" marT="6697" marB="0" anchor="b">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2875000</a:t>
                      </a:r>
                    </a:p>
                  </a:txBody>
                  <a:tcPr marL="6697" marR="6697" marT="6697" marB="0" anchor="b">
                    <a:lnL>
                      <a:noFill/>
                    </a:lnL>
                    <a:lnR>
                      <a:noFill/>
                    </a:lnR>
                    <a:lnT>
                      <a:noFill/>
                    </a:lnT>
                    <a:lnB>
                      <a:noFill/>
                    </a:lnB>
                    <a:noFill/>
                  </a:tcPr>
                </a:tc>
                <a:tc>
                  <a:txBody>
                    <a:bodyPr/>
                    <a:lstStyle/>
                    <a:p>
                      <a:pPr algn="ctr" fontAlgn="ctr"/>
                      <a:r>
                        <a:rPr lang="nb-NO" sz="700" b="0" i="0" u="none" strike="noStrike">
                          <a:solidFill>
                            <a:srgbClr val="000000"/>
                          </a:solidFill>
                          <a:effectLst/>
                          <a:latin typeface="Poppins" panose="00000500000000000000" pitchFamily="2" charset="0"/>
                        </a:rPr>
                        <a:t>20 %</a:t>
                      </a:r>
                    </a:p>
                  </a:txBody>
                  <a:tcPr marL="6697" marR="6697" marT="6697" marB="0" anchor="ctr">
                    <a:lnL>
                      <a:noFill/>
                    </a:lnL>
                    <a:lnR>
                      <a:noFill/>
                    </a:lnR>
                    <a:lnT>
                      <a:noFill/>
                    </a:lnT>
                    <a:lnB>
                      <a:noFill/>
                    </a:lnB>
                    <a:solidFill>
                      <a:srgbClr val="FFFFFF"/>
                    </a:solidFill>
                  </a:tcPr>
                </a:tc>
                <a:extLst>
                  <a:ext uri="{0D108BD9-81ED-4DB2-BD59-A6C34878D82A}">
                    <a16:rowId xmlns:a16="http://schemas.microsoft.com/office/drawing/2014/main" val="2684192122"/>
                  </a:ext>
                </a:extLst>
              </a:tr>
              <a:tr h="194199">
                <a:tc>
                  <a:txBody>
                    <a:bodyPr/>
                    <a:lstStyle/>
                    <a:p>
                      <a:pPr algn="l" fontAlgn="ctr"/>
                      <a:r>
                        <a:rPr lang="nb-NO" sz="800" b="0" i="0" u="none" strike="noStrike">
                          <a:solidFill>
                            <a:srgbClr val="000000"/>
                          </a:solidFill>
                          <a:effectLst/>
                          <a:latin typeface="Poppins" panose="00000500000000000000" pitchFamily="2" charset="0"/>
                        </a:rPr>
                        <a:t>Rana</a:t>
                      </a:r>
                    </a:p>
                  </a:txBody>
                  <a:tcPr marL="6697" marR="6697" marT="6697" marB="0" anchor="ctr">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1732500</a:t>
                      </a:r>
                    </a:p>
                  </a:txBody>
                  <a:tcPr marL="6697" marR="6697" marT="6697" marB="0" anchor="b">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2852000</a:t>
                      </a:r>
                    </a:p>
                  </a:txBody>
                  <a:tcPr marL="6697" marR="6697" marT="6697" marB="0" anchor="b">
                    <a:lnL>
                      <a:noFill/>
                    </a:lnL>
                    <a:lnR>
                      <a:noFill/>
                    </a:lnR>
                    <a:lnT>
                      <a:noFill/>
                    </a:lnT>
                    <a:lnB>
                      <a:noFill/>
                    </a:lnB>
                    <a:noFill/>
                  </a:tcPr>
                </a:tc>
                <a:tc>
                  <a:txBody>
                    <a:bodyPr/>
                    <a:lstStyle/>
                    <a:p>
                      <a:pPr algn="ctr" fontAlgn="ctr"/>
                      <a:r>
                        <a:rPr lang="nb-NO" sz="700" b="0" i="0" u="none" strike="noStrike">
                          <a:solidFill>
                            <a:srgbClr val="000000"/>
                          </a:solidFill>
                          <a:effectLst/>
                          <a:latin typeface="Poppins" panose="00000500000000000000" pitchFamily="2" charset="0"/>
                        </a:rPr>
                        <a:t>65 %</a:t>
                      </a:r>
                    </a:p>
                  </a:txBody>
                  <a:tcPr marL="6697" marR="6697" marT="6697" marB="0" anchor="ctr">
                    <a:lnL>
                      <a:noFill/>
                    </a:lnL>
                    <a:lnR>
                      <a:noFill/>
                    </a:lnR>
                    <a:lnT>
                      <a:noFill/>
                    </a:lnT>
                    <a:lnB>
                      <a:noFill/>
                    </a:lnB>
                    <a:solidFill>
                      <a:srgbClr val="FFFFFF"/>
                    </a:solidFill>
                  </a:tcPr>
                </a:tc>
                <a:extLst>
                  <a:ext uri="{0D108BD9-81ED-4DB2-BD59-A6C34878D82A}">
                    <a16:rowId xmlns:a16="http://schemas.microsoft.com/office/drawing/2014/main" val="895618989"/>
                  </a:ext>
                </a:extLst>
              </a:tr>
              <a:tr h="194199">
                <a:tc>
                  <a:txBody>
                    <a:bodyPr/>
                    <a:lstStyle/>
                    <a:p>
                      <a:pPr algn="l" fontAlgn="ctr"/>
                      <a:r>
                        <a:rPr lang="nb-NO" sz="800" b="0" i="0" u="none" strike="noStrike">
                          <a:solidFill>
                            <a:srgbClr val="000000"/>
                          </a:solidFill>
                          <a:effectLst/>
                          <a:latin typeface="Poppins" panose="00000500000000000000" pitchFamily="2" charset="0"/>
                        </a:rPr>
                        <a:t>Tønsberg</a:t>
                      </a:r>
                    </a:p>
                  </a:txBody>
                  <a:tcPr marL="6697" marR="6697" marT="6697" marB="0" anchor="ctr">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1897500</a:t>
                      </a:r>
                    </a:p>
                  </a:txBody>
                  <a:tcPr marL="6697" marR="6697" marT="6697" marB="0" anchor="b">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2829000</a:t>
                      </a:r>
                    </a:p>
                  </a:txBody>
                  <a:tcPr marL="6697" marR="6697" marT="6697" marB="0" anchor="b">
                    <a:lnL>
                      <a:noFill/>
                    </a:lnL>
                    <a:lnR>
                      <a:noFill/>
                    </a:lnR>
                    <a:lnT>
                      <a:noFill/>
                    </a:lnT>
                    <a:lnB>
                      <a:noFill/>
                    </a:lnB>
                    <a:noFill/>
                  </a:tcPr>
                </a:tc>
                <a:tc>
                  <a:txBody>
                    <a:bodyPr/>
                    <a:lstStyle/>
                    <a:p>
                      <a:pPr algn="ctr" fontAlgn="ctr"/>
                      <a:r>
                        <a:rPr lang="nb-NO" sz="700" b="0" i="0" u="none" strike="noStrike">
                          <a:solidFill>
                            <a:srgbClr val="000000"/>
                          </a:solidFill>
                          <a:effectLst/>
                          <a:latin typeface="Poppins" panose="00000500000000000000" pitchFamily="2" charset="0"/>
                        </a:rPr>
                        <a:t>49 %</a:t>
                      </a:r>
                    </a:p>
                  </a:txBody>
                  <a:tcPr marL="6697" marR="6697" marT="6697" marB="0" anchor="ctr">
                    <a:lnL>
                      <a:noFill/>
                    </a:lnL>
                    <a:lnR>
                      <a:noFill/>
                    </a:lnR>
                    <a:lnT>
                      <a:noFill/>
                    </a:lnT>
                    <a:lnB>
                      <a:noFill/>
                    </a:lnB>
                    <a:solidFill>
                      <a:srgbClr val="FFFFFF"/>
                    </a:solidFill>
                  </a:tcPr>
                </a:tc>
                <a:extLst>
                  <a:ext uri="{0D108BD9-81ED-4DB2-BD59-A6C34878D82A}">
                    <a16:rowId xmlns:a16="http://schemas.microsoft.com/office/drawing/2014/main" val="2251376365"/>
                  </a:ext>
                </a:extLst>
              </a:tr>
              <a:tr h="194199">
                <a:tc>
                  <a:txBody>
                    <a:bodyPr/>
                    <a:lstStyle/>
                    <a:p>
                      <a:pPr algn="l" fontAlgn="ctr"/>
                      <a:r>
                        <a:rPr lang="nb-NO" sz="800" b="0" i="0" u="none" strike="noStrike">
                          <a:solidFill>
                            <a:srgbClr val="000000"/>
                          </a:solidFill>
                          <a:effectLst/>
                          <a:latin typeface="Poppins" panose="00000500000000000000" pitchFamily="2" charset="0"/>
                        </a:rPr>
                        <a:t>Drammen</a:t>
                      </a:r>
                    </a:p>
                  </a:txBody>
                  <a:tcPr marL="6697" marR="6697" marT="6697" marB="0" anchor="ctr">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1897500</a:t>
                      </a:r>
                    </a:p>
                  </a:txBody>
                  <a:tcPr marL="6697" marR="6697" marT="6697" marB="0" anchor="b">
                    <a:lnL>
                      <a:noFill/>
                    </a:lnL>
                    <a:lnR>
                      <a:noFill/>
                    </a:lnR>
                    <a:lnT>
                      <a:noFill/>
                    </a:lnT>
                    <a:lnB>
                      <a:noFill/>
                    </a:lnB>
                    <a:noFill/>
                  </a:tcPr>
                </a:tc>
                <a:tc>
                  <a:txBody>
                    <a:bodyPr/>
                    <a:lstStyle/>
                    <a:p>
                      <a:pPr algn="ctr" fontAlgn="b"/>
                      <a:r>
                        <a:rPr lang="nb-NO" sz="800" b="0" i="0" u="none" strike="noStrike" dirty="0">
                          <a:solidFill>
                            <a:srgbClr val="000000"/>
                          </a:solidFill>
                          <a:effectLst/>
                          <a:latin typeface="Poppins" panose="00000500000000000000" pitchFamily="2" charset="0"/>
                        </a:rPr>
                        <a:t>2817500</a:t>
                      </a:r>
                    </a:p>
                  </a:txBody>
                  <a:tcPr marL="6697" marR="6697" marT="6697" marB="0" anchor="b">
                    <a:lnL>
                      <a:noFill/>
                    </a:lnL>
                    <a:lnR>
                      <a:noFill/>
                    </a:lnR>
                    <a:lnT>
                      <a:noFill/>
                    </a:lnT>
                    <a:lnB>
                      <a:noFill/>
                    </a:lnB>
                    <a:noFill/>
                  </a:tcPr>
                </a:tc>
                <a:tc>
                  <a:txBody>
                    <a:bodyPr/>
                    <a:lstStyle/>
                    <a:p>
                      <a:pPr algn="ctr" fontAlgn="ctr"/>
                      <a:r>
                        <a:rPr lang="nb-NO" sz="700" b="0" i="0" u="none" strike="noStrike">
                          <a:solidFill>
                            <a:srgbClr val="000000"/>
                          </a:solidFill>
                          <a:effectLst/>
                          <a:latin typeface="Poppins" panose="00000500000000000000" pitchFamily="2" charset="0"/>
                        </a:rPr>
                        <a:t>48 %</a:t>
                      </a:r>
                    </a:p>
                  </a:txBody>
                  <a:tcPr marL="6697" marR="6697" marT="6697" marB="0" anchor="ctr">
                    <a:lnL>
                      <a:noFill/>
                    </a:lnL>
                    <a:lnR>
                      <a:noFill/>
                    </a:lnR>
                    <a:lnT>
                      <a:noFill/>
                    </a:lnT>
                    <a:lnB>
                      <a:noFill/>
                    </a:lnB>
                    <a:solidFill>
                      <a:srgbClr val="FFFFFF"/>
                    </a:solidFill>
                  </a:tcPr>
                </a:tc>
                <a:extLst>
                  <a:ext uri="{0D108BD9-81ED-4DB2-BD59-A6C34878D82A}">
                    <a16:rowId xmlns:a16="http://schemas.microsoft.com/office/drawing/2014/main" val="434689123"/>
                  </a:ext>
                </a:extLst>
              </a:tr>
              <a:tr h="194199">
                <a:tc>
                  <a:txBody>
                    <a:bodyPr/>
                    <a:lstStyle/>
                    <a:p>
                      <a:pPr algn="l" fontAlgn="ctr"/>
                      <a:r>
                        <a:rPr lang="nb-NO" sz="800" b="0" i="0" u="none" strike="noStrike">
                          <a:solidFill>
                            <a:srgbClr val="000000"/>
                          </a:solidFill>
                          <a:effectLst/>
                          <a:latin typeface="Poppins" panose="00000500000000000000" pitchFamily="2" charset="0"/>
                        </a:rPr>
                        <a:t>Molde</a:t>
                      </a:r>
                    </a:p>
                  </a:txBody>
                  <a:tcPr marL="6697" marR="6697" marT="6697" marB="0" anchor="ctr">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1787500</a:t>
                      </a:r>
                    </a:p>
                  </a:txBody>
                  <a:tcPr marL="6697" marR="6697" marT="6697" marB="0" anchor="b">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2783000</a:t>
                      </a:r>
                    </a:p>
                  </a:txBody>
                  <a:tcPr marL="6697" marR="6697" marT="6697" marB="0" anchor="b">
                    <a:lnL>
                      <a:noFill/>
                    </a:lnL>
                    <a:lnR>
                      <a:noFill/>
                    </a:lnR>
                    <a:lnT>
                      <a:noFill/>
                    </a:lnT>
                    <a:lnB>
                      <a:noFill/>
                    </a:lnB>
                    <a:noFill/>
                  </a:tcPr>
                </a:tc>
                <a:tc>
                  <a:txBody>
                    <a:bodyPr/>
                    <a:lstStyle/>
                    <a:p>
                      <a:pPr algn="ctr" fontAlgn="ctr"/>
                      <a:r>
                        <a:rPr lang="nb-NO" sz="700" b="0" i="0" u="none" strike="noStrike">
                          <a:solidFill>
                            <a:srgbClr val="000000"/>
                          </a:solidFill>
                          <a:effectLst/>
                          <a:latin typeface="Poppins" panose="00000500000000000000" pitchFamily="2" charset="0"/>
                        </a:rPr>
                        <a:t>56 %</a:t>
                      </a:r>
                    </a:p>
                  </a:txBody>
                  <a:tcPr marL="6697" marR="6697" marT="6697" marB="0" anchor="ctr">
                    <a:lnL>
                      <a:noFill/>
                    </a:lnL>
                    <a:lnR>
                      <a:noFill/>
                    </a:lnR>
                    <a:lnT>
                      <a:noFill/>
                    </a:lnT>
                    <a:lnB>
                      <a:noFill/>
                    </a:lnB>
                    <a:solidFill>
                      <a:srgbClr val="FFFFFF"/>
                    </a:solidFill>
                  </a:tcPr>
                </a:tc>
                <a:extLst>
                  <a:ext uri="{0D108BD9-81ED-4DB2-BD59-A6C34878D82A}">
                    <a16:rowId xmlns:a16="http://schemas.microsoft.com/office/drawing/2014/main" val="3189215976"/>
                  </a:ext>
                </a:extLst>
              </a:tr>
              <a:tr h="194199">
                <a:tc>
                  <a:txBody>
                    <a:bodyPr/>
                    <a:lstStyle/>
                    <a:p>
                      <a:pPr algn="l" fontAlgn="ctr"/>
                      <a:r>
                        <a:rPr lang="nb-NO" sz="800" b="0" i="0" u="none" strike="noStrike">
                          <a:solidFill>
                            <a:srgbClr val="000000"/>
                          </a:solidFill>
                          <a:effectLst/>
                          <a:latin typeface="Poppins" panose="00000500000000000000" pitchFamily="2" charset="0"/>
                        </a:rPr>
                        <a:t>Sunndal</a:t>
                      </a:r>
                    </a:p>
                  </a:txBody>
                  <a:tcPr marL="6697" marR="6697" marT="6697" marB="0" anchor="ctr">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1567500</a:t>
                      </a:r>
                    </a:p>
                  </a:txBody>
                  <a:tcPr marL="6697" marR="6697" marT="6697" marB="0" anchor="b">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2748500</a:t>
                      </a:r>
                    </a:p>
                  </a:txBody>
                  <a:tcPr marL="6697" marR="6697" marT="6697" marB="0" anchor="b">
                    <a:lnL>
                      <a:noFill/>
                    </a:lnL>
                    <a:lnR>
                      <a:noFill/>
                    </a:lnR>
                    <a:lnT>
                      <a:noFill/>
                    </a:lnT>
                    <a:lnB>
                      <a:noFill/>
                    </a:lnB>
                    <a:noFill/>
                  </a:tcPr>
                </a:tc>
                <a:tc>
                  <a:txBody>
                    <a:bodyPr/>
                    <a:lstStyle/>
                    <a:p>
                      <a:pPr algn="ctr" fontAlgn="ctr"/>
                      <a:r>
                        <a:rPr lang="nb-NO" sz="700" b="0" i="0" u="none" strike="noStrike">
                          <a:solidFill>
                            <a:srgbClr val="000000"/>
                          </a:solidFill>
                          <a:effectLst/>
                          <a:latin typeface="Poppins" panose="00000500000000000000" pitchFamily="2" charset="0"/>
                        </a:rPr>
                        <a:t>75 %</a:t>
                      </a:r>
                    </a:p>
                  </a:txBody>
                  <a:tcPr marL="6697" marR="6697" marT="6697" marB="0" anchor="ctr">
                    <a:lnL>
                      <a:noFill/>
                    </a:lnL>
                    <a:lnR>
                      <a:noFill/>
                    </a:lnR>
                    <a:lnT>
                      <a:noFill/>
                    </a:lnT>
                    <a:lnB>
                      <a:noFill/>
                    </a:lnB>
                    <a:solidFill>
                      <a:srgbClr val="FFFFFF"/>
                    </a:solidFill>
                  </a:tcPr>
                </a:tc>
                <a:extLst>
                  <a:ext uri="{0D108BD9-81ED-4DB2-BD59-A6C34878D82A}">
                    <a16:rowId xmlns:a16="http://schemas.microsoft.com/office/drawing/2014/main" val="1129702374"/>
                  </a:ext>
                </a:extLst>
              </a:tr>
              <a:tr h="194199">
                <a:tc>
                  <a:txBody>
                    <a:bodyPr/>
                    <a:lstStyle/>
                    <a:p>
                      <a:pPr algn="l" fontAlgn="ctr"/>
                      <a:r>
                        <a:rPr lang="nb-NO" sz="800" b="0" i="0" u="none" strike="noStrike">
                          <a:solidFill>
                            <a:srgbClr val="000000"/>
                          </a:solidFill>
                          <a:effectLst/>
                          <a:latin typeface="Poppins" panose="00000500000000000000" pitchFamily="2" charset="0"/>
                        </a:rPr>
                        <a:t>Hamar</a:t>
                      </a:r>
                    </a:p>
                  </a:txBody>
                  <a:tcPr marL="6697" marR="6697" marT="6697" marB="0" anchor="ctr">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1732500</a:t>
                      </a:r>
                    </a:p>
                  </a:txBody>
                  <a:tcPr marL="6697" marR="6697" marT="6697" marB="0" anchor="b">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2737000</a:t>
                      </a:r>
                    </a:p>
                  </a:txBody>
                  <a:tcPr marL="6697" marR="6697" marT="6697" marB="0" anchor="b">
                    <a:lnL>
                      <a:noFill/>
                    </a:lnL>
                    <a:lnR>
                      <a:noFill/>
                    </a:lnR>
                    <a:lnT>
                      <a:noFill/>
                    </a:lnT>
                    <a:lnB>
                      <a:noFill/>
                    </a:lnB>
                    <a:noFill/>
                  </a:tcPr>
                </a:tc>
                <a:tc>
                  <a:txBody>
                    <a:bodyPr/>
                    <a:lstStyle/>
                    <a:p>
                      <a:pPr algn="ctr" fontAlgn="ctr"/>
                      <a:r>
                        <a:rPr lang="nb-NO" sz="700" b="0" i="0" u="none" strike="noStrike">
                          <a:solidFill>
                            <a:srgbClr val="000000"/>
                          </a:solidFill>
                          <a:effectLst/>
                          <a:latin typeface="Poppins" panose="00000500000000000000" pitchFamily="2" charset="0"/>
                        </a:rPr>
                        <a:t>58 %</a:t>
                      </a:r>
                    </a:p>
                  </a:txBody>
                  <a:tcPr marL="6697" marR="6697" marT="6697" marB="0" anchor="ctr">
                    <a:lnL>
                      <a:noFill/>
                    </a:lnL>
                    <a:lnR>
                      <a:noFill/>
                    </a:lnR>
                    <a:lnT>
                      <a:noFill/>
                    </a:lnT>
                    <a:lnB>
                      <a:noFill/>
                    </a:lnB>
                    <a:solidFill>
                      <a:srgbClr val="FFFFFF"/>
                    </a:solidFill>
                  </a:tcPr>
                </a:tc>
                <a:extLst>
                  <a:ext uri="{0D108BD9-81ED-4DB2-BD59-A6C34878D82A}">
                    <a16:rowId xmlns:a16="http://schemas.microsoft.com/office/drawing/2014/main" val="2339686966"/>
                  </a:ext>
                </a:extLst>
              </a:tr>
              <a:tr h="194199">
                <a:tc>
                  <a:txBody>
                    <a:bodyPr/>
                    <a:lstStyle/>
                    <a:p>
                      <a:pPr algn="l" fontAlgn="ctr"/>
                      <a:r>
                        <a:rPr lang="nb-NO" sz="800" b="0" i="0" u="none" strike="noStrike">
                          <a:solidFill>
                            <a:srgbClr val="000000"/>
                          </a:solidFill>
                          <a:effectLst/>
                          <a:latin typeface="Poppins" panose="00000500000000000000" pitchFamily="2" charset="0"/>
                        </a:rPr>
                        <a:t>Ålesund</a:t>
                      </a:r>
                    </a:p>
                  </a:txBody>
                  <a:tcPr marL="6697" marR="6697" marT="6697" marB="0" anchor="ctr">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1870000</a:t>
                      </a:r>
                    </a:p>
                  </a:txBody>
                  <a:tcPr marL="6697" marR="6697" marT="6697" marB="0" anchor="b">
                    <a:lnL>
                      <a:noFill/>
                    </a:lnL>
                    <a:lnR>
                      <a:noFill/>
                    </a:lnR>
                    <a:lnT>
                      <a:noFill/>
                    </a:lnT>
                    <a:lnB>
                      <a:noFill/>
                    </a:lnB>
                    <a:noFill/>
                  </a:tcPr>
                </a:tc>
                <a:tc>
                  <a:txBody>
                    <a:bodyPr/>
                    <a:lstStyle/>
                    <a:p>
                      <a:pPr algn="ctr" fontAlgn="b"/>
                      <a:r>
                        <a:rPr lang="nb-NO" sz="800" b="0" i="0" u="none" strike="noStrike" dirty="0">
                          <a:solidFill>
                            <a:srgbClr val="000000"/>
                          </a:solidFill>
                          <a:effectLst/>
                          <a:latin typeface="Poppins" panose="00000500000000000000" pitchFamily="2" charset="0"/>
                        </a:rPr>
                        <a:t>2731250</a:t>
                      </a:r>
                    </a:p>
                  </a:txBody>
                  <a:tcPr marL="6697" marR="6697" marT="6697" marB="0" anchor="b">
                    <a:lnL>
                      <a:noFill/>
                    </a:lnL>
                    <a:lnR>
                      <a:noFill/>
                    </a:lnR>
                    <a:lnT>
                      <a:noFill/>
                    </a:lnT>
                    <a:lnB>
                      <a:noFill/>
                    </a:lnB>
                    <a:noFill/>
                  </a:tcPr>
                </a:tc>
                <a:tc>
                  <a:txBody>
                    <a:bodyPr/>
                    <a:lstStyle/>
                    <a:p>
                      <a:pPr algn="ctr" fontAlgn="ctr"/>
                      <a:r>
                        <a:rPr lang="nb-NO" sz="700" b="0" i="0" u="none" strike="noStrike">
                          <a:solidFill>
                            <a:srgbClr val="000000"/>
                          </a:solidFill>
                          <a:effectLst/>
                          <a:latin typeface="Poppins" panose="00000500000000000000" pitchFamily="2" charset="0"/>
                        </a:rPr>
                        <a:t>46 %</a:t>
                      </a:r>
                    </a:p>
                  </a:txBody>
                  <a:tcPr marL="6697" marR="6697" marT="6697" marB="0" anchor="ctr">
                    <a:lnL>
                      <a:noFill/>
                    </a:lnL>
                    <a:lnR>
                      <a:noFill/>
                    </a:lnR>
                    <a:lnT>
                      <a:noFill/>
                    </a:lnT>
                    <a:lnB>
                      <a:noFill/>
                    </a:lnB>
                    <a:solidFill>
                      <a:srgbClr val="FFFFFF"/>
                    </a:solidFill>
                  </a:tcPr>
                </a:tc>
                <a:extLst>
                  <a:ext uri="{0D108BD9-81ED-4DB2-BD59-A6C34878D82A}">
                    <a16:rowId xmlns:a16="http://schemas.microsoft.com/office/drawing/2014/main" val="3127160734"/>
                  </a:ext>
                </a:extLst>
              </a:tr>
              <a:tr h="194199">
                <a:tc>
                  <a:txBody>
                    <a:bodyPr/>
                    <a:lstStyle/>
                    <a:p>
                      <a:pPr algn="l" fontAlgn="ctr"/>
                      <a:r>
                        <a:rPr lang="nb-NO" sz="800" b="0" i="0" u="none" strike="noStrike">
                          <a:solidFill>
                            <a:srgbClr val="000000"/>
                          </a:solidFill>
                          <a:effectLst/>
                          <a:latin typeface="Poppins" panose="00000500000000000000" pitchFamily="2" charset="0"/>
                        </a:rPr>
                        <a:t>Haugesund</a:t>
                      </a:r>
                    </a:p>
                  </a:txBody>
                  <a:tcPr marL="6697" marR="6697" marT="6697" marB="0" anchor="ctr">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1925000</a:t>
                      </a:r>
                    </a:p>
                  </a:txBody>
                  <a:tcPr marL="6697" marR="6697" marT="6697" marB="0" anchor="b">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2714000</a:t>
                      </a:r>
                    </a:p>
                  </a:txBody>
                  <a:tcPr marL="6697" marR="6697" marT="6697" marB="0" anchor="b">
                    <a:lnL>
                      <a:noFill/>
                    </a:lnL>
                    <a:lnR>
                      <a:noFill/>
                    </a:lnR>
                    <a:lnT>
                      <a:noFill/>
                    </a:lnT>
                    <a:lnB>
                      <a:noFill/>
                    </a:lnB>
                    <a:noFill/>
                  </a:tcPr>
                </a:tc>
                <a:tc>
                  <a:txBody>
                    <a:bodyPr/>
                    <a:lstStyle/>
                    <a:p>
                      <a:pPr algn="ctr" fontAlgn="ctr"/>
                      <a:r>
                        <a:rPr lang="nb-NO" sz="700" b="0" i="0" u="none" strike="noStrike">
                          <a:solidFill>
                            <a:srgbClr val="000000"/>
                          </a:solidFill>
                          <a:effectLst/>
                          <a:latin typeface="Poppins" panose="00000500000000000000" pitchFamily="2" charset="0"/>
                        </a:rPr>
                        <a:t>41 %</a:t>
                      </a:r>
                    </a:p>
                  </a:txBody>
                  <a:tcPr marL="6697" marR="6697" marT="6697" marB="0" anchor="ctr">
                    <a:lnL>
                      <a:noFill/>
                    </a:lnL>
                    <a:lnR>
                      <a:noFill/>
                    </a:lnR>
                    <a:lnT>
                      <a:noFill/>
                    </a:lnT>
                    <a:lnB>
                      <a:noFill/>
                    </a:lnB>
                    <a:solidFill>
                      <a:srgbClr val="FFFFFF"/>
                    </a:solidFill>
                  </a:tcPr>
                </a:tc>
                <a:extLst>
                  <a:ext uri="{0D108BD9-81ED-4DB2-BD59-A6C34878D82A}">
                    <a16:rowId xmlns:a16="http://schemas.microsoft.com/office/drawing/2014/main" val="2434283962"/>
                  </a:ext>
                </a:extLst>
              </a:tr>
              <a:tr h="194199">
                <a:tc>
                  <a:txBody>
                    <a:bodyPr/>
                    <a:lstStyle/>
                    <a:p>
                      <a:pPr algn="l" fontAlgn="ctr"/>
                      <a:r>
                        <a:rPr lang="nb-NO" sz="800" b="0" i="0" u="none" strike="noStrike">
                          <a:solidFill>
                            <a:srgbClr val="000000"/>
                          </a:solidFill>
                          <a:effectLst/>
                          <a:latin typeface="Poppins" panose="00000500000000000000" pitchFamily="2" charset="0"/>
                        </a:rPr>
                        <a:t>Alta</a:t>
                      </a:r>
                    </a:p>
                  </a:txBody>
                  <a:tcPr marL="6697" marR="6697" marT="6697" marB="0" anchor="ctr">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1622500</a:t>
                      </a:r>
                    </a:p>
                  </a:txBody>
                  <a:tcPr marL="6697" marR="6697" marT="6697" marB="0" anchor="b">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2702500</a:t>
                      </a:r>
                    </a:p>
                  </a:txBody>
                  <a:tcPr marL="6697" marR="6697" marT="6697" marB="0" anchor="b">
                    <a:lnL>
                      <a:noFill/>
                    </a:lnL>
                    <a:lnR>
                      <a:noFill/>
                    </a:lnR>
                    <a:lnT>
                      <a:noFill/>
                    </a:lnT>
                    <a:lnB>
                      <a:noFill/>
                    </a:lnB>
                    <a:noFill/>
                  </a:tcPr>
                </a:tc>
                <a:tc>
                  <a:txBody>
                    <a:bodyPr/>
                    <a:lstStyle/>
                    <a:p>
                      <a:pPr algn="ctr" fontAlgn="ctr"/>
                      <a:r>
                        <a:rPr lang="nb-NO" sz="700" b="0" i="0" u="none" strike="noStrike">
                          <a:solidFill>
                            <a:srgbClr val="000000"/>
                          </a:solidFill>
                          <a:effectLst/>
                          <a:latin typeface="Poppins" panose="00000500000000000000" pitchFamily="2" charset="0"/>
                        </a:rPr>
                        <a:t>67 %</a:t>
                      </a:r>
                    </a:p>
                  </a:txBody>
                  <a:tcPr marL="6697" marR="6697" marT="6697" marB="0" anchor="ctr">
                    <a:lnL>
                      <a:noFill/>
                    </a:lnL>
                    <a:lnR>
                      <a:noFill/>
                    </a:lnR>
                    <a:lnT>
                      <a:noFill/>
                    </a:lnT>
                    <a:lnB>
                      <a:noFill/>
                    </a:lnB>
                    <a:solidFill>
                      <a:srgbClr val="FFFFFF"/>
                    </a:solidFill>
                  </a:tcPr>
                </a:tc>
                <a:extLst>
                  <a:ext uri="{0D108BD9-81ED-4DB2-BD59-A6C34878D82A}">
                    <a16:rowId xmlns:a16="http://schemas.microsoft.com/office/drawing/2014/main" val="1556569389"/>
                  </a:ext>
                </a:extLst>
              </a:tr>
              <a:tr h="194199">
                <a:tc>
                  <a:txBody>
                    <a:bodyPr/>
                    <a:lstStyle/>
                    <a:p>
                      <a:pPr algn="l" fontAlgn="ctr"/>
                      <a:r>
                        <a:rPr lang="nb-NO" sz="800" b="0" i="0" u="none" strike="noStrike">
                          <a:solidFill>
                            <a:srgbClr val="000000"/>
                          </a:solidFill>
                          <a:effectLst/>
                          <a:latin typeface="Poppins" panose="00000500000000000000" pitchFamily="2" charset="0"/>
                        </a:rPr>
                        <a:t>Bodø</a:t>
                      </a:r>
                    </a:p>
                  </a:txBody>
                  <a:tcPr marL="6697" marR="6697" marT="6697" marB="0" anchor="ctr">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1705000</a:t>
                      </a:r>
                    </a:p>
                  </a:txBody>
                  <a:tcPr marL="6697" marR="6697" marT="6697" marB="0" anchor="b">
                    <a:lnL>
                      <a:noFill/>
                    </a:lnL>
                    <a:lnR>
                      <a:noFill/>
                    </a:lnR>
                    <a:lnT>
                      <a:noFill/>
                    </a:lnT>
                    <a:lnB>
                      <a:noFill/>
                    </a:lnB>
                    <a:noFill/>
                  </a:tcPr>
                </a:tc>
                <a:tc>
                  <a:txBody>
                    <a:bodyPr/>
                    <a:lstStyle/>
                    <a:p>
                      <a:pPr algn="ctr" fontAlgn="b"/>
                      <a:r>
                        <a:rPr lang="nb-NO" sz="800" b="0" i="0" u="none" strike="noStrike" dirty="0">
                          <a:solidFill>
                            <a:srgbClr val="000000"/>
                          </a:solidFill>
                          <a:effectLst/>
                          <a:latin typeface="Poppins" panose="00000500000000000000" pitchFamily="2" charset="0"/>
                        </a:rPr>
                        <a:t>2679500</a:t>
                      </a:r>
                    </a:p>
                  </a:txBody>
                  <a:tcPr marL="6697" marR="6697" marT="6697" marB="0" anchor="b">
                    <a:lnL>
                      <a:noFill/>
                    </a:lnL>
                    <a:lnR>
                      <a:noFill/>
                    </a:lnR>
                    <a:lnT>
                      <a:noFill/>
                    </a:lnT>
                    <a:lnB>
                      <a:noFill/>
                    </a:lnB>
                    <a:noFill/>
                  </a:tcPr>
                </a:tc>
                <a:tc>
                  <a:txBody>
                    <a:bodyPr/>
                    <a:lstStyle/>
                    <a:p>
                      <a:pPr algn="ctr" fontAlgn="ctr"/>
                      <a:r>
                        <a:rPr lang="nb-NO" sz="700" b="0" i="0" u="none" strike="noStrike">
                          <a:solidFill>
                            <a:srgbClr val="000000"/>
                          </a:solidFill>
                          <a:effectLst/>
                          <a:latin typeface="Poppins" panose="00000500000000000000" pitchFamily="2" charset="0"/>
                        </a:rPr>
                        <a:t>57 %</a:t>
                      </a:r>
                    </a:p>
                  </a:txBody>
                  <a:tcPr marL="6697" marR="6697" marT="6697" marB="0" anchor="ctr">
                    <a:lnL>
                      <a:noFill/>
                    </a:lnL>
                    <a:lnR>
                      <a:noFill/>
                    </a:lnR>
                    <a:lnT>
                      <a:noFill/>
                    </a:lnT>
                    <a:lnB>
                      <a:noFill/>
                    </a:lnB>
                    <a:solidFill>
                      <a:srgbClr val="FFFFFF"/>
                    </a:solidFill>
                  </a:tcPr>
                </a:tc>
                <a:extLst>
                  <a:ext uri="{0D108BD9-81ED-4DB2-BD59-A6C34878D82A}">
                    <a16:rowId xmlns:a16="http://schemas.microsoft.com/office/drawing/2014/main" val="3780521132"/>
                  </a:ext>
                </a:extLst>
              </a:tr>
              <a:tr h="194199">
                <a:tc>
                  <a:txBody>
                    <a:bodyPr/>
                    <a:lstStyle/>
                    <a:p>
                      <a:pPr algn="l" fontAlgn="ctr"/>
                      <a:r>
                        <a:rPr lang="nb-NO" sz="800" b="0" i="0" u="none" strike="noStrike">
                          <a:solidFill>
                            <a:srgbClr val="000000"/>
                          </a:solidFill>
                          <a:effectLst/>
                          <a:latin typeface="Poppins" panose="00000500000000000000" pitchFamily="2" charset="0"/>
                        </a:rPr>
                        <a:t>Sandnes</a:t>
                      </a:r>
                    </a:p>
                  </a:txBody>
                  <a:tcPr marL="6697" marR="6697" marT="6697" marB="0" anchor="ctr">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2090000</a:t>
                      </a:r>
                    </a:p>
                  </a:txBody>
                  <a:tcPr marL="6697" marR="6697" marT="6697" marB="0" anchor="b">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2673750</a:t>
                      </a:r>
                    </a:p>
                  </a:txBody>
                  <a:tcPr marL="6697" marR="6697" marT="6697" marB="0" anchor="b">
                    <a:lnL>
                      <a:noFill/>
                    </a:lnL>
                    <a:lnR>
                      <a:noFill/>
                    </a:lnR>
                    <a:lnT>
                      <a:noFill/>
                    </a:lnT>
                    <a:lnB>
                      <a:noFill/>
                    </a:lnB>
                    <a:noFill/>
                  </a:tcPr>
                </a:tc>
                <a:tc>
                  <a:txBody>
                    <a:bodyPr/>
                    <a:lstStyle/>
                    <a:p>
                      <a:pPr algn="ctr" fontAlgn="ctr"/>
                      <a:r>
                        <a:rPr lang="nb-NO" sz="700" b="0" i="0" u="none" strike="noStrike">
                          <a:solidFill>
                            <a:srgbClr val="000000"/>
                          </a:solidFill>
                          <a:effectLst/>
                          <a:latin typeface="Poppins" panose="00000500000000000000" pitchFamily="2" charset="0"/>
                        </a:rPr>
                        <a:t>28 %</a:t>
                      </a:r>
                    </a:p>
                  </a:txBody>
                  <a:tcPr marL="6697" marR="6697" marT="6697" marB="0" anchor="ctr">
                    <a:lnL>
                      <a:noFill/>
                    </a:lnL>
                    <a:lnR>
                      <a:noFill/>
                    </a:lnR>
                    <a:lnT>
                      <a:noFill/>
                    </a:lnT>
                    <a:lnB>
                      <a:noFill/>
                    </a:lnB>
                    <a:solidFill>
                      <a:srgbClr val="FFFFFF"/>
                    </a:solidFill>
                  </a:tcPr>
                </a:tc>
                <a:extLst>
                  <a:ext uri="{0D108BD9-81ED-4DB2-BD59-A6C34878D82A}">
                    <a16:rowId xmlns:a16="http://schemas.microsoft.com/office/drawing/2014/main" val="3936621844"/>
                  </a:ext>
                </a:extLst>
              </a:tr>
              <a:tr h="194199">
                <a:tc>
                  <a:txBody>
                    <a:bodyPr/>
                    <a:lstStyle/>
                    <a:p>
                      <a:pPr algn="l" fontAlgn="ctr"/>
                      <a:r>
                        <a:rPr lang="nb-NO" sz="800" b="0" i="0" u="none" strike="noStrike">
                          <a:solidFill>
                            <a:srgbClr val="000000"/>
                          </a:solidFill>
                          <a:effectLst/>
                          <a:latin typeface="Poppins" panose="00000500000000000000" pitchFamily="2" charset="0"/>
                        </a:rPr>
                        <a:t>Bergen</a:t>
                      </a:r>
                    </a:p>
                  </a:txBody>
                  <a:tcPr marL="6697" marR="6697" marT="6697" marB="0" anchor="ctr">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1842500</a:t>
                      </a:r>
                    </a:p>
                  </a:txBody>
                  <a:tcPr marL="6697" marR="6697" marT="6697" marB="0" anchor="b">
                    <a:lnL>
                      <a:noFill/>
                    </a:lnL>
                    <a:lnR>
                      <a:noFill/>
                    </a:lnR>
                    <a:lnT>
                      <a:noFill/>
                    </a:lnT>
                    <a:lnB>
                      <a:noFill/>
                    </a:lnB>
                    <a:noFill/>
                  </a:tcPr>
                </a:tc>
                <a:tc>
                  <a:txBody>
                    <a:bodyPr/>
                    <a:lstStyle/>
                    <a:p>
                      <a:pPr algn="ctr" fontAlgn="b"/>
                      <a:r>
                        <a:rPr lang="nb-NO" sz="800" b="0" i="0" u="none" strike="noStrike" dirty="0">
                          <a:solidFill>
                            <a:srgbClr val="000000"/>
                          </a:solidFill>
                          <a:effectLst/>
                          <a:latin typeface="Poppins" panose="00000500000000000000" pitchFamily="2" charset="0"/>
                        </a:rPr>
                        <a:t>2668000</a:t>
                      </a:r>
                    </a:p>
                  </a:txBody>
                  <a:tcPr marL="6697" marR="6697" marT="6697" marB="0" anchor="b">
                    <a:lnL>
                      <a:noFill/>
                    </a:lnL>
                    <a:lnR>
                      <a:noFill/>
                    </a:lnR>
                    <a:lnT>
                      <a:noFill/>
                    </a:lnT>
                    <a:lnB>
                      <a:noFill/>
                    </a:lnB>
                    <a:noFill/>
                  </a:tcPr>
                </a:tc>
                <a:tc>
                  <a:txBody>
                    <a:bodyPr/>
                    <a:lstStyle/>
                    <a:p>
                      <a:pPr algn="ctr" fontAlgn="ctr"/>
                      <a:r>
                        <a:rPr lang="nb-NO" sz="700" b="0" i="0" u="none" strike="noStrike">
                          <a:solidFill>
                            <a:srgbClr val="000000"/>
                          </a:solidFill>
                          <a:effectLst/>
                          <a:latin typeface="Poppins" panose="00000500000000000000" pitchFamily="2" charset="0"/>
                        </a:rPr>
                        <a:t>45 %</a:t>
                      </a:r>
                    </a:p>
                  </a:txBody>
                  <a:tcPr marL="6697" marR="6697" marT="6697" marB="0" anchor="ctr">
                    <a:lnL>
                      <a:noFill/>
                    </a:lnL>
                    <a:lnR>
                      <a:noFill/>
                    </a:lnR>
                    <a:lnT>
                      <a:noFill/>
                    </a:lnT>
                    <a:lnB>
                      <a:noFill/>
                    </a:lnB>
                    <a:solidFill>
                      <a:srgbClr val="FFFFFF"/>
                    </a:solidFill>
                  </a:tcPr>
                </a:tc>
                <a:extLst>
                  <a:ext uri="{0D108BD9-81ED-4DB2-BD59-A6C34878D82A}">
                    <a16:rowId xmlns:a16="http://schemas.microsoft.com/office/drawing/2014/main" val="1541851133"/>
                  </a:ext>
                </a:extLst>
              </a:tr>
              <a:tr h="194199">
                <a:tc>
                  <a:txBody>
                    <a:bodyPr/>
                    <a:lstStyle/>
                    <a:p>
                      <a:pPr algn="l" fontAlgn="ctr"/>
                      <a:r>
                        <a:rPr lang="nb-NO" sz="800" b="0" i="0" u="none" strike="noStrike">
                          <a:solidFill>
                            <a:srgbClr val="000000"/>
                          </a:solidFill>
                          <a:effectLst/>
                          <a:latin typeface="Poppins" panose="00000500000000000000" pitchFamily="2" charset="0"/>
                        </a:rPr>
                        <a:t>Kristiansund</a:t>
                      </a:r>
                    </a:p>
                  </a:txBody>
                  <a:tcPr marL="6697" marR="6697" marT="6697" marB="0" anchor="ctr">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1815000</a:t>
                      </a:r>
                    </a:p>
                  </a:txBody>
                  <a:tcPr marL="6697" marR="6697" marT="6697" marB="0" anchor="b">
                    <a:lnL>
                      <a:noFill/>
                    </a:lnL>
                    <a:lnR>
                      <a:noFill/>
                    </a:lnR>
                    <a:lnT>
                      <a:noFill/>
                    </a:lnT>
                    <a:lnB>
                      <a:noFill/>
                    </a:lnB>
                    <a:noFill/>
                  </a:tcPr>
                </a:tc>
                <a:tc>
                  <a:txBody>
                    <a:bodyPr/>
                    <a:lstStyle/>
                    <a:p>
                      <a:pPr algn="ctr" fontAlgn="b"/>
                      <a:r>
                        <a:rPr lang="nb-NO" sz="800" b="0" i="0" u="none" strike="noStrike" dirty="0">
                          <a:solidFill>
                            <a:srgbClr val="000000"/>
                          </a:solidFill>
                          <a:effectLst/>
                          <a:latin typeface="Poppins" panose="00000500000000000000" pitchFamily="2" charset="0"/>
                        </a:rPr>
                        <a:t>2633500</a:t>
                      </a:r>
                    </a:p>
                  </a:txBody>
                  <a:tcPr marL="6697" marR="6697" marT="6697" marB="0" anchor="b">
                    <a:lnL>
                      <a:noFill/>
                    </a:lnL>
                    <a:lnR>
                      <a:noFill/>
                    </a:lnR>
                    <a:lnT>
                      <a:noFill/>
                    </a:lnT>
                    <a:lnB>
                      <a:noFill/>
                    </a:lnB>
                    <a:noFill/>
                  </a:tcPr>
                </a:tc>
                <a:tc>
                  <a:txBody>
                    <a:bodyPr/>
                    <a:lstStyle/>
                    <a:p>
                      <a:pPr algn="ctr" fontAlgn="ctr"/>
                      <a:r>
                        <a:rPr lang="nb-NO" sz="700" b="0" i="0" u="none" strike="noStrike" dirty="0">
                          <a:solidFill>
                            <a:srgbClr val="000000"/>
                          </a:solidFill>
                          <a:effectLst/>
                          <a:latin typeface="Poppins" panose="00000500000000000000" pitchFamily="2" charset="0"/>
                        </a:rPr>
                        <a:t>45 %</a:t>
                      </a:r>
                    </a:p>
                  </a:txBody>
                  <a:tcPr marL="6697" marR="6697" marT="6697" marB="0" anchor="ctr">
                    <a:lnL>
                      <a:noFill/>
                    </a:lnL>
                    <a:lnR>
                      <a:noFill/>
                    </a:lnR>
                    <a:lnT>
                      <a:noFill/>
                    </a:lnT>
                    <a:lnB>
                      <a:noFill/>
                    </a:lnB>
                    <a:solidFill>
                      <a:srgbClr val="FFFFFF"/>
                    </a:solidFill>
                  </a:tcPr>
                </a:tc>
                <a:extLst>
                  <a:ext uri="{0D108BD9-81ED-4DB2-BD59-A6C34878D82A}">
                    <a16:rowId xmlns:a16="http://schemas.microsoft.com/office/drawing/2014/main" val="2913947829"/>
                  </a:ext>
                </a:extLst>
              </a:tr>
            </a:tbl>
          </a:graphicData>
        </a:graphic>
      </p:graphicFrame>
      <p:graphicFrame>
        <p:nvGraphicFramePr>
          <p:cNvPr id="10" name="Tabell 9">
            <a:extLst>
              <a:ext uri="{FF2B5EF4-FFF2-40B4-BE49-F238E27FC236}">
                <a16:creationId xmlns:a16="http://schemas.microsoft.com/office/drawing/2014/main" id="{5257D8E4-C7F0-8E4D-4C91-159FF669DCB2}"/>
              </a:ext>
            </a:extLst>
          </p:cNvPr>
          <p:cNvGraphicFramePr>
            <a:graphicFrameLocks noGrp="1"/>
          </p:cNvGraphicFramePr>
          <p:nvPr>
            <p:extLst>
              <p:ext uri="{D42A27DB-BD31-4B8C-83A1-F6EECF244321}">
                <p14:modId xmlns:p14="http://schemas.microsoft.com/office/powerpoint/2010/main" val="2114882478"/>
              </p:ext>
            </p:extLst>
          </p:nvPr>
        </p:nvGraphicFramePr>
        <p:xfrm>
          <a:off x="6480893" y="1190316"/>
          <a:ext cx="2891209" cy="4908554"/>
        </p:xfrm>
        <a:graphic>
          <a:graphicData uri="http://schemas.openxmlformats.org/drawingml/2006/table">
            <a:tbl>
              <a:tblPr/>
              <a:tblGrid>
                <a:gridCol w="717577">
                  <a:extLst>
                    <a:ext uri="{9D8B030D-6E8A-4147-A177-3AD203B41FA5}">
                      <a16:colId xmlns:a16="http://schemas.microsoft.com/office/drawing/2014/main" val="3735432741"/>
                    </a:ext>
                  </a:extLst>
                </a:gridCol>
                <a:gridCol w="770989">
                  <a:extLst>
                    <a:ext uri="{9D8B030D-6E8A-4147-A177-3AD203B41FA5}">
                      <a16:colId xmlns:a16="http://schemas.microsoft.com/office/drawing/2014/main" val="2017149641"/>
                    </a:ext>
                  </a:extLst>
                </a:gridCol>
                <a:gridCol w="770989">
                  <a:extLst>
                    <a:ext uri="{9D8B030D-6E8A-4147-A177-3AD203B41FA5}">
                      <a16:colId xmlns:a16="http://schemas.microsoft.com/office/drawing/2014/main" val="195951392"/>
                    </a:ext>
                  </a:extLst>
                </a:gridCol>
                <a:gridCol w="631654">
                  <a:extLst>
                    <a:ext uri="{9D8B030D-6E8A-4147-A177-3AD203B41FA5}">
                      <a16:colId xmlns:a16="http://schemas.microsoft.com/office/drawing/2014/main" val="3735573777"/>
                    </a:ext>
                  </a:extLst>
                </a:gridCol>
              </a:tblGrid>
              <a:tr h="202199">
                <a:tc>
                  <a:txBody>
                    <a:bodyPr/>
                    <a:lstStyle/>
                    <a:p>
                      <a:pPr algn="ctr" fontAlgn="b"/>
                      <a:endParaRPr lang="nb-NO" sz="800" b="1" i="0" u="none" strike="noStrike" dirty="0">
                        <a:solidFill>
                          <a:srgbClr val="000000"/>
                        </a:solidFill>
                        <a:effectLst/>
                        <a:latin typeface="Poppins" panose="00000500000000000000" pitchFamily="2" charset="0"/>
                      </a:endParaRPr>
                    </a:p>
                  </a:txBody>
                  <a:tcPr marL="6972" marR="6972" marT="6972" marB="0" anchor="b">
                    <a:lnL>
                      <a:noFill/>
                    </a:lnL>
                    <a:lnR>
                      <a:noFill/>
                    </a:lnR>
                    <a:lnT>
                      <a:noFill/>
                    </a:lnT>
                    <a:lnB>
                      <a:noFill/>
                    </a:lnB>
                    <a:noFill/>
                  </a:tcPr>
                </a:tc>
                <a:tc>
                  <a:txBody>
                    <a:bodyPr/>
                    <a:lstStyle/>
                    <a:p>
                      <a:pPr algn="ctr" fontAlgn="b"/>
                      <a:r>
                        <a:rPr lang="nb-NO" sz="800" b="1" i="0" u="none" strike="noStrike">
                          <a:solidFill>
                            <a:srgbClr val="000000"/>
                          </a:solidFill>
                          <a:effectLst/>
                          <a:latin typeface="Poppins" panose="00000500000000000000" pitchFamily="2" charset="0"/>
                        </a:rPr>
                        <a:t>NOK</a:t>
                      </a:r>
                    </a:p>
                  </a:txBody>
                  <a:tcPr marL="6972" marR="6972" marT="6972" marB="0" anchor="b">
                    <a:lnL>
                      <a:noFill/>
                    </a:lnL>
                    <a:lnR>
                      <a:noFill/>
                    </a:lnR>
                    <a:lnT>
                      <a:noFill/>
                    </a:lnT>
                    <a:lnB>
                      <a:noFill/>
                    </a:lnB>
                    <a:noFill/>
                  </a:tcPr>
                </a:tc>
                <a:tc>
                  <a:txBody>
                    <a:bodyPr/>
                    <a:lstStyle/>
                    <a:p>
                      <a:pPr algn="ctr" fontAlgn="b"/>
                      <a:r>
                        <a:rPr lang="nb-NO" sz="800" b="1" i="0" u="none" strike="noStrike">
                          <a:solidFill>
                            <a:srgbClr val="000000"/>
                          </a:solidFill>
                          <a:effectLst/>
                          <a:latin typeface="Poppins" panose="00000500000000000000" pitchFamily="2" charset="0"/>
                        </a:rPr>
                        <a:t>NOK</a:t>
                      </a:r>
                    </a:p>
                  </a:txBody>
                  <a:tcPr marL="6972" marR="6972" marT="6972" marB="0" anchor="b">
                    <a:lnL>
                      <a:noFill/>
                    </a:lnL>
                    <a:lnR>
                      <a:noFill/>
                    </a:lnR>
                    <a:lnT>
                      <a:noFill/>
                    </a:lnT>
                    <a:lnB>
                      <a:noFill/>
                    </a:lnB>
                    <a:noFill/>
                  </a:tcPr>
                </a:tc>
                <a:tc>
                  <a:txBody>
                    <a:bodyPr/>
                    <a:lstStyle/>
                    <a:p>
                      <a:pPr algn="ctr" fontAlgn="b"/>
                      <a:endParaRPr lang="nb-NO" sz="800" b="1" i="0" u="none" strike="noStrike">
                        <a:solidFill>
                          <a:srgbClr val="000000"/>
                        </a:solidFill>
                        <a:effectLst/>
                        <a:latin typeface="Poppins" panose="00000500000000000000" pitchFamily="2" charset="0"/>
                      </a:endParaRPr>
                    </a:p>
                  </a:txBody>
                  <a:tcPr marL="6972" marR="6972" marT="6972" marB="0" anchor="b">
                    <a:lnL>
                      <a:noFill/>
                    </a:lnL>
                    <a:lnR>
                      <a:noFill/>
                    </a:lnR>
                    <a:lnT>
                      <a:noFill/>
                    </a:lnT>
                    <a:lnB>
                      <a:noFill/>
                    </a:lnB>
                    <a:noFill/>
                  </a:tcPr>
                </a:tc>
                <a:extLst>
                  <a:ext uri="{0D108BD9-81ED-4DB2-BD59-A6C34878D82A}">
                    <a16:rowId xmlns:a16="http://schemas.microsoft.com/office/drawing/2014/main" val="2436202592"/>
                  </a:ext>
                </a:extLst>
              </a:tr>
              <a:tr h="202199">
                <a:tc>
                  <a:txBody>
                    <a:bodyPr/>
                    <a:lstStyle/>
                    <a:p>
                      <a:pPr algn="ctr" fontAlgn="b"/>
                      <a:endParaRPr lang="nb-NO" sz="800" b="1" i="0" u="none" strike="noStrike">
                        <a:solidFill>
                          <a:srgbClr val="000000"/>
                        </a:solidFill>
                        <a:effectLst/>
                        <a:latin typeface="Poppins" panose="00000500000000000000" pitchFamily="2" charset="0"/>
                      </a:endParaRPr>
                    </a:p>
                  </a:txBody>
                  <a:tcPr marL="6972" marR="6972" marT="6972" marB="0" anchor="b">
                    <a:lnL>
                      <a:noFill/>
                    </a:lnL>
                    <a:lnR>
                      <a:noFill/>
                    </a:lnR>
                    <a:lnT>
                      <a:noFill/>
                    </a:lnT>
                    <a:lnB>
                      <a:noFill/>
                    </a:lnB>
                    <a:noFill/>
                  </a:tcPr>
                </a:tc>
                <a:tc>
                  <a:txBody>
                    <a:bodyPr/>
                    <a:lstStyle/>
                    <a:p>
                      <a:pPr algn="ctr" fontAlgn="b"/>
                      <a:r>
                        <a:rPr lang="nb-NO" sz="800" b="1" i="0" u="none" strike="noStrike" dirty="0">
                          <a:solidFill>
                            <a:srgbClr val="000000"/>
                          </a:solidFill>
                          <a:effectLst/>
                          <a:latin typeface="Poppins" panose="00000500000000000000" pitchFamily="2" charset="0"/>
                        </a:rPr>
                        <a:t>Boligbudsjett</a:t>
                      </a:r>
                    </a:p>
                  </a:txBody>
                  <a:tcPr marL="6972" marR="6972" marT="6972" marB="0" anchor="b">
                    <a:lnL>
                      <a:noFill/>
                    </a:lnL>
                    <a:lnR>
                      <a:noFill/>
                    </a:lnR>
                    <a:lnT>
                      <a:noFill/>
                    </a:lnT>
                    <a:lnB>
                      <a:noFill/>
                    </a:lnB>
                    <a:noFill/>
                  </a:tcPr>
                </a:tc>
                <a:tc>
                  <a:txBody>
                    <a:bodyPr/>
                    <a:lstStyle/>
                    <a:p>
                      <a:pPr algn="ctr" fontAlgn="b"/>
                      <a:r>
                        <a:rPr lang="nb-NO" sz="800" b="1" i="0" u="none" strike="noStrike" dirty="0">
                          <a:solidFill>
                            <a:srgbClr val="000000"/>
                          </a:solidFill>
                          <a:effectLst/>
                          <a:latin typeface="Poppins" panose="00000500000000000000" pitchFamily="2" charset="0"/>
                        </a:rPr>
                        <a:t>Boligbudsjett</a:t>
                      </a:r>
                    </a:p>
                  </a:txBody>
                  <a:tcPr marL="6972" marR="6972" marT="6972" marB="0" anchor="b">
                    <a:lnL>
                      <a:noFill/>
                    </a:lnL>
                    <a:lnR>
                      <a:noFill/>
                    </a:lnR>
                    <a:lnT>
                      <a:noFill/>
                    </a:lnT>
                    <a:lnB>
                      <a:noFill/>
                    </a:lnB>
                    <a:noFill/>
                  </a:tcPr>
                </a:tc>
                <a:tc>
                  <a:txBody>
                    <a:bodyPr/>
                    <a:lstStyle/>
                    <a:p>
                      <a:pPr algn="ctr" fontAlgn="b"/>
                      <a:r>
                        <a:rPr lang="nb-NO" sz="800" b="1" i="0" u="none" strike="noStrike">
                          <a:solidFill>
                            <a:srgbClr val="000000"/>
                          </a:solidFill>
                          <a:effectLst/>
                          <a:latin typeface="Poppins" panose="00000500000000000000" pitchFamily="2" charset="0"/>
                        </a:rPr>
                        <a:t>Endring %</a:t>
                      </a:r>
                    </a:p>
                  </a:txBody>
                  <a:tcPr marL="6972" marR="6972" marT="6972" marB="0" anchor="b">
                    <a:lnL>
                      <a:noFill/>
                    </a:lnL>
                    <a:lnR>
                      <a:noFill/>
                    </a:lnR>
                    <a:lnT>
                      <a:noFill/>
                    </a:lnT>
                    <a:lnB>
                      <a:noFill/>
                    </a:lnB>
                    <a:noFill/>
                  </a:tcPr>
                </a:tc>
                <a:extLst>
                  <a:ext uri="{0D108BD9-81ED-4DB2-BD59-A6C34878D82A}">
                    <a16:rowId xmlns:a16="http://schemas.microsoft.com/office/drawing/2014/main" val="3218158650"/>
                  </a:ext>
                </a:extLst>
              </a:tr>
              <a:tr h="209171">
                <a:tc>
                  <a:txBody>
                    <a:bodyPr/>
                    <a:lstStyle/>
                    <a:p>
                      <a:pPr algn="ctr" fontAlgn="b"/>
                      <a:r>
                        <a:rPr lang="nb-NO" sz="800" b="1" i="0" u="none" strike="noStrike">
                          <a:solidFill>
                            <a:srgbClr val="000000"/>
                          </a:solidFill>
                          <a:effectLst/>
                          <a:latin typeface="Poppins" panose="00000500000000000000" pitchFamily="2" charset="0"/>
                        </a:rPr>
                        <a:t>Kommune</a:t>
                      </a:r>
                    </a:p>
                  </a:txBody>
                  <a:tcPr marL="6972" marR="6972" marT="6972"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b"/>
                      <a:r>
                        <a:rPr lang="nb-NO" sz="800" b="1" i="0" u="none" strike="noStrike">
                          <a:solidFill>
                            <a:srgbClr val="000000"/>
                          </a:solidFill>
                          <a:effectLst/>
                          <a:latin typeface="Poppins" panose="00000500000000000000" pitchFamily="2" charset="0"/>
                        </a:rPr>
                        <a:t>2010</a:t>
                      </a:r>
                    </a:p>
                  </a:txBody>
                  <a:tcPr marL="6972" marR="6972" marT="6972"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b"/>
                      <a:r>
                        <a:rPr lang="nb-NO" sz="800" b="1" i="0" u="none" strike="noStrike" dirty="0">
                          <a:solidFill>
                            <a:srgbClr val="000000"/>
                          </a:solidFill>
                          <a:effectLst/>
                          <a:latin typeface="Poppins" panose="00000500000000000000" pitchFamily="2" charset="0"/>
                        </a:rPr>
                        <a:t>2023</a:t>
                      </a:r>
                    </a:p>
                  </a:txBody>
                  <a:tcPr marL="6972" marR="6972" marT="6972"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ctr" fontAlgn="b"/>
                      <a:r>
                        <a:rPr lang="nb-NO" sz="800" b="1" i="0" u="none" strike="noStrike" dirty="0">
                          <a:solidFill>
                            <a:srgbClr val="000000"/>
                          </a:solidFill>
                          <a:effectLst/>
                          <a:latin typeface="Poppins" panose="00000500000000000000" pitchFamily="2" charset="0"/>
                        </a:rPr>
                        <a:t>2010-2023</a:t>
                      </a:r>
                    </a:p>
                  </a:txBody>
                  <a:tcPr marL="6972" marR="6972" marT="6972" marB="0" anchor="b">
                    <a:lnL>
                      <a:noFill/>
                    </a:lnL>
                    <a:lnR>
                      <a:noFill/>
                    </a:lnR>
                    <a:lnT>
                      <a:no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67095345"/>
                  </a:ext>
                </a:extLst>
              </a:tr>
              <a:tr h="202199">
                <a:tc>
                  <a:txBody>
                    <a:bodyPr/>
                    <a:lstStyle/>
                    <a:p>
                      <a:pPr algn="l" fontAlgn="ctr"/>
                      <a:r>
                        <a:rPr lang="nb-NO" sz="800" b="0" i="0" u="none" strike="noStrike">
                          <a:solidFill>
                            <a:srgbClr val="000000"/>
                          </a:solidFill>
                          <a:effectLst/>
                          <a:latin typeface="Poppins" panose="00000500000000000000" pitchFamily="2" charset="0"/>
                        </a:rPr>
                        <a:t>Larvik</a:t>
                      </a:r>
                    </a:p>
                  </a:txBody>
                  <a:tcPr marL="6972" marR="6972" marT="6972" marB="0" anchor="ctr">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ctr" fontAlgn="b"/>
                      <a:r>
                        <a:rPr lang="nb-NO" sz="800" b="0" i="0" u="none" strike="noStrike">
                          <a:solidFill>
                            <a:srgbClr val="000000"/>
                          </a:solidFill>
                          <a:effectLst/>
                          <a:latin typeface="Poppins" panose="00000500000000000000" pitchFamily="2" charset="0"/>
                        </a:rPr>
                        <a:t>1677500</a:t>
                      </a:r>
                    </a:p>
                  </a:txBody>
                  <a:tcPr marL="6972" marR="6972" marT="6972"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ctr" fontAlgn="b"/>
                      <a:r>
                        <a:rPr lang="nb-NO" sz="800" b="0" i="0" u="none" strike="noStrike">
                          <a:solidFill>
                            <a:srgbClr val="000000"/>
                          </a:solidFill>
                          <a:effectLst/>
                          <a:latin typeface="Poppins" panose="00000500000000000000" pitchFamily="2" charset="0"/>
                        </a:rPr>
                        <a:t>2622000</a:t>
                      </a:r>
                    </a:p>
                  </a:txBody>
                  <a:tcPr marL="6972" marR="6972" marT="6972"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ctr" fontAlgn="ctr"/>
                      <a:r>
                        <a:rPr lang="nb-NO" sz="700" b="0" i="0" u="none" strike="noStrike">
                          <a:solidFill>
                            <a:srgbClr val="000000"/>
                          </a:solidFill>
                          <a:effectLst/>
                          <a:latin typeface="Poppins" panose="00000500000000000000" pitchFamily="2" charset="0"/>
                        </a:rPr>
                        <a:t>56 %</a:t>
                      </a:r>
                    </a:p>
                  </a:txBody>
                  <a:tcPr marL="6972" marR="6972" marT="6972" marB="0" anchor="ctr">
                    <a:lnL>
                      <a:noFill/>
                    </a:lnL>
                    <a:lnR>
                      <a:noFill/>
                    </a:lnR>
                    <a:lnT w="1270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679564741"/>
                  </a:ext>
                </a:extLst>
              </a:tr>
              <a:tr h="202199">
                <a:tc>
                  <a:txBody>
                    <a:bodyPr/>
                    <a:lstStyle/>
                    <a:p>
                      <a:pPr algn="l" fontAlgn="ctr"/>
                      <a:r>
                        <a:rPr lang="nb-NO" sz="800" b="0" i="0" u="none" strike="noStrike">
                          <a:solidFill>
                            <a:srgbClr val="000000"/>
                          </a:solidFill>
                          <a:effectLst/>
                          <a:latin typeface="Poppins" panose="00000500000000000000" pitchFamily="2" charset="0"/>
                        </a:rPr>
                        <a:t>Fauske</a:t>
                      </a:r>
                    </a:p>
                  </a:txBody>
                  <a:tcPr marL="6972" marR="6972" marT="6972" marB="0" anchor="ctr">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1595000</a:t>
                      </a:r>
                    </a:p>
                  </a:txBody>
                  <a:tcPr marL="6972" marR="6972" marT="6972" marB="0" anchor="b">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2610500</a:t>
                      </a:r>
                    </a:p>
                  </a:txBody>
                  <a:tcPr marL="6972" marR="6972" marT="6972" marB="0" anchor="b">
                    <a:lnL>
                      <a:noFill/>
                    </a:lnL>
                    <a:lnR>
                      <a:noFill/>
                    </a:lnR>
                    <a:lnT>
                      <a:noFill/>
                    </a:lnT>
                    <a:lnB>
                      <a:noFill/>
                    </a:lnB>
                    <a:noFill/>
                  </a:tcPr>
                </a:tc>
                <a:tc>
                  <a:txBody>
                    <a:bodyPr/>
                    <a:lstStyle/>
                    <a:p>
                      <a:pPr algn="ctr" fontAlgn="ctr"/>
                      <a:r>
                        <a:rPr lang="nb-NO" sz="700" b="0" i="0" u="none" strike="noStrike">
                          <a:solidFill>
                            <a:srgbClr val="000000"/>
                          </a:solidFill>
                          <a:effectLst/>
                          <a:latin typeface="Poppins" panose="00000500000000000000" pitchFamily="2" charset="0"/>
                        </a:rPr>
                        <a:t>64 %</a:t>
                      </a:r>
                    </a:p>
                  </a:txBody>
                  <a:tcPr marL="6972" marR="6972" marT="6972" marB="0" anchor="ctr">
                    <a:lnL>
                      <a:noFill/>
                    </a:lnL>
                    <a:lnR>
                      <a:noFill/>
                    </a:lnR>
                    <a:lnT>
                      <a:noFill/>
                    </a:lnT>
                    <a:lnB>
                      <a:noFill/>
                    </a:lnB>
                    <a:solidFill>
                      <a:srgbClr val="FFFFFF"/>
                    </a:solidFill>
                  </a:tcPr>
                </a:tc>
                <a:extLst>
                  <a:ext uri="{0D108BD9-81ED-4DB2-BD59-A6C34878D82A}">
                    <a16:rowId xmlns:a16="http://schemas.microsoft.com/office/drawing/2014/main" val="1128716718"/>
                  </a:ext>
                </a:extLst>
              </a:tr>
              <a:tr h="202199">
                <a:tc>
                  <a:txBody>
                    <a:bodyPr/>
                    <a:lstStyle/>
                    <a:p>
                      <a:pPr algn="l" fontAlgn="ctr"/>
                      <a:r>
                        <a:rPr lang="nb-NO" sz="800" b="0" i="0" u="none" strike="noStrike">
                          <a:solidFill>
                            <a:srgbClr val="000000"/>
                          </a:solidFill>
                          <a:effectLst/>
                          <a:latin typeface="Poppins" panose="00000500000000000000" pitchFamily="2" charset="0"/>
                        </a:rPr>
                        <a:t>Trondheim</a:t>
                      </a:r>
                    </a:p>
                  </a:txBody>
                  <a:tcPr marL="6972" marR="6972" marT="6972" marB="0" anchor="ctr">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1705000</a:t>
                      </a:r>
                    </a:p>
                  </a:txBody>
                  <a:tcPr marL="6972" marR="6972" marT="6972" marB="0" anchor="b">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2587500</a:t>
                      </a:r>
                    </a:p>
                  </a:txBody>
                  <a:tcPr marL="6972" marR="6972" marT="6972" marB="0" anchor="b">
                    <a:lnL>
                      <a:noFill/>
                    </a:lnL>
                    <a:lnR>
                      <a:noFill/>
                    </a:lnR>
                    <a:lnT>
                      <a:noFill/>
                    </a:lnT>
                    <a:lnB>
                      <a:noFill/>
                    </a:lnB>
                    <a:noFill/>
                  </a:tcPr>
                </a:tc>
                <a:tc>
                  <a:txBody>
                    <a:bodyPr/>
                    <a:lstStyle/>
                    <a:p>
                      <a:pPr algn="ctr" fontAlgn="ctr"/>
                      <a:r>
                        <a:rPr lang="nb-NO" sz="700" b="0" i="0" u="none" strike="noStrike">
                          <a:solidFill>
                            <a:srgbClr val="000000"/>
                          </a:solidFill>
                          <a:effectLst/>
                          <a:latin typeface="Poppins" panose="00000500000000000000" pitchFamily="2" charset="0"/>
                        </a:rPr>
                        <a:t>52 %</a:t>
                      </a:r>
                    </a:p>
                  </a:txBody>
                  <a:tcPr marL="6972" marR="6972" marT="6972" marB="0" anchor="ctr">
                    <a:lnL>
                      <a:noFill/>
                    </a:lnL>
                    <a:lnR>
                      <a:noFill/>
                    </a:lnR>
                    <a:lnT>
                      <a:noFill/>
                    </a:lnT>
                    <a:lnB>
                      <a:noFill/>
                    </a:lnB>
                    <a:solidFill>
                      <a:srgbClr val="FFFFFF"/>
                    </a:solidFill>
                  </a:tcPr>
                </a:tc>
                <a:extLst>
                  <a:ext uri="{0D108BD9-81ED-4DB2-BD59-A6C34878D82A}">
                    <a16:rowId xmlns:a16="http://schemas.microsoft.com/office/drawing/2014/main" val="1434834927"/>
                  </a:ext>
                </a:extLst>
              </a:tr>
              <a:tr h="202199">
                <a:tc>
                  <a:txBody>
                    <a:bodyPr/>
                    <a:lstStyle/>
                    <a:p>
                      <a:pPr algn="l" fontAlgn="ctr"/>
                      <a:r>
                        <a:rPr lang="nb-NO" sz="800" b="0" i="0" u="none" strike="noStrike">
                          <a:solidFill>
                            <a:srgbClr val="000000"/>
                          </a:solidFill>
                          <a:effectLst/>
                          <a:latin typeface="Poppins" panose="00000500000000000000" pitchFamily="2" charset="0"/>
                        </a:rPr>
                        <a:t>Moss</a:t>
                      </a:r>
                    </a:p>
                  </a:txBody>
                  <a:tcPr marL="6972" marR="6972" marT="6972" marB="0" anchor="ctr">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1595000</a:t>
                      </a:r>
                    </a:p>
                  </a:txBody>
                  <a:tcPr marL="6972" marR="6972" marT="6972" marB="0" anchor="b">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2576000</a:t>
                      </a:r>
                    </a:p>
                  </a:txBody>
                  <a:tcPr marL="6972" marR="6972" marT="6972" marB="0" anchor="b">
                    <a:lnL>
                      <a:noFill/>
                    </a:lnL>
                    <a:lnR>
                      <a:noFill/>
                    </a:lnR>
                    <a:lnT>
                      <a:noFill/>
                    </a:lnT>
                    <a:lnB>
                      <a:noFill/>
                    </a:lnB>
                    <a:noFill/>
                  </a:tcPr>
                </a:tc>
                <a:tc>
                  <a:txBody>
                    <a:bodyPr/>
                    <a:lstStyle/>
                    <a:p>
                      <a:pPr algn="ctr" fontAlgn="ctr"/>
                      <a:r>
                        <a:rPr lang="nb-NO" sz="700" b="0" i="0" u="none" strike="noStrike">
                          <a:solidFill>
                            <a:srgbClr val="000000"/>
                          </a:solidFill>
                          <a:effectLst/>
                          <a:latin typeface="Poppins" panose="00000500000000000000" pitchFamily="2" charset="0"/>
                        </a:rPr>
                        <a:t>62 %</a:t>
                      </a:r>
                    </a:p>
                  </a:txBody>
                  <a:tcPr marL="6972" marR="6972" marT="6972" marB="0" anchor="ctr">
                    <a:lnL>
                      <a:noFill/>
                    </a:lnL>
                    <a:lnR>
                      <a:noFill/>
                    </a:lnR>
                    <a:lnT>
                      <a:noFill/>
                    </a:lnT>
                    <a:lnB>
                      <a:noFill/>
                    </a:lnB>
                    <a:solidFill>
                      <a:srgbClr val="FFFFFF"/>
                    </a:solidFill>
                  </a:tcPr>
                </a:tc>
                <a:extLst>
                  <a:ext uri="{0D108BD9-81ED-4DB2-BD59-A6C34878D82A}">
                    <a16:rowId xmlns:a16="http://schemas.microsoft.com/office/drawing/2014/main" val="1672524661"/>
                  </a:ext>
                </a:extLst>
              </a:tr>
              <a:tr h="202199">
                <a:tc>
                  <a:txBody>
                    <a:bodyPr/>
                    <a:lstStyle/>
                    <a:p>
                      <a:pPr algn="l" fontAlgn="ctr"/>
                      <a:r>
                        <a:rPr lang="nb-NO" sz="800" b="0" i="0" u="none" strike="noStrike">
                          <a:solidFill>
                            <a:srgbClr val="000000"/>
                          </a:solidFill>
                          <a:effectLst/>
                          <a:latin typeface="Poppins" panose="00000500000000000000" pitchFamily="2" charset="0"/>
                        </a:rPr>
                        <a:t>Gjøvik</a:t>
                      </a:r>
                    </a:p>
                  </a:txBody>
                  <a:tcPr marL="6972" marR="6972" marT="6972" marB="0" anchor="ctr">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1815000</a:t>
                      </a:r>
                    </a:p>
                  </a:txBody>
                  <a:tcPr marL="6972" marR="6972" marT="6972" marB="0" anchor="b">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2564500</a:t>
                      </a:r>
                    </a:p>
                  </a:txBody>
                  <a:tcPr marL="6972" marR="6972" marT="6972" marB="0" anchor="b">
                    <a:lnL>
                      <a:noFill/>
                    </a:lnL>
                    <a:lnR>
                      <a:noFill/>
                    </a:lnR>
                    <a:lnT>
                      <a:noFill/>
                    </a:lnT>
                    <a:lnB>
                      <a:noFill/>
                    </a:lnB>
                    <a:noFill/>
                  </a:tcPr>
                </a:tc>
                <a:tc>
                  <a:txBody>
                    <a:bodyPr/>
                    <a:lstStyle/>
                    <a:p>
                      <a:pPr algn="ctr" fontAlgn="ctr"/>
                      <a:r>
                        <a:rPr lang="nb-NO" sz="700" b="0" i="0" u="none" strike="noStrike">
                          <a:solidFill>
                            <a:srgbClr val="000000"/>
                          </a:solidFill>
                          <a:effectLst/>
                          <a:latin typeface="Poppins" panose="00000500000000000000" pitchFamily="2" charset="0"/>
                        </a:rPr>
                        <a:t>41 %</a:t>
                      </a:r>
                    </a:p>
                  </a:txBody>
                  <a:tcPr marL="6972" marR="6972" marT="6972" marB="0" anchor="ctr">
                    <a:lnL>
                      <a:noFill/>
                    </a:lnL>
                    <a:lnR>
                      <a:noFill/>
                    </a:lnR>
                    <a:lnT>
                      <a:noFill/>
                    </a:lnT>
                    <a:lnB>
                      <a:noFill/>
                    </a:lnB>
                    <a:solidFill>
                      <a:srgbClr val="FFFFFF"/>
                    </a:solidFill>
                  </a:tcPr>
                </a:tc>
                <a:extLst>
                  <a:ext uri="{0D108BD9-81ED-4DB2-BD59-A6C34878D82A}">
                    <a16:rowId xmlns:a16="http://schemas.microsoft.com/office/drawing/2014/main" val="3131865007"/>
                  </a:ext>
                </a:extLst>
              </a:tr>
              <a:tr h="202199">
                <a:tc>
                  <a:txBody>
                    <a:bodyPr/>
                    <a:lstStyle/>
                    <a:p>
                      <a:pPr algn="l" fontAlgn="ctr"/>
                      <a:r>
                        <a:rPr lang="nb-NO" sz="800" b="0" i="0" u="none" strike="noStrike">
                          <a:solidFill>
                            <a:srgbClr val="000000"/>
                          </a:solidFill>
                          <a:effectLst/>
                          <a:latin typeface="Poppins" panose="00000500000000000000" pitchFamily="2" charset="0"/>
                        </a:rPr>
                        <a:t>Narvik</a:t>
                      </a:r>
                    </a:p>
                  </a:txBody>
                  <a:tcPr marL="6972" marR="6972" marT="6972" marB="0" anchor="ctr">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1595000</a:t>
                      </a:r>
                    </a:p>
                  </a:txBody>
                  <a:tcPr marL="6972" marR="6972" marT="6972" marB="0" anchor="b">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2564500</a:t>
                      </a:r>
                    </a:p>
                  </a:txBody>
                  <a:tcPr marL="6972" marR="6972" marT="6972" marB="0" anchor="b">
                    <a:lnL>
                      <a:noFill/>
                    </a:lnL>
                    <a:lnR>
                      <a:noFill/>
                    </a:lnR>
                    <a:lnT>
                      <a:noFill/>
                    </a:lnT>
                    <a:lnB>
                      <a:noFill/>
                    </a:lnB>
                    <a:noFill/>
                  </a:tcPr>
                </a:tc>
                <a:tc>
                  <a:txBody>
                    <a:bodyPr/>
                    <a:lstStyle/>
                    <a:p>
                      <a:pPr algn="ctr" fontAlgn="ctr"/>
                      <a:r>
                        <a:rPr lang="nb-NO" sz="700" b="0" i="0" u="none" strike="noStrike">
                          <a:solidFill>
                            <a:srgbClr val="000000"/>
                          </a:solidFill>
                          <a:effectLst/>
                          <a:latin typeface="Poppins" panose="00000500000000000000" pitchFamily="2" charset="0"/>
                        </a:rPr>
                        <a:t>61 %</a:t>
                      </a:r>
                    </a:p>
                  </a:txBody>
                  <a:tcPr marL="6972" marR="6972" marT="6972" marB="0" anchor="ctr">
                    <a:lnL>
                      <a:noFill/>
                    </a:lnL>
                    <a:lnR>
                      <a:noFill/>
                    </a:lnR>
                    <a:lnT>
                      <a:noFill/>
                    </a:lnT>
                    <a:lnB>
                      <a:noFill/>
                    </a:lnB>
                    <a:solidFill>
                      <a:srgbClr val="FFFFFF"/>
                    </a:solidFill>
                  </a:tcPr>
                </a:tc>
                <a:extLst>
                  <a:ext uri="{0D108BD9-81ED-4DB2-BD59-A6C34878D82A}">
                    <a16:rowId xmlns:a16="http://schemas.microsoft.com/office/drawing/2014/main" val="789915610"/>
                  </a:ext>
                </a:extLst>
              </a:tr>
              <a:tr h="202199">
                <a:tc>
                  <a:txBody>
                    <a:bodyPr/>
                    <a:lstStyle/>
                    <a:p>
                      <a:pPr algn="l" fontAlgn="ctr"/>
                      <a:r>
                        <a:rPr lang="nb-NO" sz="800" b="0" i="0" u="none" strike="noStrike">
                          <a:solidFill>
                            <a:srgbClr val="000000"/>
                          </a:solidFill>
                          <a:effectLst/>
                          <a:latin typeface="Poppins" panose="00000500000000000000" pitchFamily="2" charset="0"/>
                        </a:rPr>
                        <a:t>Porsgrunn</a:t>
                      </a:r>
                    </a:p>
                  </a:txBody>
                  <a:tcPr marL="6972" marR="6972" marT="6972" marB="0" anchor="ctr">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1842500</a:t>
                      </a:r>
                    </a:p>
                  </a:txBody>
                  <a:tcPr marL="6972" marR="6972" marT="6972" marB="0" anchor="b">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2558750</a:t>
                      </a:r>
                    </a:p>
                  </a:txBody>
                  <a:tcPr marL="6972" marR="6972" marT="6972" marB="0" anchor="b">
                    <a:lnL>
                      <a:noFill/>
                    </a:lnL>
                    <a:lnR>
                      <a:noFill/>
                    </a:lnR>
                    <a:lnT>
                      <a:noFill/>
                    </a:lnT>
                    <a:lnB>
                      <a:noFill/>
                    </a:lnB>
                    <a:noFill/>
                  </a:tcPr>
                </a:tc>
                <a:tc>
                  <a:txBody>
                    <a:bodyPr/>
                    <a:lstStyle/>
                    <a:p>
                      <a:pPr algn="ctr" fontAlgn="ctr"/>
                      <a:r>
                        <a:rPr lang="nb-NO" sz="700" b="0" i="0" u="none" strike="noStrike">
                          <a:solidFill>
                            <a:srgbClr val="000000"/>
                          </a:solidFill>
                          <a:effectLst/>
                          <a:latin typeface="Poppins" panose="00000500000000000000" pitchFamily="2" charset="0"/>
                        </a:rPr>
                        <a:t>39 %</a:t>
                      </a:r>
                    </a:p>
                  </a:txBody>
                  <a:tcPr marL="6972" marR="6972" marT="6972" marB="0" anchor="ctr">
                    <a:lnL>
                      <a:noFill/>
                    </a:lnL>
                    <a:lnR>
                      <a:noFill/>
                    </a:lnR>
                    <a:lnT>
                      <a:noFill/>
                    </a:lnT>
                    <a:lnB>
                      <a:noFill/>
                    </a:lnB>
                    <a:solidFill>
                      <a:srgbClr val="FFFFFF"/>
                    </a:solidFill>
                  </a:tcPr>
                </a:tc>
                <a:extLst>
                  <a:ext uri="{0D108BD9-81ED-4DB2-BD59-A6C34878D82A}">
                    <a16:rowId xmlns:a16="http://schemas.microsoft.com/office/drawing/2014/main" val="3425786788"/>
                  </a:ext>
                </a:extLst>
              </a:tr>
              <a:tr h="202199">
                <a:tc>
                  <a:txBody>
                    <a:bodyPr/>
                    <a:lstStyle/>
                    <a:p>
                      <a:pPr algn="l" fontAlgn="ctr"/>
                      <a:r>
                        <a:rPr lang="nb-NO" sz="800" b="0" i="0" u="none" strike="noStrike">
                          <a:solidFill>
                            <a:srgbClr val="000000"/>
                          </a:solidFill>
                          <a:effectLst/>
                          <a:latin typeface="Poppins" panose="00000500000000000000" pitchFamily="2" charset="0"/>
                        </a:rPr>
                        <a:t>Tromsø</a:t>
                      </a:r>
                    </a:p>
                  </a:txBody>
                  <a:tcPr marL="6972" marR="6972" marT="6972" marB="0" anchor="ctr">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1677500</a:t>
                      </a:r>
                    </a:p>
                  </a:txBody>
                  <a:tcPr marL="6972" marR="6972" marT="6972" marB="0" anchor="b">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2541500</a:t>
                      </a:r>
                    </a:p>
                  </a:txBody>
                  <a:tcPr marL="6972" marR="6972" marT="6972" marB="0" anchor="b">
                    <a:lnL>
                      <a:noFill/>
                    </a:lnL>
                    <a:lnR>
                      <a:noFill/>
                    </a:lnR>
                    <a:lnT>
                      <a:noFill/>
                    </a:lnT>
                    <a:lnB>
                      <a:noFill/>
                    </a:lnB>
                    <a:noFill/>
                  </a:tcPr>
                </a:tc>
                <a:tc>
                  <a:txBody>
                    <a:bodyPr/>
                    <a:lstStyle/>
                    <a:p>
                      <a:pPr algn="ctr" fontAlgn="ctr"/>
                      <a:r>
                        <a:rPr lang="nb-NO" sz="700" b="0" i="0" u="none" strike="noStrike">
                          <a:solidFill>
                            <a:srgbClr val="000000"/>
                          </a:solidFill>
                          <a:effectLst/>
                          <a:latin typeface="Poppins" panose="00000500000000000000" pitchFamily="2" charset="0"/>
                        </a:rPr>
                        <a:t>52 %</a:t>
                      </a:r>
                    </a:p>
                  </a:txBody>
                  <a:tcPr marL="6972" marR="6972" marT="6972" marB="0" anchor="ctr">
                    <a:lnL>
                      <a:noFill/>
                    </a:lnL>
                    <a:lnR>
                      <a:noFill/>
                    </a:lnR>
                    <a:lnT>
                      <a:noFill/>
                    </a:lnT>
                    <a:lnB>
                      <a:noFill/>
                    </a:lnB>
                    <a:solidFill>
                      <a:srgbClr val="FFFFFF"/>
                    </a:solidFill>
                  </a:tcPr>
                </a:tc>
                <a:extLst>
                  <a:ext uri="{0D108BD9-81ED-4DB2-BD59-A6C34878D82A}">
                    <a16:rowId xmlns:a16="http://schemas.microsoft.com/office/drawing/2014/main" val="4038749322"/>
                  </a:ext>
                </a:extLst>
              </a:tr>
              <a:tr h="251005">
                <a:tc>
                  <a:txBody>
                    <a:bodyPr/>
                    <a:lstStyle/>
                    <a:p>
                      <a:pPr algn="l" fontAlgn="ctr"/>
                      <a:r>
                        <a:rPr lang="nb-NO" sz="800" b="0" i="0" u="none" strike="noStrike">
                          <a:solidFill>
                            <a:srgbClr val="000000"/>
                          </a:solidFill>
                          <a:effectLst/>
                          <a:latin typeface="Poppins" panose="00000500000000000000" pitchFamily="2" charset="0"/>
                        </a:rPr>
                        <a:t>Kongsvinger</a:t>
                      </a:r>
                    </a:p>
                  </a:txBody>
                  <a:tcPr marL="6972" marR="6972" marT="6972" marB="0" anchor="ctr">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1567500</a:t>
                      </a:r>
                    </a:p>
                  </a:txBody>
                  <a:tcPr marL="6972" marR="6972" marT="6972" marB="0" anchor="b">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2530000</a:t>
                      </a:r>
                    </a:p>
                  </a:txBody>
                  <a:tcPr marL="6972" marR="6972" marT="6972" marB="0" anchor="b">
                    <a:lnL>
                      <a:noFill/>
                    </a:lnL>
                    <a:lnR>
                      <a:noFill/>
                    </a:lnR>
                    <a:lnT>
                      <a:noFill/>
                    </a:lnT>
                    <a:lnB>
                      <a:noFill/>
                    </a:lnB>
                    <a:noFill/>
                  </a:tcPr>
                </a:tc>
                <a:tc>
                  <a:txBody>
                    <a:bodyPr/>
                    <a:lstStyle/>
                    <a:p>
                      <a:pPr algn="ctr" fontAlgn="ctr"/>
                      <a:r>
                        <a:rPr lang="nb-NO" sz="700" b="0" i="0" u="none" strike="noStrike">
                          <a:solidFill>
                            <a:srgbClr val="000000"/>
                          </a:solidFill>
                          <a:effectLst/>
                          <a:latin typeface="Poppins" panose="00000500000000000000" pitchFamily="2" charset="0"/>
                        </a:rPr>
                        <a:t>61 %</a:t>
                      </a:r>
                    </a:p>
                  </a:txBody>
                  <a:tcPr marL="6972" marR="6972" marT="6972" marB="0" anchor="ctr">
                    <a:lnL>
                      <a:noFill/>
                    </a:lnL>
                    <a:lnR>
                      <a:noFill/>
                    </a:lnR>
                    <a:lnT>
                      <a:noFill/>
                    </a:lnT>
                    <a:lnB>
                      <a:noFill/>
                    </a:lnB>
                    <a:solidFill>
                      <a:srgbClr val="FFFFFF"/>
                    </a:solidFill>
                  </a:tcPr>
                </a:tc>
                <a:extLst>
                  <a:ext uri="{0D108BD9-81ED-4DB2-BD59-A6C34878D82A}">
                    <a16:rowId xmlns:a16="http://schemas.microsoft.com/office/drawing/2014/main" val="3899074325"/>
                  </a:ext>
                </a:extLst>
              </a:tr>
              <a:tr h="202199">
                <a:tc>
                  <a:txBody>
                    <a:bodyPr/>
                    <a:lstStyle/>
                    <a:p>
                      <a:pPr algn="l" fontAlgn="ctr"/>
                      <a:r>
                        <a:rPr lang="nb-NO" sz="800" b="0" i="0" u="none" strike="noStrike">
                          <a:solidFill>
                            <a:srgbClr val="000000"/>
                          </a:solidFill>
                          <a:effectLst/>
                          <a:latin typeface="Poppins" panose="00000500000000000000" pitchFamily="2" charset="0"/>
                        </a:rPr>
                        <a:t>Ringerike</a:t>
                      </a:r>
                    </a:p>
                  </a:txBody>
                  <a:tcPr marL="6972" marR="6972" marT="6972" marB="0" anchor="ctr">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1760000</a:t>
                      </a:r>
                    </a:p>
                  </a:txBody>
                  <a:tcPr marL="6972" marR="6972" marT="6972" marB="0" anchor="b">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2530000</a:t>
                      </a:r>
                    </a:p>
                  </a:txBody>
                  <a:tcPr marL="6972" marR="6972" marT="6972" marB="0" anchor="b">
                    <a:lnL>
                      <a:noFill/>
                    </a:lnL>
                    <a:lnR>
                      <a:noFill/>
                    </a:lnR>
                    <a:lnT>
                      <a:noFill/>
                    </a:lnT>
                    <a:lnB>
                      <a:noFill/>
                    </a:lnB>
                    <a:noFill/>
                  </a:tcPr>
                </a:tc>
                <a:tc>
                  <a:txBody>
                    <a:bodyPr/>
                    <a:lstStyle/>
                    <a:p>
                      <a:pPr algn="ctr" fontAlgn="ctr"/>
                      <a:r>
                        <a:rPr lang="nb-NO" sz="700" b="0" i="0" u="none" strike="noStrike">
                          <a:solidFill>
                            <a:srgbClr val="000000"/>
                          </a:solidFill>
                          <a:effectLst/>
                          <a:latin typeface="Poppins" panose="00000500000000000000" pitchFamily="2" charset="0"/>
                        </a:rPr>
                        <a:t>44 %</a:t>
                      </a:r>
                    </a:p>
                  </a:txBody>
                  <a:tcPr marL="6972" marR="6972" marT="6972" marB="0" anchor="ctr">
                    <a:lnL>
                      <a:noFill/>
                    </a:lnL>
                    <a:lnR>
                      <a:noFill/>
                    </a:lnR>
                    <a:lnT>
                      <a:noFill/>
                    </a:lnT>
                    <a:lnB>
                      <a:noFill/>
                    </a:lnB>
                    <a:solidFill>
                      <a:srgbClr val="FFFFFF"/>
                    </a:solidFill>
                  </a:tcPr>
                </a:tc>
                <a:extLst>
                  <a:ext uri="{0D108BD9-81ED-4DB2-BD59-A6C34878D82A}">
                    <a16:rowId xmlns:a16="http://schemas.microsoft.com/office/drawing/2014/main" val="2145963935"/>
                  </a:ext>
                </a:extLst>
              </a:tr>
              <a:tr h="202199">
                <a:tc>
                  <a:txBody>
                    <a:bodyPr/>
                    <a:lstStyle/>
                    <a:p>
                      <a:pPr algn="l" fontAlgn="ctr"/>
                      <a:r>
                        <a:rPr lang="nb-NO" sz="800" b="0" i="0" u="none" strike="noStrike">
                          <a:solidFill>
                            <a:srgbClr val="000000"/>
                          </a:solidFill>
                          <a:effectLst/>
                          <a:latin typeface="Poppins" panose="00000500000000000000" pitchFamily="2" charset="0"/>
                        </a:rPr>
                        <a:t>Sarpsborg</a:t>
                      </a:r>
                    </a:p>
                  </a:txBody>
                  <a:tcPr marL="6972" marR="6972" marT="6972" marB="0" anchor="ctr">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1677500</a:t>
                      </a:r>
                    </a:p>
                  </a:txBody>
                  <a:tcPr marL="6972" marR="6972" marT="6972" marB="0" anchor="b">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2530000</a:t>
                      </a:r>
                    </a:p>
                  </a:txBody>
                  <a:tcPr marL="6972" marR="6972" marT="6972" marB="0" anchor="b">
                    <a:lnL>
                      <a:noFill/>
                    </a:lnL>
                    <a:lnR>
                      <a:noFill/>
                    </a:lnR>
                    <a:lnT>
                      <a:noFill/>
                    </a:lnT>
                    <a:lnB>
                      <a:noFill/>
                    </a:lnB>
                    <a:noFill/>
                  </a:tcPr>
                </a:tc>
                <a:tc>
                  <a:txBody>
                    <a:bodyPr/>
                    <a:lstStyle/>
                    <a:p>
                      <a:pPr algn="ctr" fontAlgn="ctr"/>
                      <a:r>
                        <a:rPr lang="nb-NO" sz="700" b="0" i="0" u="none" strike="noStrike">
                          <a:solidFill>
                            <a:srgbClr val="000000"/>
                          </a:solidFill>
                          <a:effectLst/>
                          <a:latin typeface="Poppins" panose="00000500000000000000" pitchFamily="2" charset="0"/>
                        </a:rPr>
                        <a:t>51 %</a:t>
                      </a:r>
                    </a:p>
                  </a:txBody>
                  <a:tcPr marL="6972" marR="6972" marT="6972" marB="0" anchor="ctr">
                    <a:lnL>
                      <a:noFill/>
                    </a:lnL>
                    <a:lnR>
                      <a:noFill/>
                    </a:lnR>
                    <a:lnT>
                      <a:noFill/>
                    </a:lnT>
                    <a:lnB>
                      <a:noFill/>
                    </a:lnB>
                    <a:solidFill>
                      <a:srgbClr val="FFFFFF"/>
                    </a:solidFill>
                  </a:tcPr>
                </a:tc>
                <a:extLst>
                  <a:ext uri="{0D108BD9-81ED-4DB2-BD59-A6C34878D82A}">
                    <a16:rowId xmlns:a16="http://schemas.microsoft.com/office/drawing/2014/main" val="934864626"/>
                  </a:ext>
                </a:extLst>
              </a:tr>
              <a:tr h="202199">
                <a:tc>
                  <a:txBody>
                    <a:bodyPr/>
                    <a:lstStyle/>
                    <a:p>
                      <a:pPr algn="l" fontAlgn="ctr"/>
                      <a:r>
                        <a:rPr lang="nb-NO" sz="800" b="0" i="0" u="none" strike="noStrike">
                          <a:solidFill>
                            <a:srgbClr val="000000"/>
                          </a:solidFill>
                          <a:effectLst/>
                          <a:latin typeface="Poppins" panose="00000500000000000000" pitchFamily="2" charset="0"/>
                        </a:rPr>
                        <a:t>Sandefjord</a:t>
                      </a:r>
                    </a:p>
                  </a:txBody>
                  <a:tcPr marL="6972" marR="6972" marT="6972" marB="0" anchor="ctr">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1705000</a:t>
                      </a:r>
                    </a:p>
                  </a:txBody>
                  <a:tcPr marL="6972" marR="6972" marT="6972" marB="0" anchor="b">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2530000</a:t>
                      </a:r>
                    </a:p>
                  </a:txBody>
                  <a:tcPr marL="6972" marR="6972" marT="6972" marB="0" anchor="b">
                    <a:lnL>
                      <a:noFill/>
                    </a:lnL>
                    <a:lnR>
                      <a:noFill/>
                    </a:lnR>
                    <a:lnT>
                      <a:noFill/>
                    </a:lnT>
                    <a:lnB>
                      <a:noFill/>
                    </a:lnB>
                    <a:noFill/>
                  </a:tcPr>
                </a:tc>
                <a:tc>
                  <a:txBody>
                    <a:bodyPr/>
                    <a:lstStyle/>
                    <a:p>
                      <a:pPr algn="ctr" fontAlgn="ctr"/>
                      <a:r>
                        <a:rPr lang="nb-NO" sz="700" b="0" i="0" u="none" strike="noStrike">
                          <a:solidFill>
                            <a:srgbClr val="000000"/>
                          </a:solidFill>
                          <a:effectLst/>
                          <a:latin typeface="Poppins" panose="00000500000000000000" pitchFamily="2" charset="0"/>
                        </a:rPr>
                        <a:t>48 %</a:t>
                      </a:r>
                    </a:p>
                  </a:txBody>
                  <a:tcPr marL="6972" marR="6972" marT="6972" marB="0" anchor="ctr">
                    <a:lnL>
                      <a:noFill/>
                    </a:lnL>
                    <a:lnR>
                      <a:noFill/>
                    </a:lnR>
                    <a:lnT>
                      <a:noFill/>
                    </a:lnT>
                    <a:lnB>
                      <a:noFill/>
                    </a:lnB>
                    <a:solidFill>
                      <a:srgbClr val="FFFFFF"/>
                    </a:solidFill>
                  </a:tcPr>
                </a:tc>
                <a:extLst>
                  <a:ext uri="{0D108BD9-81ED-4DB2-BD59-A6C34878D82A}">
                    <a16:rowId xmlns:a16="http://schemas.microsoft.com/office/drawing/2014/main" val="1698183799"/>
                  </a:ext>
                </a:extLst>
              </a:tr>
              <a:tr h="202199">
                <a:tc>
                  <a:txBody>
                    <a:bodyPr/>
                    <a:lstStyle/>
                    <a:p>
                      <a:pPr algn="l" fontAlgn="ctr"/>
                      <a:r>
                        <a:rPr lang="nb-NO" sz="800" b="0" i="0" u="none" strike="noStrike">
                          <a:solidFill>
                            <a:srgbClr val="000000"/>
                          </a:solidFill>
                          <a:effectLst/>
                          <a:latin typeface="Poppins" panose="00000500000000000000" pitchFamily="2" charset="0"/>
                        </a:rPr>
                        <a:t>Skien</a:t>
                      </a:r>
                    </a:p>
                  </a:txBody>
                  <a:tcPr marL="6972" marR="6972" marT="6972" marB="0" anchor="ctr">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1705000</a:t>
                      </a:r>
                    </a:p>
                  </a:txBody>
                  <a:tcPr marL="6972" marR="6972" marT="6972" marB="0" anchor="b">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2507000</a:t>
                      </a:r>
                    </a:p>
                  </a:txBody>
                  <a:tcPr marL="6972" marR="6972" marT="6972" marB="0" anchor="b">
                    <a:lnL>
                      <a:noFill/>
                    </a:lnL>
                    <a:lnR>
                      <a:noFill/>
                    </a:lnR>
                    <a:lnT>
                      <a:noFill/>
                    </a:lnT>
                    <a:lnB>
                      <a:noFill/>
                    </a:lnB>
                    <a:noFill/>
                  </a:tcPr>
                </a:tc>
                <a:tc>
                  <a:txBody>
                    <a:bodyPr/>
                    <a:lstStyle/>
                    <a:p>
                      <a:pPr algn="ctr" fontAlgn="ctr"/>
                      <a:r>
                        <a:rPr lang="nb-NO" sz="700" b="0" i="0" u="none" strike="noStrike">
                          <a:solidFill>
                            <a:srgbClr val="000000"/>
                          </a:solidFill>
                          <a:effectLst/>
                          <a:latin typeface="Poppins" panose="00000500000000000000" pitchFamily="2" charset="0"/>
                        </a:rPr>
                        <a:t>47 %</a:t>
                      </a:r>
                    </a:p>
                  </a:txBody>
                  <a:tcPr marL="6972" marR="6972" marT="6972" marB="0" anchor="ctr">
                    <a:lnL>
                      <a:noFill/>
                    </a:lnL>
                    <a:lnR>
                      <a:noFill/>
                    </a:lnR>
                    <a:lnT>
                      <a:noFill/>
                    </a:lnT>
                    <a:lnB>
                      <a:noFill/>
                    </a:lnB>
                    <a:solidFill>
                      <a:srgbClr val="FFFFFF"/>
                    </a:solidFill>
                  </a:tcPr>
                </a:tc>
                <a:extLst>
                  <a:ext uri="{0D108BD9-81ED-4DB2-BD59-A6C34878D82A}">
                    <a16:rowId xmlns:a16="http://schemas.microsoft.com/office/drawing/2014/main" val="489154346"/>
                  </a:ext>
                </a:extLst>
              </a:tr>
              <a:tr h="202199">
                <a:tc>
                  <a:txBody>
                    <a:bodyPr/>
                    <a:lstStyle/>
                    <a:p>
                      <a:pPr algn="l" fontAlgn="ctr"/>
                      <a:r>
                        <a:rPr lang="nb-NO" sz="800" b="0" i="0" u="none" strike="noStrike">
                          <a:solidFill>
                            <a:srgbClr val="000000"/>
                          </a:solidFill>
                          <a:effectLst/>
                          <a:latin typeface="Poppins" panose="00000500000000000000" pitchFamily="2" charset="0"/>
                        </a:rPr>
                        <a:t>Fredrikstad</a:t>
                      </a:r>
                    </a:p>
                  </a:txBody>
                  <a:tcPr marL="6972" marR="6972" marT="6972" marB="0" anchor="ctr">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1705000</a:t>
                      </a:r>
                    </a:p>
                  </a:txBody>
                  <a:tcPr marL="6972" marR="6972" marT="6972" marB="0" anchor="b">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2472500</a:t>
                      </a:r>
                    </a:p>
                  </a:txBody>
                  <a:tcPr marL="6972" marR="6972" marT="6972" marB="0" anchor="b">
                    <a:lnL>
                      <a:noFill/>
                    </a:lnL>
                    <a:lnR>
                      <a:noFill/>
                    </a:lnR>
                    <a:lnT>
                      <a:noFill/>
                    </a:lnT>
                    <a:lnB>
                      <a:noFill/>
                    </a:lnB>
                    <a:noFill/>
                  </a:tcPr>
                </a:tc>
                <a:tc>
                  <a:txBody>
                    <a:bodyPr/>
                    <a:lstStyle/>
                    <a:p>
                      <a:pPr algn="ctr" fontAlgn="ctr"/>
                      <a:r>
                        <a:rPr lang="nb-NO" sz="700" b="0" i="0" u="none" strike="noStrike">
                          <a:solidFill>
                            <a:srgbClr val="000000"/>
                          </a:solidFill>
                          <a:effectLst/>
                          <a:latin typeface="Poppins" panose="00000500000000000000" pitchFamily="2" charset="0"/>
                        </a:rPr>
                        <a:t>45 %</a:t>
                      </a:r>
                    </a:p>
                  </a:txBody>
                  <a:tcPr marL="6972" marR="6972" marT="6972" marB="0" anchor="ctr">
                    <a:lnL>
                      <a:noFill/>
                    </a:lnL>
                    <a:lnR>
                      <a:noFill/>
                    </a:lnR>
                    <a:lnT>
                      <a:noFill/>
                    </a:lnT>
                    <a:lnB>
                      <a:noFill/>
                    </a:lnB>
                    <a:solidFill>
                      <a:srgbClr val="FFFFFF"/>
                    </a:solidFill>
                  </a:tcPr>
                </a:tc>
                <a:extLst>
                  <a:ext uri="{0D108BD9-81ED-4DB2-BD59-A6C34878D82A}">
                    <a16:rowId xmlns:a16="http://schemas.microsoft.com/office/drawing/2014/main" val="1278695217"/>
                  </a:ext>
                </a:extLst>
              </a:tr>
              <a:tr h="202199">
                <a:tc>
                  <a:txBody>
                    <a:bodyPr/>
                    <a:lstStyle/>
                    <a:p>
                      <a:pPr algn="l" fontAlgn="ctr"/>
                      <a:r>
                        <a:rPr lang="nb-NO" sz="800" b="0" i="0" u="none" strike="noStrike">
                          <a:solidFill>
                            <a:srgbClr val="000000"/>
                          </a:solidFill>
                          <a:effectLst/>
                          <a:latin typeface="Poppins" panose="00000500000000000000" pitchFamily="2" charset="0"/>
                        </a:rPr>
                        <a:t>Halden</a:t>
                      </a:r>
                    </a:p>
                  </a:txBody>
                  <a:tcPr marL="6972" marR="6972" marT="6972" marB="0" anchor="ctr">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1650000</a:t>
                      </a:r>
                    </a:p>
                  </a:txBody>
                  <a:tcPr marL="6972" marR="6972" marT="6972" marB="0" anchor="b">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2403500</a:t>
                      </a:r>
                    </a:p>
                  </a:txBody>
                  <a:tcPr marL="6972" marR="6972" marT="6972" marB="0" anchor="b">
                    <a:lnL>
                      <a:noFill/>
                    </a:lnL>
                    <a:lnR>
                      <a:noFill/>
                    </a:lnR>
                    <a:lnT>
                      <a:noFill/>
                    </a:lnT>
                    <a:lnB>
                      <a:noFill/>
                    </a:lnB>
                    <a:noFill/>
                  </a:tcPr>
                </a:tc>
                <a:tc>
                  <a:txBody>
                    <a:bodyPr/>
                    <a:lstStyle/>
                    <a:p>
                      <a:pPr algn="ctr" fontAlgn="ctr"/>
                      <a:r>
                        <a:rPr lang="nb-NO" sz="700" b="0" i="0" u="none" strike="noStrike">
                          <a:solidFill>
                            <a:srgbClr val="000000"/>
                          </a:solidFill>
                          <a:effectLst/>
                          <a:latin typeface="Poppins" panose="00000500000000000000" pitchFamily="2" charset="0"/>
                        </a:rPr>
                        <a:t>46 %</a:t>
                      </a:r>
                    </a:p>
                  </a:txBody>
                  <a:tcPr marL="6972" marR="6972" marT="6972" marB="0" anchor="ctr">
                    <a:lnL>
                      <a:noFill/>
                    </a:lnL>
                    <a:lnR>
                      <a:noFill/>
                    </a:lnR>
                    <a:lnT>
                      <a:noFill/>
                    </a:lnT>
                    <a:lnB>
                      <a:noFill/>
                    </a:lnB>
                    <a:solidFill>
                      <a:srgbClr val="FFFFFF"/>
                    </a:solidFill>
                  </a:tcPr>
                </a:tc>
                <a:extLst>
                  <a:ext uri="{0D108BD9-81ED-4DB2-BD59-A6C34878D82A}">
                    <a16:rowId xmlns:a16="http://schemas.microsoft.com/office/drawing/2014/main" val="2432989690"/>
                  </a:ext>
                </a:extLst>
              </a:tr>
              <a:tr h="202199">
                <a:tc>
                  <a:txBody>
                    <a:bodyPr/>
                    <a:lstStyle/>
                    <a:p>
                      <a:pPr algn="l" fontAlgn="ctr"/>
                      <a:r>
                        <a:rPr lang="nb-NO" sz="800" b="0" i="0" u="none" strike="noStrike">
                          <a:solidFill>
                            <a:srgbClr val="000000"/>
                          </a:solidFill>
                          <a:effectLst/>
                          <a:latin typeface="Poppins" panose="00000500000000000000" pitchFamily="2" charset="0"/>
                        </a:rPr>
                        <a:t>Lillehammer</a:t>
                      </a:r>
                    </a:p>
                  </a:txBody>
                  <a:tcPr marL="6972" marR="6972" marT="6972" marB="0" anchor="ctr">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1595000</a:t>
                      </a:r>
                    </a:p>
                  </a:txBody>
                  <a:tcPr marL="6972" marR="6972" marT="6972" marB="0" anchor="b">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2323000</a:t>
                      </a:r>
                    </a:p>
                  </a:txBody>
                  <a:tcPr marL="6972" marR="6972" marT="6972" marB="0" anchor="b">
                    <a:lnL>
                      <a:noFill/>
                    </a:lnL>
                    <a:lnR>
                      <a:noFill/>
                    </a:lnR>
                    <a:lnT>
                      <a:noFill/>
                    </a:lnT>
                    <a:lnB>
                      <a:noFill/>
                    </a:lnB>
                    <a:noFill/>
                  </a:tcPr>
                </a:tc>
                <a:tc>
                  <a:txBody>
                    <a:bodyPr/>
                    <a:lstStyle/>
                    <a:p>
                      <a:pPr algn="ctr" fontAlgn="ctr"/>
                      <a:r>
                        <a:rPr lang="nb-NO" sz="700" b="0" i="0" u="none" strike="noStrike">
                          <a:solidFill>
                            <a:srgbClr val="000000"/>
                          </a:solidFill>
                          <a:effectLst/>
                          <a:latin typeface="Poppins" panose="00000500000000000000" pitchFamily="2" charset="0"/>
                        </a:rPr>
                        <a:t>46 %</a:t>
                      </a:r>
                    </a:p>
                  </a:txBody>
                  <a:tcPr marL="6972" marR="6972" marT="6972" marB="0" anchor="ctr">
                    <a:lnL>
                      <a:noFill/>
                    </a:lnL>
                    <a:lnR>
                      <a:noFill/>
                    </a:lnR>
                    <a:lnT>
                      <a:noFill/>
                    </a:lnT>
                    <a:lnB>
                      <a:noFill/>
                    </a:lnB>
                    <a:solidFill>
                      <a:srgbClr val="FFFFFF"/>
                    </a:solidFill>
                  </a:tcPr>
                </a:tc>
                <a:extLst>
                  <a:ext uri="{0D108BD9-81ED-4DB2-BD59-A6C34878D82A}">
                    <a16:rowId xmlns:a16="http://schemas.microsoft.com/office/drawing/2014/main" val="3984627536"/>
                  </a:ext>
                </a:extLst>
              </a:tr>
              <a:tr h="202199">
                <a:tc>
                  <a:txBody>
                    <a:bodyPr/>
                    <a:lstStyle/>
                    <a:p>
                      <a:pPr algn="l" fontAlgn="ctr"/>
                      <a:r>
                        <a:rPr lang="nb-NO" sz="800" b="0" i="0" u="none" strike="noStrike">
                          <a:solidFill>
                            <a:srgbClr val="000000"/>
                          </a:solidFill>
                          <a:effectLst/>
                          <a:latin typeface="Poppins" panose="00000500000000000000" pitchFamily="2" charset="0"/>
                        </a:rPr>
                        <a:t>Kragerø</a:t>
                      </a:r>
                    </a:p>
                  </a:txBody>
                  <a:tcPr marL="6972" marR="6972" marT="6972" marB="0" anchor="ctr">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1512500</a:t>
                      </a:r>
                    </a:p>
                  </a:txBody>
                  <a:tcPr marL="6972" marR="6972" marT="6972" marB="0" anchor="b">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2323000</a:t>
                      </a:r>
                    </a:p>
                  </a:txBody>
                  <a:tcPr marL="6972" marR="6972" marT="6972" marB="0" anchor="b">
                    <a:lnL>
                      <a:noFill/>
                    </a:lnL>
                    <a:lnR>
                      <a:noFill/>
                    </a:lnR>
                    <a:lnT>
                      <a:noFill/>
                    </a:lnT>
                    <a:lnB>
                      <a:noFill/>
                    </a:lnB>
                    <a:noFill/>
                  </a:tcPr>
                </a:tc>
                <a:tc>
                  <a:txBody>
                    <a:bodyPr/>
                    <a:lstStyle/>
                    <a:p>
                      <a:pPr algn="ctr" fontAlgn="ctr"/>
                      <a:r>
                        <a:rPr lang="nb-NO" sz="700" b="0" i="0" u="none" strike="noStrike">
                          <a:solidFill>
                            <a:srgbClr val="000000"/>
                          </a:solidFill>
                          <a:effectLst/>
                          <a:latin typeface="Poppins" panose="00000500000000000000" pitchFamily="2" charset="0"/>
                        </a:rPr>
                        <a:t>54 %</a:t>
                      </a:r>
                    </a:p>
                  </a:txBody>
                  <a:tcPr marL="6972" marR="6972" marT="6972" marB="0" anchor="ctr">
                    <a:lnL>
                      <a:noFill/>
                    </a:lnL>
                    <a:lnR>
                      <a:noFill/>
                    </a:lnR>
                    <a:lnT>
                      <a:noFill/>
                    </a:lnT>
                    <a:lnB>
                      <a:noFill/>
                    </a:lnB>
                    <a:solidFill>
                      <a:srgbClr val="FFFFFF"/>
                    </a:solidFill>
                  </a:tcPr>
                </a:tc>
                <a:extLst>
                  <a:ext uri="{0D108BD9-81ED-4DB2-BD59-A6C34878D82A}">
                    <a16:rowId xmlns:a16="http://schemas.microsoft.com/office/drawing/2014/main" val="598774436"/>
                  </a:ext>
                </a:extLst>
              </a:tr>
              <a:tr h="202199">
                <a:tc>
                  <a:txBody>
                    <a:bodyPr/>
                    <a:lstStyle/>
                    <a:p>
                      <a:pPr algn="l" fontAlgn="ctr"/>
                      <a:r>
                        <a:rPr lang="nb-NO" sz="800" b="0" i="0" u="none" strike="noStrike">
                          <a:solidFill>
                            <a:srgbClr val="000000"/>
                          </a:solidFill>
                          <a:effectLst/>
                          <a:latin typeface="Poppins" panose="00000500000000000000" pitchFamily="2" charset="0"/>
                        </a:rPr>
                        <a:t>Kristiansand</a:t>
                      </a:r>
                    </a:p>
                  </a:txBody>
                  <a:tcPr marL="6972" marR="6972" marT="6972" marB="0" anchor="ctr">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1760000</a:t>
                      </a:r>
                    </a:p>
                  </a:txBody>
                  <a:tcPr marL="6972" marR="6972" marT="6972" marB="0" anchor="b">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2300000</a:t>
                      </a:r>
                    </a:p>
                  </a:txBody>
                  <a:tcPr marL="6972" marR="6972" marT="6972" marB="0" anchor="b">
                    <a:lnL>
                      <a:noFill/>
                    </a:lnL>
                    <a:lnR>
                      <a:noFill/>
                    </a:lnR>
                    <a:lnT>
                      <a:noFill/>
                    </a:lnT>
                    <a:lnB>
                      <a:noFill/>
                    </a:lnB>
                    <a:noFill/>
                  </a:tcPr>
                </a:tc>
                <a:tc>
                  <a:txBody>
                    <a:bodyPr/>
                    <a:lstStyle/>
                    <a:p>
                      <a:pPr algn="ctr" fontAlgn="ctr"/>
                      <a:r>
                        <a:rPr lang="nb-NO" sz="700" b="0" i="0" u="none" strike="noStrike">
                          <a:solidFill>
                            <a:srgbClr val="000000"/>
                          </a:solidFill>
                          <a:effectLst/>
                          <a:latin typeface="Poppins" panose="00000500000000000000" pitchFamily="2" charset="0"/>
                        </a:rPr>
                        <a:t>31 %</a:t>
                      </a:r>
                    </a:p>
                  </a:txBody>
                  <a:tcPr marL="6972" marR="6972" marT="6972" marB="0" anchor="ctr">
                    <a:lnL>
                      <a:noFill/>
                    </a:lnL>
                    <a:lnR>
                      <a:noFill/>
                    </a:lnR>
                    <a:lnT>
                      <a:noFill/>
                    </a:lnT>
                    <a:lnB>
                      <a:noFill/>
                    </a:lnB>
                    <a:solidFill>
                      <a:srgbClr val="FFFFFF"/>
                    </a:solidFill>
                  </a:tcPr>
                </a:tc>
                <a:extLst>
                  <a:ext uri="{0D108BD9-81ED-4DB2-BD59-A6C34878D82A}">
                    <a16:rowId xmlns:a16="http://schemas.microsoft.com/office/drawing/2014/main" val="152695760"/>
                  </a:ext>
                </a:extLst>
              </a:tr>
              <a:tr h="202199">
                <a:tc>
                  <a:txBody>
                    <a:bodyPr/>
                    <a:lstStyle/>
                    <a:p>
                      <a:pPr algn="l" fontAlgn="ctr"/>
                      <a:r>
                        <a:rPr lang="nb-NO" sz="800" b="0" i="0" u="none" strike="noStrike">
                          <a:solidFill>
                            <a:srgbClr val="000000"/>
                          </a:solidFill>
                          <a:effectLst/>
                          <a:latin typeface="Poppins" panose="00000500000000000000" pitchFamily="2" charset="0"/>
                        </a:rPr>
                        <a:t>Steinkjer</a:t>
                      </a:r>
                    </a:p>
                  </a:txBody>
                  <a:tcPr marL="6972" marR="6972" marT="6972" marB="0" anchor="ctr">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1375000</a:t>
                      </a:r>
                    </a:p>
                  </a:txBody>
                  <a:tcPr marL="6972" marR="6972" marT="6972" marB="0" anchor="b">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2231000</a:t>
                      </a:r>
                    </a:p>
                  </a:txBody>
                  <a:tcPr marL="6972" marR="6972" marT="6972" marB="0" anchor="b">
                    <a:lnL>
                      <a:noFill/>
                    </a:lnL>
                    <a:lnR>
                      <a:noFill/>
                    </a:lnR>
                    <a:lnT>
                      <a:noFill/>
                    </a:lnT>
                    <a:lnB>
                      <a:noFill/>
                    </a:lnB>
                    <a:noFill/>
                  </a:tcPr>
                </a:tc>
                <a:tc>
                  <a:txBody>
                    <a:bodyPr/>
                    <a:lstStyle/>
                    <a:p>
                      <a:pPr algn="ctr" fontAlgn="ctr"/>
                      <a:r>
                        <a:rPr lang="nb-NO" sz="700" b="0" i="0" u="none" strike="noStrike">
                          <a:solidFill>
                            <a:srgbClr val="000000"/>
                          </a:solidFill>
                          <a:effectLst/>
                          <a:latin typeface="Poppins" panose="00000500000000000000" pitchFamily="2" charset="0"/>
                        </a:rPr>
                        <a:t>62 %</a:t>
                      </a:r>
                    </a:p>
                  </a:txBody>
                  <a:tcPr marL="6972" marR="6972" marT="6972" marB="0" anchor="ctr">
                    <a:lnL>
                      <a:noFill/>
                    </a:lnL>
                    <a:lnR>
                      <a:noFill/>
                    </a:lnR>
                    <a:lnT>
                      <a:noFill/>
                    </a:lnT>
                    <a:lnB>
                      <a:noFill/>
                    </a:lnB>
                    <a:solidFill>
                      <a:srgbClr val="FFFFFF"/>
                    </a:solidFill>
                  </a:tcPr>
                </a:tc>
                <a:extLst>
                  <a:ext uri="{0D108BD9-81ED-4DB2-BD59-A6C34878D82A}">
                    <a16:rowId xmlns:a16="http://schemas.microsoft.com/office/drawing/2014/main" val="2620172422"/>
                  </a:ext>
                </a:extLst>
              </a:tr>
              <a:tr h="202199">
                <a:tc>
                  <a:txBody>
                    <a:bodyPr/>
                    <a:lstStyle/>
                    <a:p>
                      <a:pPr algn="l" fontAlgn="ctr"/>
                      <a:r>
                        <a:rPr lang="nb-NO" sz="800" b="0" i="0" u="none" strike="noStrike">
                          <a:solidFill>
                            <a:srgbClr val="000000"/>
                          </a:solidFill>
                          <a:effectLst/>
                          <a:latin typeface="Poppins" panose="00000500000000000000" pitchFamily="2" charset="0"/>
                        </a:rPr>
                        <a:t>Notodden</a:t>
                      </a:r>
                    </a:p>
                  </a:txBody>
                  <a:tcPr marL="6972" marR="6972" marT="6972" marB="0" anchor="ctr">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1512500</a:t>
                      </a:r>
                    </a:p>
                  </a:txBody>
                  <a:tcPr marL="6972" marR="6972" marT="6972" marB="0" anchor="b">
                    <a:lnL>
                      <a:noFill/>
                    </a:lnL>
                    <a:lnR>
                      <a:noFill/>
                    </a:lnR>
                    <a:lnT>
                      <a:noFill/>
                    </a:lnT>
                    <a:lnB>
                      <a:noFill/>
                    </a:lnB>
                    <a:noFill/>
                  </a:tcPr>
                </a:tc>
                <a:tc>
                  <a:txBody>
                    <a:bodyPr/>
                    <a:lstStyle/>
                    <a:p>
                      <a:pPr algn="ctr" fontAlgn="b"/>
                      <a:r>
                        <a:rPr lang="nb-NO" sz="800" b="0" i="0" u="none" strike="noStrike" dirty="0">
                          <a:solidFill>
                            <a:srgbClr val="000000"/>
                          </a:solidFill>
                          <a:effectLst/>
                          <a:latin typeface="Poppins" panose="00000500000000000000" pitchFamily="2" charset="0"/>
                        </a:rPr>
                        <a:t>2208000</a:t>
                      </a:r>
                    </a:p>
                  </a:txBody>
                  <a:tcPr marL="6972" marR="6972" marT="6972" marB="0" anchor="b">
                    <a:lnL>
                      <a:noFill/>
                    </a:lnL>
                    <a:lnR>
                      <a:noFill/>
                    </a:lnR>
                    <a:lnT>
                      <a:noFill/>
                    </a:lnT>
                    <a:lnB>
                      <a:noFill/>
                    </a:lnB>
                    <a:noFill/>
                  </a:tcPr>
                </a:tc>
                <a:tc>
                  <a:txBody>
                    <a:bodyPr/>
                    <a:lstStyle/>
                    <a:p>
                      <a:pPr algn="ctr" fontAlgn="ctr"/>
                      <a:r>
                        <a:rPr lang="nb-NO" sz="700" b="0" i="0" u="none" strike="noStrike">
                          <a:solidFill>
                            <a:srgbClr val="000000"/>
                          </a:solidFill>
                          <a:effectLst/>
                          <a:latin typeface="Poppins" panose="00000500000000000000" pitchFamily="2" charset="0"/>
                        </a:rPr>
                        <a:t>46 %</a:t>
                      </a:r>
                    </a:p>
                  </a:txBody>
                  <a:tcPr marL="6972" marR="6972" marT="6972" marB="0" anchor="ctr">
                    <a:lnL>
                      <a:noFill/>
                    </a:lnL>
                    <a:lnR>
                      <a:noFill/>
                    </a:lnR>
                    <a:lnT>
                      <a:noFill/>
                    </a:lnT>
                    <a:lnB>
                      <a:noFill/>
                    </a:lnB>
                    <a:solidFill>
                      <a:srgbClr val="FFFFFF"/>
                    </a:solidFill>
                  </a:tcPr>
                </a:tc>
                <a:extLst>
                  <a:ext uri="{0D108BD9-81ED-4DB2-BD59-A6C34878D82A}">
                    <a16:rowId xmlns:a16="http://schemas.microsoft.com/office/drawing/2014/main" val="35013836"/>
                  </a:ext>
                </a:extLst>
              </a:tr>
              <a:tr h="202199">
                <a:tc>
                  <a:txBody>
                    <a:bodyPr/>
                    <a:lstStyle/>
                    <a:p>
                      <a:pPr algn="l" fontAlgn="ctr"/>
                      <a:r>
                        <a:rPr lang="nb-NO" sz="800" b="0" i="0" u="none" strike="noStrike">
                          <a:solidFill>
                            <a:srgbClr val="000000"/>
                          </a:solidFill>
                          <a:effectLst/>
                          <a:latin typeface="Poppins" panose="00000500000000000000" pitchFamily="2" charset="0"/>
                        </a:rPr>
                        <a:t>Arendal</a:t>
                      </a:r>
                    </a:p>
                  </a:txBody>
                  <a:tcPr marL="6972" marR="6972" marT="6972" marB="0" anchor="ctr">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1567500</a:t>
                      </a:r>
                    </a:p>
                  </a:txBody>
                  <a:tcPr marL="6972" marR="6972" marT="6972" marB="0" anchor="b">
                    <a:lnL>
                      <a:noFill/>
                    </a:lnL>
                    <a:lnR>
                      <a:noFill/>
                    </a:lnR>
                    <a:lnT>
                      <a:noFill/>
                    </a:lnT>
                    <a:lnB>
                      <a:noFill/>
                    </a:lnB>
                    <a:noFill/>
                  </a:tcPr>
                </a:tc>
                <a:tc>
                  <a:txBody>
                    <a:bodyPr/>
                    <a:lstStyle/>
                    <a:p>
                      <a:pPr algn="ctr" fontAlgn="b"/>
                      <a:r>
                        <a:rPr lang="nb-NO" sz="800" b="0" i="0" u="none" strike="noStrike">
                          <a:solidFill>
                            <a:srgbClr val="000000"/>
                          </a:solidFill>
                          <a:effectLst/>
                          <a:latin typeface="Poppins" panose="00000500000000000000" pitchFamily="2" charset="0"/>
                        </a:rPr>
                        <a:t>2173500</a:t>
                      </a:r>
                    </a:p>
                  </a:txBody>
                  <a:tcPr marL="6972" marR="6972" marT="6972" marB="0" anchor="b">
                    <a:lnL>
                      <a:noFill/>
                    </a:lnL>
                    <a:lnR>
                      <a:noFill/>
                    </a:lnR>
                    <a:lnT>
                      <a:noFill/>
                    </a:lnT>
                    <a:lnB>
                      <a:noFill/>
                    </a:lnB>
                    <a:noFill/>
                  </a:tcPr>
                </a:tc>
                <a:tc>
                  <a:txBody>
                    <a:bodyPr/>
                    <a:lstStyle/>
                    <a:p>
                      <a:pPr algn="ctr" fontAlgn="ctr"/>
                      <a:r>
                        <a:rPr lang="nb-NO" sz="700" b="0" i="0" u="none" strike="noStrike" dirty="0">
                          <a:solidFill>
                            <a:srgbClr val="000000"/>
                          </a:solidFill>
                          <a:effectLst/>
                          <a:latin typeface="Poppins" panose="00000500000000000000" pitchFamily="2" charset="0"/>
                        </a:rPr>
                        <a:t>39 %</a:t>
                      </a:r>
                    </a:p>
                  </a:txBody>
                  <a:tcPr marL="6972" marR="6972" marT="6972" marB="0" anchor="ctr">
                    <a:lnL>
                      <a:noFill/>
                    </a:lnL>
                    <a:lnR>
                      <a:noFill/>
                    </a:lnR>
                    <a:lnT>
                      <a:noFill/>
                    </a:lnT>
                    <a:lnB>
                      <a:noFill/>
                    </a:lnB>
                    <a:solidFill>
                      <a:srgbClr val="FFFFFF"/>
                    </a:solidFill>
                  </a:tcPr>
                </a:tc>
                <a:extLst>
                  <a:ext uri="{0D108BD9-81ED-4DB2-BD59-A6C34878D82A}">
                    <a16:rowId xmlns:a16="http://schemas.microsoft.com/office/drawing/2014/main" val="3954978435"/>
                  </a:ext>
                </a:extLst>
              </a:tr>
            </a:tbl>
          </a:graphicData>
        </a:graphic>
      </p:graphicFrame>
    </p:spTree>
    <p:extLst>
      <p:ext uri="{BB962C8B-B14F-4D97-AF65-F5344CB8AC3E}">
        <p14:creationId xmlns:p14="http://schemas.microsoft.com/office/powerpoint/2010/main" val="38915515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ssholder for lysbildenummer 1">
            <a:extLst>
              <a:ext uri="{FF2B5EF4-FFF2-40B4-BE49-F238E27FC236}">
                <a16:creationId xmlns:a16="http://schemas.microsoft.com/office/drawing/2014/main" id="{588798DA-8AD1-49AA-96BC-11EE872291DD}"/>
              </a:ext>
            </a:extLst>
          </p:cNvPr>
          <p:cNvSpPr>
            <a:spLocks noGrp="1"/>
          </p:cNvSpPr>
          <p:nvPr>
            <p:ph type="sldNum" sz="quarter" idx="4"/>
          </p:nvPr>
        </p:nvSpPr>
        <p:spPr/>
        <p:txBody>
          <a:bodyPr/>
          <a:lstStyle/>
          <a:p>
            <a:endParaRPr lang="nb-NO">
              <a:latin typeface="Poppins" panose="00000500000000000000" pitchFamily="2" charset="0"/>
              <a:cs typeface="Poppins" panose="00000500000000000000" pitchFamily="2" charset="0"/>
            </a:endParaRPr>
          </a:p>
          <a:p>
            <a:r>
              <a:rPr lang="nb-NO">
                <a:latin typeface="Poppins" panose="00000500000000000000" pitchFamily="2" charset="0"/>
                <a:cs typeface="Poppins" panose="00000500000000000000" pitchFamily="2" charset="0"/>
              </a:rPr>
              <a:t>|</a:t>
            </a:r>
            <a:fld id="{24D30786-8B39-469D-81D3-C60E056D83AF}" type="slidenum">
              <a:rPr lang="nb-NO" smtClean="0">
                <a:latin typeface="Poppins" panose="00000500000000000000" pitchFamily="2" charset="0"/>
                <a:cs typeface="Poppins" panose="00000500000000000000" pitchFamily="2" charset="0"/>
              </a:rPr>
              <a:pPr/>
              <a:t>11</a:t>
            </a:fld>
            <a:r>
              <a:rPr lang="nb-NO">
                <a:latin typeface="Poppins" panose="00000500000000000000" pitchFamily="2" charset="0"/>
                <a:cs typeface="Poppins" panose="00000500000000000000" pitchFamily="2" charset="0"/>
              </a:rPr>
              <a:t>|</a:t>
            </a:r>
          </a:p>
        </p:txBody>
      </p:sp>
      <p:sp>
        <p:nvSpPr>
          <p:cNvPr id="12" name="TextBox 7">
            <a:extLst>
              <a:ext uri="{FF2B5EF4-FFF2-40B4-BE49-F238E27FC236}">
                <a16:creationId xmlns:a16="http://schemas.microsoft.com/office/drawing/2014/main" id="{A94E28DC-48EA-440D-A420-9F3FC2F1DF21}"/>
              </a:ext>
            </a:extLst>
          </p:cNvPr>
          <p:cNvSpPr txBox="1"/>
          <p:nvPr/>
        </p:nvSpPr>
        <p:spPr>
          <a:xfrm>
            <a:off x="0" y="436149"/>
            <a:ext cx="12192000" cy="461665"/>
          </a:xfrm>
          <a:prstGeom prst="rect">
            <a:avLst/>
          </a:prstGeom>
          <a:noFill/>
        </p:spPr>
        <p:txBody>
          <a:bodyPr wrap="square" rtlCol="0">
            <a:spAutoFit/>
          </a:bodyPr>
          <a:lstStyle/>
          <a:p>
            <a:pPr algn="ctr"/>
            <a:r>
              <a:rPr lang="nb-NO" sz="2400" b="1">
                <a:latin typeface="Poppins" panose="00000500000000000000" pitchFamily="2" charset="0"/>
                <a:cs typeface="Poppins" panose="00000500000000000000" pitchFamily="2" charset="0"/>
              </a:rPr>
              <a:t>Tabell 3: </a:t>
            </a:r>
            <a:r>
              <a:rPr lang="nb-NO" sz="2400">
                <a:latin typeface="Poppins" panose="00000500000000000000" pitchFamily="2" charset="0"/>
                <a:cs typeface="Poppins" panose="00000500000000000000" pitchFamily="2" charset="0"/>
              </a:rPr>
              <a:t>Førstehjemindeksen</a:t>
            </a:r>
          </a:p>
        </p:txBody>
      </p:sp>
      <p:sp>
        <p:nvSpPr>
          <p:cNvPr id="5" name="TextBox 10">
            <a:extLst>
              <a:ext uri="{FF2B5EF4-FFF2-40B4-BE49-F238E27FC236}">
                <a16:creationId xmlns:a16="http://schemas.microsoft.com/office/drawing/2014/main" id="{B1EED305-5725-4FC2-A70C-645A377D4E1C}"/>
              </a:ext>
            </a:extLst>
          </p:cNvPr>
          <p:cNvSpPr txBox="1"/>
          <p:nvPr/>
        </p:nvSpPr>
        <p:spPr>
          <a:xfrm>
            <a:off x="985894" y="6272268"/>
            <a:ext cx="10579573" cy="246221"/>
          </a:xfrm>
          <a:prstGeom prst="rect">
            <a:avLst/>
          </a:prstGeom>
          <a:noFill/>
        </p:spPr>
        <p:txBody>
          <a:bodyPr wrap="square" rtlCol="0">
            <a:spAutoFit/>
          </a:bodyPr>
          <a:lstStyle/>
          <a:p>
            <a:r>
              <a:rPr lang="nb-NO" sz="1000" b="1">
                <a:latin typeface="Poppins" panose="00000500000000000000" pitchFamily="2" charset="0"/>
                <a:cs typeface="Poppins" panose="00000500000000000000" pitchFamily="2" charset="0"/>
              </a:rPr>
              <a:t>Merknader: </a:t>
            </a:r>
            <a:r>
              <a:rPr lang="nb-NO" sz="1000">
                <a:latin typeface="Poppins" panose="00000500000000000000" pitchFamily="2" charset="0"/>
                <a:cs typeface="Poppins" panose="00000500000000000000" pitchFamily="2" charset="0"/>
              </a:rPr>
              <a:t>Kilder: SØA og Eiendomsverdi. Snittet for De store Byene og Norge er vektet med transaksjonsvolum i hver kommune. </a:t>
            </a:r>
            <a:endParaRPr lang="nb-NO" sz="1000">
              <a:highlight>
                <a:srgbClr val="FFFF00"/>
              </a:highlight>
              <a:latin typeface="Poppins" panose="00000500000000000000" pitchFamily="2" charset="0"/>
              <a:cs typeface="Poppins" panose="00000500000000000000" pitchFamily="2" charset="0"/>
            </a:endParaRPr>
          </a:p>
        </p:txBody>
      </p:sp>
      <p:graphicFrame>
        <p:nvGraphicFramePr>
          <p:cNvPr id="6" name="Tabell 5">
            <a:extLst>
              <a:ext uri="{FF2B5EF4-FFF2-40B4-BE49-F238E27FC236}">
                <a16:creationId xmlns:a16="http://schemas.microsoft.com/office/drawing/2014/main" id="{BB35C6C9-5251-5FC4-744A-0B158251C710}"/>
              </a:ext>
            </a:extLst>
          </p:cNvPr>
          <p:cNvGraphicFramePr>
            <a:graphicFrameLocks noGrp="1"/>
          </p:cNvGraphicFramePr>
          <p:nvPr>
            <p:extLst>
              <p:ext uri="{D42A27DB-BD31-4B8C-83A1-F6EECF244321}">
                <p14:modId xmlns:p14="http://schemas.microsoft.com/office/powerpoint/2010/main" val="834117512"/>
              </p:ext>
            </p:extLst>
          </p:nvPr>
        </p:nvGraphicFramePr>
        <p:xfrm>
          <a:off x="3116004" y="1083111"/>
          <a:ext cx="2517959" cy="4908556"/>
        </p:xfrm>
        <a:graphic>
          <a:graphicData uri="http://schemas.openxmlformats.org/drawingml/2006/table">
            <a:tbl>
              <a:tblPr/>
              <a:tblGrid>
                <a:gridCol w="756122">
                  <a:extLst>
                    <a:ext uri="{9D8B030D-6E8A-4147-A177-3AD203B41FA5}">
                      <a16:colId xmlns:a16="http://schemas.microsoft.com/office/drawing/2014/main" val="3904451104"/>
                    </a:ext>
                  </a:extLst>
                </a:gridCol>
                <a:gridCol w="587279">
                  <a:extLst>
                    <a:ext uri="{9D8B030D-6E8A-4147-A177-3AD203B41FA5}">
                      <a16:colId xmlns:a16="http://schemas.microsoft.com/office/drawing/2014/main" val="3464471599"/>
                    </a:ext>
                  </a:extLst>
                </a:gridCol>
                <a:gridCol w="587279">
                  <a:extLst>
                    <a:ext uri="{9D8B030D-6E8A-4147-A177-3AD203B41FA5}">
                      <a16:colId xmlns:a16="http://schemas.microsoft.com/office/drawing/2014/main" val="1809037965"/>
                    </a:ext>
                  </a:extLst>
                </a:gridCol>
                <a:gridCol w="587279">
                  <a:extLst>
                    <a:ext uri="{9D8B030D-6E8A-4147-A177-3AD203B41FA5}">
                      <a16:colId xmlns:a16="http://schemas.microsoft.com/office/drawing/2014/main" val="3658528159"/>
                    </a:ext>
                  </a:extLst>
                </a:gridCol>
              </a:tblGrid>
              <a:tr h="220444">
                <a:tc>
                  <a:txBody>
                    <a:bodyPr/>
                    <a:lstStyle/>
                    <a:p>
                      <a:pPr algn="l" fontAlgn="b"/>
                      <a:r>
                        <a:rPr lang="nb-NO" sz="800" b="0" i="0" u="none" strike="noStrike" dirty="0">
                          <a:solidFill>
                            <a:srgbClr val="000000"/>
                          </a:solidFill>
                          <a:effectLst/>
                          <a:latin typeface="Poppins" panose="00000500000000000000" pitchFamily="2" charset="0"/>
                        </a:rPr>
                        <a:t> </a:t>
                      </a:r>
                    </a:p>
                  </a:txBody>
                  <a:tcPr marL="7348" marR="7348" marT="7348"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r" fontAlgn="b"/>
                      <a:r>
                        <a:rPr lang="nb-NO" sz="800" b="0" i="0" u="none" strike="noStrike" dirty="0">
                          <a:solidFill>
                            <a:srgbClr val="000000"/>
                          </a:solidFill>
                          <a:effectLst/>
                          <a:latin typeface="Poppins" panose="00000500000000000000" pitchFamily="2" charset="0"/>
                        </a:rPr>
                        <a:t>2010</a:t>
                      </a:r>
                    </a:p>
                  </a:txBody>
                  <a:tcPr marL="7348" marR="7348" marT="7348"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r" fontAlgn="b"/>
                      <a:r>
                        <a:rPr lang="nb-NO" sz="800" b="0" i="0" u="none" strike="noStrike" dirty="0">
                          <a:solidFill>
                            <a:srgbClr val="000000"/>
                          </a:solidFill>
                          <a:effectLst/>
                          <a:latin typeface="Poppins" panose="00000500000000000000" pitchFamily="2" charset="0"/>
                        </a:rPr>
                        <a:t>2022</a:t>
                      </a:r>
                    </a:p>
                  </a:txBody>
                  <a:tcPr marL="7348" marR="7348" marT="7348"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r" fontAlgn="b"/>
                      <a:r>
                        <a:rPr lang="nb-NO" sz="800" b="0" i="0" u="none" strike="noStrike">
                          <a:solidFill>
                            <a:srgbClr val="000000"/>
                          </a:solidFill>
                          <a:effectLst/>
                          <a:latin typeface="Poppins" panose="00000500000000000000" pitchFamily="2" charset="0"/>
                        </a:rPr>
                        <a:t>2023</a:t>
                      </a:r>
                    </a:p>
                  </a:txBody>
                  <a:tcPr marL="7348" marR="7348" marT="7348" marB="0" anchor="b">
                    <a:lnL>
                      <a:noFill/>
                    </a:lnL>
                    <a:lnR>
                      <a:noFill/>
                    </a:lnR>
                    <a:lnT>
                      <a:no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28850322"/>
                  </a:ext>
                </a:extLst>
              </a:tr>
              <a:tr h="213096">
                <a:tc>
                  <a:txBody>
                    <a:bodyPr/>
                    <a:lstStyle/>
                    <a:p>
                      <a:pPr algn="l" fontAlgn="b"/>
                      <a:r>
                        <a:rPr lang="nb-NO" sz="800" b="0" i="0" u="none" strike="noStrike">
                          <a:solidFill>
                            <a:srgbClr val="000000"/>
                          </a:solidFill>
                          <a:effectLst/>
                          <a:latin typeface="Poppins" panose="00000500000000000000" pitchFamily="2" charset="0"/>
                        </a:rPr>
                        <a:t>Årdal</a:t>
                      </a:r>
                    </a:p>
                  </a:txBody>
                  <a:tcPr marL="7348" marR="7348" marT="7348"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r" fontAlgn="b"/>
                      <a:r>
                        <a:rPr lang="nb-NO" sz="800" b="0" i="0" u="none" strike="noStrike">
                          <a:solidFill>
                            <a:srgbClr val="000000"/>
                          </a:solidFill>
                          <a:effectLst/>
                          <a:latin typeface="Poppins" panose="00000500000000000000" pitchFamily="2" charset="0"/>
                        </a:rPr>
                        <a:t>79,7 %</a:t>
                      </a:r>
                    </a:p>
                  </a:txBody>
                  <a:tcPr marL="7348" marR="7348" marT="7348"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r" fontAlgn="b"/>
                      <a:r>
                        <a:rPr lang="nb-NO" sz="800" b="0" i="0" u="none" strike="noStrike">
                          <a:solidFill>
                            <a:srgbClr val="000000"/>
                          </a:solidFill>
                          <a:effectLst/>
                          <a:latin typeface="Poppins" panose="00000500000000000000" pitchFamily="2" charset="0"/>
                        </a:rPr>
                        <a:t>88,0 %</a:t>
                      </a:r>
                    </a:p>
                  </a:txBody>
                  <a:tcPr marL="7348" marR="7348" marT="7348"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r" fontAlgn="b"/>
                      <a:r>
                        <a:rPr lang="nb-NO" sz="800" b="0" i="0" u="none" strike="noStrike" dirty="0">
                          <a:solidFill>
                            <a:srgbClr val="000000"/>
                          </a:solidFill>
                          <a:effectLst/>
                          <a:latin typeface="Poppins" panose="00000500000000000000" pitchFamily="2" charset="0"/>
                        </a:rPr>
                        <a:t>89,8 %</a:t>
                      </a:r>
                    </a:p>
                  </a:txBody>
                  <a:tcPr marL="7348" marR="7348" marT="7348" marB="0" anchor="b">
                    <a:lnL>
                      <a:noFill/>
                    </a:lnL>
                    <a:lnR>
                      <a:noFill/>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4126045411"/>
                  </a:ext>
                </a:extLst>
              </a:tr>
              <a:tr h="213096">
                <a:tc>
                  <a:txBody>
                    <a:bodyPr/>
                    <a:lstStyle/>
                    <a:p>
                      <a:pPr algn="l" fontAlgn="b"/>
                      <a:r>
                        <a:rPr lang="nb-NO" sz="800" b="0" i="0" u="none" strike="noStrike">
                          <a:solidFill>
                            <a:srgbClr val="000000"/>
                          </a:solidFill>
                          <a:effectLst/>
                          <a:latin typeface="Poppins" panose="00000500000000000000" pitchFamily="2" charset="0"/>
                        </a:rPr>
                        <a:t>Sunndal</a:t>
                      </a:r>
                    </a:p>
                  </a:txBody>
                  <a:tcPr marL="7348" marR="7348" marT="7348"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70,7 %</a:t>
                      </a:r>
                    </a:p>
                  </a:txBody>
                  <a:tcPr marL="7348" marR="7348" marT="7348"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72,3 %</a:t>
                      </a:r>
                    </a:p>
                  </a:txBody>
                  <a:tcPr marL="7348" marR="7348" marT="7348" marB="0" anchor="b">
                    <a:lnL>
                      <a:noFill/>
                    </a:lnL>
                    <a:lnR>
                      <a:noFill/>
                    </a:lnR>
                    <a:lnT>
                      <a:noFill/>
                    </a:lnT>
                    <a:lnB>
                      <a:noFill/>
                    </a:lnB>
                    <a:noFill/>
                  </a:tcPr>
                </a:tc>
                <a:tc>
                  <a:txBody>
                    <a:bodyPr/>
                    <a:lstStyle/>
                    <a:p>
                      <a:pPr algn="r" fontAlgn="b"/>
                      <a:r>
                        <a:rPr lang="nb-NO" sz="800" b="0" i="0" u="none" strike="noStrike" dirty="0">
                          <a:solidFill>
                            <a:srgbClr val="000000"/>
                          </a:solidFill>
                          <a:effectLst/>
                          <a:latin typeface="Poppins" panose="00000500000000000000" pitchFamily="2" charset="0"/>
                        </a:rPr>
                        <a:t>63,1 %</a:t>
                      </a:r>
                    </a:p>
                  </a:txBody>
                  <a:tcPr marL="7348" marR="7348" marT="7348" marB="0" anchor="b">
                    <a:lnL>
                      <a:noFill/>
                    </a:lnL>
                    <a:lnR>
                      <a:noFill/>
                    </a:lnR>
                    <a:lnT>
                      <a:noFill/>
                    </a:lnT>
                    <a:lnB>
                      <a:noFill/>
                    </a:lnB>
                    <a:noFill/>
                  </a:tcPr>
                </a:tc>
                <a:extLst>
                  <a:ext uri="{0D108BD9-81ED-4DB2-BD59-A6C34878D82A}">
                    <a16:rowId xmlns:a16="http://schemas.microsoft.com/office/drawing/2014/main" val="1822230371"/>
                  </a:ext>
                </a:extLst>
              </a:tr>
              <a:tr h="213096">
                <a:tc>
                  <a:txBody>
                    <a:bodyPr/>
                    <a:lstStyle/>
                    <a:p>
                      <a:pPr algn="l" fontAlgn="b"/>
                      <a:r>
                        <a:rPr lang="nb-NO" sz="800" b="0" i="0" u="none" strike="noStrike">
                          <a:solidFill>
                            <a:srgbClr val="000000"/>
                          </a:solidFill>
                          <a:effectLst/>
                          <a:latin typeface="Poppins" panose="00000500000000000000" pitchFamily="2" charset="0"/>
                        </a:rPr>
                        <a:t>Haugesund</a:t>
                      </a:r>
                    </a:p>
                  </a:txBody>
                  <a:tcPr marL="7348" marR="7348" marT="7348"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60,7 %</a:t>
                      </a:r>
                    </a:p>
                  </a:txBody>
                  <a:tcPr marL="7348" marR="7348" marT="7348"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62,3 %</a:t>
                      </a:r>
                    </a:p>
                  </a:txBody>
                  <a:tcPr marL="7348" marR="7348" marT="7348" marB="0" anchor="b">
                    <a:lnL>
                      <a:noFill/>
                    </a:lnL>
                    <a:lnR>
                      <a:noFill/>
                    </a:lnR>
                    <a:lnT>
                      <a:noFill/>
                    </a:lnT>
                    <a:lnB>
                      <a:noFill/>
                    </a:lnB>
                    <a:noFill/>
                  </a:tcPr>
                </a:tc>
                <a:tc>
                  <a:txBody>
                    <a:bodyPr/>
                    <a:lstStyle/>
                    <a:p>
                      <a:pPr algn="r" fontAlgn="b"/>
                      <a:r>
                        <a:rPr lang="nb-NO" sz="800" b="0" i="0" u="none" strike="noStrike" dirty="0">
                          <a:solidFill>
                            <a:srgbClr val="000000"/>
                          </a:solidFill>
                          <a:effectLst/>
                          <a:latin typeface="Poppins" panose="00000500000000000000" pitchFamily="2" charset="0"/>
                        </a:rPr>
                        <a:t>56,8 %</a:t>
                      </a:r>
                    </a:p>
                  </a:txBody>
                  <a:tcPr marL="7348" marR="7348" marT="7348" marB="0" anchor="b">
                    <a:lnL>
                      <a:noFill/>
                    </a:lnL>
                    <a:lnR>
                      <a:noFill/>
                    </a:lnR>
                    <a:lnT>
                      <a:noFill/>
                    </a:lnT>
                    <a:lnB>
                      <a:noFill/>
                    </a:lnB>
                    <a:noFill/>
                  </a:tcPr>
                </a:tc>
                <a:extLst>
                  <a:ext uri="{0D108BD9-81ED-4DB2-BD59-A6C34878D82A}">
                    <a16:rowId xmlns:a16="http://schemas.microsoft.com/office/drawing/2014/main" val="3422607260"/>
                  </a:ext>
                </a:extLst>
              </a:tr>
              <a:tr h="213096">
                <a:tc>
                  <a:txBody>
                    <a:bodyPr/>
                    <a:lstStyle/>
                    <a:p>
                      <a:pPr algn="l" fontAlgn="b"/>
                      <a:r>
                        <a:rPr lang="nb-NO" sz="800" b="0" i="0" u="none" strike="noStrike">
                          <a:solidFill>
                            <a:srgbClr val="000000"/>
                          </a:solidFill>
                          <a:effectLst/>
                          <a:latin typeface="Poppins" panose="00000500000000000000" pitchFamily="2" charset="0"/>
                        </a:rPr>
                        <a:t>Vefsn</a:t>
                      </a:r>
                    </a:p>
                  </a:txBody>
                  <a:tcPr marL="7348" marR="7348" marT="7348"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65,7 %</a:t>
                      </a:r>
                    </a:p>
                  </a:txBody>
                  <a:tcPr marL="7348" marR="7348" marT="7348"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41,7 %</a:t>
                      </a:r>
                    </a:p>
                  </a:txBody>
                  <a:tcPr marL="7348" marR="7348" marT="7348" marB="0" anchor="b">
                    <a:lnL>
                      <a:noFill/>
                    </a:lnL>
                    <a:lnR>
                      <a:noFill/>
                    </a:lnR>
                    <a:lnT>
                      <a:noFill/>
                    </a:lnT>
                    <a:lnB>
                      <a:noFill/>
                    </a:lnB>
                    <a:noFill/>
                  </a:tcPr>
                </a:tc>
                <a:tc>
                  <a:txBody>
                    <a:bodyPr/>
                    <a:lstStyle/>
                    <a:p>
                      <a:pPr algn="r" fontAlgn="b"/>
                      <a:r>
                        <a:rPr lang="nb-NO" sz="800" b="0" i="0" u="none" strike="noStrike" dirty="0">
                          <a:solidFill>
                            <a:srgbClr val="000000"/>
                          </a:solidFill>
                          <a:effectLst/>
                          <a:latin typeface="Poppins" panose="00000500000000000000" pitchFamily="2" charset="0"/>
                        </a:rPr>
                        <a:t>54,6 %</a:t>
                      </a:r>
                    </a:p>
                  </a:txBody>
                  <a:tcPr marL="7348" marR="7348" marT="7348" marB="0" anchor="b">
                    <a:lnL>
                      <a:noFill/>
                    </a:lnL>
                    <a:lnR>
                      <a:noFill/>
                    </a:lnR>
                    <a:lnT>
                      <a:noFill/>
                    </a:lnT>
                    <a:lnB>
                      <a:noFill/>
                    </a:lnB>
                    <a:noFill/>
                  </a:tcPr>
                </a:tc>
                <a:extLst>
                  <a:ext uri="{0D108BD9-81ED-4DB2-BD59-A6C34878D82A}">
                    <a16:rowId xmlns:a16="http://schemas.microsoft.com/office/drawing/2014/main" val="938688308"/>
                  </a:ext>
                </a:extLst>
              </a:tr>
              <a:tr h="213096">
                <a:tc>
                  <a:txBody>
                    <a:bodyPr/>
                    <a:lstStyle/>
                    <a:p>
                      <a:pPr algn="l" fontAlgn="b"/>
                      <a:r>
                        <a:rPr lang="nb-NO" sz="800" b="0" i="0" u="none" strike="noStrike">
                          <a:solidFill>
                            <a:srgbClr val="000000"/>
                          </a:solidFill>
                          <a:effectLst/>
                          <a:latin typeface="Poppins" panose="00000500000000000000" pitchFamily="2" charset="0"/>
                        </a:rPr>
                        <a:t>Kristiansund</a:t>
                      </a:r>
                    </a:p>
                  </a:txBody>
                  <a:tcPr marL="7348" marR="7348" marT="7348"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59,8 %</a:t>
                      </a:r>
                    </a:p>
                  </a:txBody>
                  <a:tcPr marL="7348" marR="7348" marT="7348"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55,0 %</a:t>
                      </a:r>
                    </a:p>
                  </a:txBody>
                  <a:tcPr marL="7348" marR="7348" marT="7348" marB="0" anchor="b">
                    <a:lnL>
                      <a:noFill/>
                    </a:lnL>
                    <a:lnR>
                      <a:noFill/>
                    </a:lnR>
                    <a:lnT>
                      <a:noFill/>
                    </a:lnT>
                    <a:lnB>
                      <a:noFill/>
                    </a:lnB>
                    <a:noFill/>
                  </a:tcPr>
                </a:tc>
                <a:tc>
                  <a:txBody>
                    <a:bodyPr/>
                    <a:lstStyle/>
                    <a:p>
                      <a:pPr algn="r" fontAlgn="b"/>
                      <a:r>
                        <a:rPr lang="nb-NO" sz="800" b="0" i="0" u="none" strike="noStrike" dirty="0">
                          <a:solidFill>
                            <a:srgbClr val="000000"/>
                          </a:solidFill>
                          <a:effectLst/>
                          <a:latin typeface="Poppins" panose="00000500000000000000" pitchFamily="2" charset="0"/>
                        </a:rPr>
                        <a:t>54,2 %</a:t>
                      </a:r>
                    </a:p>
                  </a:txBody>
                  <a:tcPr marL="7348" marR="7348" marT="7348" marB="0" anchor="b">
                    <a:lnL>
                      <a:noFill/>
                    </a:lnL>
                    <a:lnR>
                      <a:noFill/>
                    </a:lnR>
                    <a:lnT>
                      <a:noFill/>
                    </a:lnT>
                    <a:lnB>
                      <a:noFill/>
                    </a:lnB>
                    <a:noFill/>
                  </a:tcPr>
                </a:tc>
                <a:extLst>
                  <a:ext uri="{0D108BD9-81ED-4DB2-BD59-A6C34878D82A}">
                    <a16:rowId xmlns:a16="http://schemas.microsoft.com/office/drawing/2014/main" val="4239956248"/>
                  </a:ext>
                </a:extLst>
              </a:tr>
              <a:tr h="213096">
                <a:tc>
                  <a:txBody>
                    <a:bodyPr/>
                    <a:lstStyle/>
                    <a:p>
                      <a:pPr algn="l" fontAlgn="b"/>
                      <a:r>
                        <a:rPr lang="nb-NO" sz="800" b="0" i="0" u="none" strike="noStrike">
                          <a:solidFill>
                            <a:srgbClr val="000000"/>
                          </a:solidFill>
                          <a:effectLst/>
                          <a:latin typeface="Poppins" panose="00000500000000000000" pitchFamily="2" charset="0"/>
                        </a:rPr>
                        <a:t>Notodden</a:t>
                      </a:r>
                    </a:p>
                  </a:txBody>
                  <a:tcPr marL="7348" marR="7348" marT="7348"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72,2 %</a:t>
                      </a:r>
                    </a:p>
                  </a:txBody>
                  <a:tcPr marL="7348" marR="7348" marT="7348"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44,7 %</a:t>
                      </a:r>
                    </a:p>
                  </a:txBody>
                  <a:tcPr marL="7348" marR="7348" marT="7348" marB="0" anchor="b">
                    <a:lnL>
                      <a:noFill/>
                    </a:lnL>
                    <a:lnR>
                      <a:noFill/>
                    </a:lnR>
                    <a:lnT>
                      <a:noFill/>
                    </a:lnT>
                    <a:lnB>
                      <a:noFill/>
                    </a:lnB>
                    <a:noFill/>
                  </a:tcPr>
                </a:tc>
                <a:tc>
                  <a:txBody>
                    <a:bodyPr/>
                    <a:lstStyle/>
                    <a:p>
                      <a:pPr algn="r" fontAlgn="b"/>
                      <a:r>
                        <a:rPr lang="nb-NO" sz="800" b="0" i="0" u="none" strike="noStrike" dirty="0">
                          <a:solidFill>
                            <a:srgbClr val="000000"/>
                          </a:solidFill>
                          <a:effectLst/>
                          <a:latin typeface="Poppins" panose="00000500000000000000" pitchFamily="2" charset="0"/>
                        </a:rPr>
                        <a:t>50,0 %</a:t>
                      </a:r>
                    </a:p>
                  </a:txBody>
                  <a:tcPr marL="7348" marR="7348" marT="7348" marB="0" anchor="b">
                    <a:lnL>
                      <a:noFill/>
                    </a:lnL>
                    <a:lnR>
                      <a:noFill/>
                    </a:lnR>
                    <a:lnT>
                      <a:noFill/>
                    </a:lnT>
                    <a:lnB>
                      <a:noFill/>
                    </a:lnB>
                    <a:noFill/>
                  </a:tcPr>
                </a:tc>
                <a:extLst>
                  <a:ext uri="{0D108BD9-81ED-4DB2-BD59-A6C34878D82A}">
                    <a16:rowId xmlns:a16="http://schemas.microsoft.com/office/drawing/2014/main" val="1115598557"/>
                  </a:ext>
                </a:extLst>
              </a:tr>
              <a:tr h="213096">
                <a:tc>
                  <a:txBody>
                    <a:bodyPr/>
                    <a:lstStyle/>
                    <a:p>
                      <a:pPr algn="l" fontAlgn="b"/>
                      <a:r>
                        <a:rPr lang="nb-NO" sz="800" b="0" i="0" u="none" strike="noStrike">
                          <a:solidFill>
                            <a:srgbClr val="000000"/>
                          </a:solidFill>
                          <a:effectLst/>
                          <a:latin typeface="Poppins" panose="00000500000000000000" pitchFamily="2" charset="0"/>
                        </a:rPr>
                        <a:t>Narvik</a:t>
                      </a:r>
                    </a:p>
                  </a:txBody>
                  <a:tcPr marL="7348" marR="7348" marT="7348"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38,5 %</a:t>
                      </a:r>
                    </a:p>
                  </a:txBody>
                  <a:tcPr marL="7348" marR="7348" marT="7348"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45,5 %</a:t>
                      </a:r>
                    </a:p>
                  </a:txBody>
                  <a:tcPr marL="7348" marR="7348" marT="7348"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49,0 %</a:t>
                      </a:r>
                    </a:p>
                  </a:txBody>
                  <a:tcPr marL="7348" marR="7348" marT="7348" marB="0" anchor="b">
                    <a:lnL>
                      <a:noFill/>
                    </a:lnL>
                    <a:lnR>
                      <a:noFill/>
                    </a:lnR>
                    <a:lnT>
                      <a:noFill/>
                    </a:lnT>
                    <a:lnB>
                      <a:noFill/>
                    </a:lnB>
                    <a:noFill/>
                  </a:tcPr>
                </a:tc>
                <a:extLst>
                  <a:ext uri="{0D108BD9-81ED-4DB2-BD59-A6C34878D82A}">
                    <a16:rowId xmlns:a16="http://schemas.microsoft.com/office/drawing/2014/main" val="1648279482"/>
                  </a:ext>
                </a:extLst>
              </a:tr>
              <a:tr h="213096">
                <a:tc>
                  <a:txBody>
                    <a:bodyPr/>
                    <a:lstStyle/>
                    <a:p>
                      <a:pPr algn="l" fontAlgn="b"/>
                      <a:r>
                        <a:rPr lang="nb-NO" sz="800" b="0" i="0" u="none" strike="noStrike">
                          <a:solidFill>
                            <a:srgbClr val="000000"/>
                          </a:solidFill>
                          <a:effectLst/>
                          <a:latin typeface="Poppins" panose="00000500000000000000" pitchFamily="2" charset="0"/>
                        </a:rPr>
                        <a:t>Fauske</a:t>
                      </a:r>
                    </a:p>
                  </a:txBody>
                  <a:tcPr marL="7348" marR="7348" marT="7348"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36,6 %</a:t>
                      </a:r>
                    </a:p>
                  </a:txBody>
                  <a:tcPr marL="7348" marR="7348" marT="7348"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54,3 %</a:t>
                      </a:r>
                    </a:p>
                  </a:txBody>
                  <a:tcPr marL="7348" marR="7348" marT="7348"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48,0 %</a:t>
                      </a:r>
                    </a:p>
                  </a:txBody>
                  <a:tcPr marL="7348" marR="7348" marT="7348" marB="0" anchor="b">
                    <a:lnL>
                      <a:noFill/>
                    </a:lnL>
                    <a:lnR>
                      <a:noFill/>
                    </a:lnR>
                    <a:lnT>
                      <a:noFill/>
                    </a:lnT>
                    <a:lnB>
                      <a:noFill/>
                    </a:lnB>
                    <a:noFill/>
                  </a:tcPr>
                </a:tc>
                <a:extLst>
                  <a:ext uri="{0D108BD9-81ED-4DB2-BD59-A6C34878D82A}">
                    <a16:rowId xmlns:a16="http://schemas.microsoft.com/office/drawing/2014/main" val="3175993659"/>
                  </a:ext>
                </a:extLst>
              </a:tr>
              <a:tr h="213096">
                <a:tc>
                  <a:txBody>
                    <a:bodyPr/>
                    <a:lstStyle/>
                    <a:p>
                      <a:pPr algn="l" fontAlgn="b"/>
                      <a:r>
                        <a:rPr lang="nb-NO" sz="800" b="0" i="0" u="none" strike="noStrike">
                          <a:solidFill>
                            <a:srgbClr val="000000"/>
                          </a:solidFill>
                          <a:effectLst/>
                          <a:latin typeface="Poppins" panose="00000500000000000000" pitchFamily="2" charset="0"/>
                        </a:rPr>
                        <a:t>Steinkjer</a:t>
                      </a:r>
                    </a:p>
                  </a:txBody>
                  <a:tcPr marL="7348" marR="7348" marT="7348"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51,4 %</a:t>
                      </a:r>
                    </a:p>
                  </a:txBody>
                  <a:tcPr marL="7348" marR="7348" marT="7348" marB="0" anchor="b">
                    <a:lnL>
                      <a:noFill/>
                    </a:lnL>
                    <a:lnR>
                      <a:noFill/>
                    </a:lnR>
                    <a:lnT>
                      <a:noFill/>
                    </a:lnT>
                    <a:lnB>
                      <a:noFill/>
                    </a:lnB>
                    <a:noFill/>
                  </a:tcPr>
                </a:tc>
                <a:tc>
                  <a:txBody>
                    <a:bodyPr/>
                    <a:lstStyle/>
                    <a:p>
                      <a:pPr algn="r" fontAlgn="b"/>
                      <a:r>
                        <a:rPr lang="nb-NO" sz="800" b="0" i="0" u="none" strike="noStrike" dirty="0">
                          <a:solidFill>
                            <a:srgbClr val="000000"/>
                          </a:solidFill>
                          <a:effectLst/>
                          <a:latin typeface="Poppins" panose="00000500000000000000" pitchFamily="2" charset="0"/>
                        </a:rPr>
                        <a:t>39,3 %</a:t>
                      </a:r>
                    </a:p>
                  </a:txBody>
                  <a:tcPr marL="7348" marR="7348" marT="7348"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46,2 %</a:t>
                      </a:r>
                    </a:p>
                  </a:txBody>
                  <a:tcPr marL="7348" marR="7348" marT="7348" marB="0" anchor="b">
                    <a:lnL>
                      <a:noFill/>
                    </a:lnL>
                    <a:lnR>
                      <a:noFill/>
                    </a:lnR>
                    <a:lnT>
                      <a:noFill/>
                    </a:lnT>
                    <a:lnB>
                      <a:noFill/>
                    </a:lnB>
                    <a:noFill/>
                  </a:tcPr>
                </a:tc>
                <a:extLst>
                  <a:ext uri="{0D108BD9-81ED-4DB2-BD59-A6C34878D82A}">
                    <a16:rowId xmlns:a16="http://schemas.microsoft.com/office/drawing/2014/main" val="865612228"/>
                  </a:ext>
                </a:extLst>
              </a:tr>
              <a:tr h="213096">
                <a:tc>
                  <a:txBody>
                    <a:bodyPr/>
                    <a:lstStyle/>
                    <a:p>
                      <a:pPr algn="l" fontAlgn="b"/>
                      <a:r>
                        <a:rPr lang="nb-NO" sz="800" b="0" i="0" u="none" strike="noStrike">
                          <a:solidFill>
                            <a:srgbClr val="000000"/>
                          </a:solidFill>
                          <a:effectLst/>
                          <a:latin typeface="Poppins" panose="00000500000000000000" pitchFamily="2" charset="0"/>
                        </a:rPr>
                        <a:t>Skien</a:t>
                      </a:r>
                    </a:p>
                  </a:txBody>
                  <a:tcPr marL="7348" marR="7348" marT="7348"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62,8 %</a:t>
                      </a:r>
                    </a:p>
                  </a:txBody>
                  <a:tcPr marL="7348" marR="7348" marT="7348" marB="0" anchor="b">
                    <a:lnL>
                      <a:noFill/>
                    </a:lnL>
                    <a:lnR>
                      <a:noFill/>
                    </a:lnR>
                    <a:lnT>
                      <a:noFill/>
                    </a:lnT>
                    <a:lnB>
                      <a:noFill/>
                    </a:lnB>
                    <a:noFill/>
                  </a:tcPr>
                </a:tc>
                <a:tc>
                  <a:txBody>
                    <a:bodyPr/>
                    <a:lstStyle/>
                    <a:p>
                      <a:pPr algn="r" fontAlgn="b"/>
                      <a:r>
                        <a:rPr lang="nb-NO" sz="800" b="0" i="0" u="none" strike="noStrike" dirty="0">
                          <a:solidFill>
                            <a:srgbClr val="000000"/>
                          </a:solidFill>
                          <a:effectLst/>
                          <a:latin typeface="Poppins" panose="00000500000000000000" pitchFamily="2" charset="0"/>
                        </a:rPr>
                        <a:t>43,9 %</a:t>
                      </a:r>
                    </a:p>
                  </a:txBody>
                  <a:tcPr marL="7348" marR="7348" marT="7348"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45,9 %</a:t>
                      </a:r>
                    </a:p>
                  </a:txBody>
                  <a:tcPr marL="7348" marR="7348" marT="7348" marB="0" anchor="b">
                    <a:lnL>
                      <a:noFill/>
                    </a:lnL>
                    <a:lnR>
                      <a:noFill/>
                    </a:lnR>
                    <a:lnT>
                      <a:noFill/>
                    </a:lnT>
                    <a:lnB>
                      <a:noFill/>
                    </a:lnB>
                    <a:noFill/>
                  </a:tcPr>
                </a:tc>
                <a:extLst>
                  <a:ext uri="{0D108BD9-81ED-4DB2-BD59-A6C34878D82A}">
                    <a16:rowId xmlns:a16="http://schemas.microsoft.com/office/drawing/2014/main" val="838460176"/>
                  </a:ext>
                </a:extLst>
              </a:tr>
              <a:tr h="213096">
                <a:tc>
                  <a:txBody>
                    <a:bodyPr/>
                    <a:lstStyle/>
                    <a:p>
                      <a:pPr algn="l" fontAlgn="b"/>
                      <a:r>
                        <a:rPr lang="nb-NO" sz="800" b="0" i="0" u="none" strike="noStrike">
                          <a:solidFill>
                            <a:srgbClr val="000000"/>
                          </a:solidFill>
                          <a:effectLst/>
                          <a:latin typeface="Poppins" panose="00000500000000000000" pitchFamily="2" charset="0"/>
                        </a:rPr>
                        <a:t>Kongsvinger</a:t>
                      </a:r>
                    </a:p>
                  </a:txBody>
                  <a:tcPr marL="7348" marR="7348" marT="7348"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76,0 %</a:t>
                      </a:r>
                    </a:p>
                  </a:txBody>
                  <a:tcPr marL="7348" marR="7348" marT="7348"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49,8 %</a:t>
                      </a:r>
                    </a:p>
                  </a:txBody>
                  <a:tcPr marL="7348" marR="7348" marT="7348"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43,5 %</a:t>
                      </a:r>
                    </a:p>
                  </a:txBody>
                  <a:tcPr marL="7348" marR="7348" marT="7348" marB="0" anchor="b">
                    <a:lnL>
                      <a:noFill/>
                    </a:lnL>
                    <a:lnR>
                      <a:noFill/>
                    </a:lnR>
                    <a:lnT>
                      <a:noFill/>
                    </a:lnT>
                    <a:lnB>
                      <a:noFill/>
                    </a:lnB>
                    <a:noFill/>
                  </a:tcPr>
                </a:tc>
                <a:extLst>
                  <a:ext uri="{0D108BD9-81ED-4DB2-BD59-A6C34878D82A}">
                    <a16:rowId xmlns:a16="http://schemas.microsoft.com/office/drawing/2014/main" val="3491356669"/>
                  </a:ext>
                </a:extLst>
              </a:tr>
              <a:tr h="213096">
                <a:tc>
                  <a:txBody>
                    <a:bodyPr/>
                    <a:lstStyle/>
                    <a:p>
                      <a:pPr algn="l" fontAlgn="b"/>
                      <a:r>
                        <a:rPr lang="nb-NO" sz="800" b="0" i="0" u="none" strike="noStrike">
                          <a:solidFill>
                            <a:srgbClr val="000000"/>
                          </a:solidFill>
                          <a:effectLst/>
                          <a:latin typeface="Poppins" panose="00000500000000000000" pitchFamily="2" charset="0"/>
                        </a:rPr>
                        <a:t>Kragerø</a:t>
                      </a:r>
                    </a:p>
                  </a:txBody>
                  <a:tcPr marL="7348" marR="7348" marT="7348"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57,3 %</a:t>
                      </a:r>
                    </a:p>
                  </a:txBody>
                  <a:tcPr marL="7348" marR="7348" marT="7348" marB="0" anchor="b">
                    <a:lnL>
                      <a:noFill/>
                    </a:lnL>
                    <a:lnR>
                      <a:noFill/>
                    </a:lnR>
                    <a:lnT>
                      <a:noFill/>
                    </a:lnT>
                    <a:lnB>
                      <a:noFill/>
                    </a:lnB>
                    <a:noFill/>
                  </a:tcPr>
                </a:tc>
                <a:tc>
                  <a:txBody>
                    <a:bodyPr/>
                    <a:lstStyle/>
                    <a:p>
                      <a:pPr algn="r" fontAlgn="b"/>
                      <a:r>
                        <a:rPr lang="nb-NO" sz="800" b="0" i="0" u="none" strike="noStrike" dirty="0">
                          <a:solidFill>
                            <a:srgbClr val="000000"/>
                          </a:solidFill>
                          <a:effectLst/>
                          <a:latin typeface="Poppins" panose="00000500000000000000" pitchFamily="2" charset="0"/>
                        </a:rPr>
                        <a:t>35,4 %</a:t>
                      </a:r>
                    </a:p>
                  </a:txBody>
                  <a:tcPr marL="7348" marR="7348" marT="7348"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41,8 %</a:t>
                      </a:r>
                    </a:p>
                  </a:txBody>
                  <a:tcPr marL="7348" marR="7348" marT="7348" marB="0" anchor="b">
                    <a:lnL>
                      <a:noFill/>
                    </a:lnL>
                    <a:lnR>
                      <a:noFill/>
                    </a:lnR>
                    <a:lnT>
                      <a:noFill/>
                    </a:lnT>
                    <a:lnB>
                      <a:noFill/>
                    </a:lnB>
                    <a:noFill/>
                  </a:tcPr>
                </a:tc>
                <a:extLst>
                  <a:ext uri="{0D108BD9-81ED-4DB2-BD59-A6C34878D82A}">
                    <a16:rowId xmlns:a16="http://schemas.microsoft.com/office/drawing/2014/main" val="3236082844"/>
                  </a:ext>
                </a:extLst>
              </a:tr>
              <a:tr h="213096">
                <a:tc>
                  <a:txBody>
                    <a:bodyPr/>
                    <a:lstStyle/>
                    <a:p>
                      <a:pPr algn="l" fontAlgn="b"/>
                      <a:r>
                        <a:rPr lang="nb-NO" sz="800" b="0" i="0" u="none" strike="noStrike">
                          <a:solidFill>
                            <a:srgbClr val="000000"/>
                          </a:solidFill>
                          <a:effectLst/>
                          <a:latin typeface="Poppins" panose="00000500000000000000" pitchFamily="2" charset="0"/>
                        </a:rPr>
                        <a:t>Porsgrunn</a:t>
                      </a:r>
                    </a:p>
                  </a:txBody>
                  <a:tcPr marL="7348" marR="7348" marT="7348"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66,8 %</a:t>
                      </a:r>
                    </a:p>
                  </a:txBody>
                  <a:tcPr marL="7348" marR="7348" marT="7348"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41,8 %</a:t>
                      </a:r>
                    </a:p>
                  </a:txBody>
                  <a:tcPr marL="7348" marR="7348" marT="7348"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40,8 %</a:t>
                      </a:r>
                    </a:p>
                  </a:txBody>
                  <a:tcPr marL="7348" marR="7348" marT="7348" marB="0" anchor="b">
                    <a:lnL>
                      <a:noFill/>
                    </a:lnL>
                    <a:lnR>
                      <a:noFill/>
                    </a:lnR>
                    <a:lnT>
                      <a:noFill/>
                    </a:lnT>
                    <a:lnB>
                      <a:noFill/>
                    </a:lnB>
                    <a:noFill/>
                  </a:tcPr>
                </a:tc>
                <a:extLst>
                  <a:ext uri="{0D108BD9-81ED-4DB2-BD59-A6C34878D82A}">
                    <a16:rowId xmlns:a16="http://schemas.microsoft.com/office/drawing/2014/main" val="2765661058"/>
                  </a:ext>
                </a:extLst>
              </a:tr>
              <a:tr h="213096">
                <a:tc>
                  <a:txBody>
                    <a:bodyPr/>
                    <a:lstStyle/>
                    <a:p>
                      <a:pPr algn="l" fontAlgn="b"/>
                      <a:r>
                        <a:rPr lang="nb-NO" sz="800" b="0" i="0" u="none" strike="noStrike">
                          <a:solidFill>
                            <a:srgbClr val="000000"/>
                          </a:solidFill>
                          <a:effectLst/>
                          <a:latin typeface="Poppins" panose="00000500000000000000" pitchFamily="2" charset="0"/>
                        </a:rPr>
                        <a:t>Gjøvik</a:t>
                      </a:r>
                    </a:p>
                  </a:txBody>
                  <a:tcPr marL="7348" marR="7348" marT="7348"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63,9 %</a:t>
                      </a:r>
                    </a:p>
                  </a:txBody>
                  <a:tcPr marL="7348" marR="7348" marT="7348"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35,9 %</a:t>
                      </a:r>
                    </a:p>
                  </a:txBody>
                  <a:tcPr marL="7348" marR="7348" marT="7348"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40,3 %</a:t>
                      </a:r>
                    </a:p>
                  </a:txBody>
                  <a:tcPr marL="7348" marR="7348" marT="7348" marB="0" anchor="b">
                    <a:lnL>
                      <a:noFill/>
                    </a:lnL>
                    <a:lnR>
                      <a:noFill/>
                    </a:lnR>
                    <a:lnT>
                      <a:noFill/>
                    </a:lnT>
                    <a:lnB>
                      <a:noFill/>
                    </a:lnB>
                    <a:noFill/>
                  </a:tcPr>
                </a:tc>
                <a:extLst>
                  <a:ext uri="{0D108BD9-81ED-4DB2-BD59-A6C34878D82A}">
                    <a16:rowId xmlns:a16="http://schemas.microsoft.com/office/drawing/2014/main" val="2907156781"/>
                  </a:ext>
                </a:extLst>
              </a:tr>
              <a:tr h="213096">
                <a:tc>
                  <a:txBody>
                    <a:bodyPr/>
                    <a:lstStyle/>
                    <a:p>
                      <a:pPr algn="l" fontAlgn="b"/>
                      <a:r>
                        <a:rPr lang="nb-NO" sz="800" b="0" i="0" u="none" strike="noStrike">
                          <a:solidFill>
                            <a:srgbClr val="000000"/>
                          </a:solidFill>
                          <a:effectLst/>
                          <a:latin typeface="Poppins" panose="00000500000000000000" pitchFamily="2" charset="0"/>
                        </a:rPr>
                        <a:t>Molde</a:t>
                      </a:r>
                    </a:p>
                  </a:txBody>
                  <a:tcPr marL="7348" marR="7348" marT="7348"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32,7 %</a:t>
                      </a:r>
                    </a:p>
                  </a:txBody>
                  <a:tcPr marL="7348" marR="7348" marT="7348" marB="0" anchor="b">
                    <a:lnL>
                      <a:noFill/>
                    </a:lnL>
                    <a:lnR>
                      <a:noFill/>
                    </a:lnR>
                    <a:lnT>
                      <a:noFill/>
                    </a:lnT>
                    <a:lnB>
                      <a:noFill/>
                    </a:lnB>
                    <a:noFill/>
                  </a:tcPr>
                </a:tc>
                <a:tc>
                  <a:txBody>
                    <a:bodyPr/>
                    <a:lstStyle/>
                    <a:p>
                      <a:pPr algn="r" fontAlgn="b"/>
                      <a:r>
                        <a:rPr lang="nb-NO" sz="800" b="0" i="0" u="none" strike="noStrike" dirty="0">
                          <a:solidFill>
                            <a:srgbClr val="000000"/>
                          </a:solidFill>
                          <a:effectLst/>
                          <a:latin typeface="Poppins" panose="00000500000000000000" pitchFamily="2" charset="0"/>
                        </a:rPr>
                        <a:t>37,4 %</a:t>
                      </a:r>
                    </a:p>
                  </a:txBody>
                  <a:tcPr marL="7348" marR="7348" marT="7348"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38,2 %</a:t>
                      </a:r>
                    </a:p>
                  </a:txBody>
                  <a:tcPr marL="7348" marR="7348" marT="7348" marB="0" anchor="b">
                    <a:lnL>
                      <a:noFill/>
                    </a:lnL>
                    <a:lnR>
                      <a:noFill/>
                    </a:lnR>
                    <a:lnT>
                      <a:noFill/>
                    </a:lnT>
                    <a:lnB>
                      <a:noFill/>
                    </a:lnB>
                    <a:noFill/>
                  </a:tcPr>
                </a:tc>
                <a:extLst>
                  <a:ext uri="{0D108BD9-81ED-4DB2-BD59-A6C34878D82A}">
                    <a16:rowId xmlns:a16="http://schemas.microsoft.com/office/drawing/2014/main" val="2968156395"/>
                  </a:ext>
                </a:extLst>
              </a:tr>
              <a:tr h="213096">
                <a:tc>
                  <a:txBody>
                    <a:bodyPr/>
                    <a:lstStyle/>
                    <a:p>
                      <a:pPr algn="l" fontAlgn="b"/>
                      <a:r>
                        <a:rPr lang="nb-NO" sz="800" b="0" i="0" u="none" strike="noStrike">
                          <a:solidFill>
                            <a:srgbClr val="000000"/>
                          </a:solidFill>
                          <a:effectLst/>
                          <a:latin typeface="Poppins" panose="00000500000000000000" pitchFamily="2" charset="0"/>
                        </a:rPr>
                        <a:t>Kongsberg</a:t>
                      </a:r>
                    </a:p>
                  </a:txBody>
                  <a:tcPr marL="7348" marR="7348" marT="7348"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51,2 %</a:t>
                      </a:r>
                    </a:p>
                  </a:txBody>
                  <a:tcPr marL="7348" marR="7348" marT="7348"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35,5 %</a:t>
                      </a:r>
                    </a:p>
                  </a:txBody>
                  <a:tcPr marL="7348" marR="7348" marT="7348"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38,1 %</a:t>
                      </a:r>
                    </a:p>
                  </a:txBody>
                  <a:tcPr marL="7348" marR="7348" marT="7348" marB="0" anchor="b">
                    <a:lnL>
                      <a:noFill/>
                    </a:lnL>
                    <a:lnR>
                      <a:noFill/>
                    </a:lnR>
                    <a:lnT>
                      <a:noFill/>
                    </a:lnT>
                    <a:lnB>
                      <a:noFill/>
                    </a:lnB>
                    <a:noFill/>
                  </a:tcPr>
                </a:tc>
                <a:extLst>
                  <a:ext uri="{0D108BD9-81ED-4DB2-BD59-A6C34878D82A}">
                    <a16:rowId xmlns:a16="http://schemas.microsoft.com/office/drawing/2014/main" val="968744144"/>
                  </a:ext>
                </a:extLst>
              </a:tr>
              <a:tr h="213096">
                <a:tc>
                  <a:txBody>
                    <a:bodyPr/>
                    <a:lstStyle/>
                    <a:p>
                      <a:pPr algn="l" fontAlgn="b"/>
                      <a:r>
                        <a:rPr lang="nb-NO" sz="800" b="0" i="0" u="none" strike="noStrike">
                          <a:solidFill>
                            <a:srgbClr val="000000"/>
                          </a:solidFill>
                          <a:effectLst/>
                          <a:latin typeface="Poppins" panose="00000500000000000000" pitchFamily="2" charset="0"/>
                        </a:rPr>
                        <a:t>Rana</a:t>
                      </a:r>
                    </a:p>
                  </a:txBody>
                  <a:tcPr marL="7348" marR="7348" marT="7348"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53,0 %</a:t>
                      </a:r>
                    </a:p>
                  </a:txBody>
                  <a:tcPr marL="7348" marR="7348" marT="7348"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25,2 %</a:t>
                      </a:r>
                    </a:p>
                  </a:txBody>
                  <a:tcPr marL="7348" marR="7348" marT="7348"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34,1 %</a:t>
                      </a:r>
                    </a:p>
                  </a:txBody>
                  <a:tcPr marL="7348" marR="7348" marT="7348" marB="0" anchor="b">
                    <a:lnL>
                      <a:noFill/>
                    </a:lnL>
                    <a:lnR>
                      <a:noFill/>
                    </a:lnR>
                    <a:lnT>
                      <a:noFill/>
                    </a:lnT>
                    <a:lnB>
                      <a:noFill/>
                    </a:lnB>
                    <a:noFill/>
                  </a:tcPr>
                </a:tc>
                <a:extLst>
                  <a:ext uri="{0D108BD9-81ED-4DB2-BD59-A6C34878D82A}">
                    <a16:rowId xmlns:a16="http://schemas.microsoft.com/office/drawing/2014/main" val="438919433"/>
                  </a:ext>
                </a:extLst>
              </a:tr>
              <a:tr h="213096">
                <a:tc>
                  <a:txBody>
                    <a:bodyPr/>
                    <a:lstStyle/>
                    <a:p>
                      <a:pPr algn="l" fontAlgn="b"/>
                      <a:r>
                        <a:rPr lang="nb-NO" sz="800" b="0" i="0" u="none" strike="noStrike">
                          <a:solidFill>
                            <a:srgbClr val="000000"/>
                          </a:solidFill>
                          <a:effectLst/>
                          <a:latin typeface="Poppins" panose="00000500000000000000" pitchFamily="2" charset="0"/>
                        </a:rPr>
                        <a:t>Ringerike</a:t>
                      </a:r>
                    </a:p>
                  </a:txBody>
                  <a:tcPr marL="7348" marR="7348" marT="7348"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64,1 %</a:t>
                      </a:r>
                    </a:p>
                  </a:txBody>
                  <a:tcPr marL="7348" marR="7348" marT="7348" marB="0" anchor="b">
                    <a:lnL>
                      <a:noFill/>
                    </a:lnL>
                    <a:lnR>
                      <a:noFill/>
                    </a:lnR>
                    <a:lnT>
                      <a:noFill/>
                    </a:lnT>
                    <a:lnB>
                      <a:noFill/>
                    </a:lnB>
                    <a:noFill/>
                  </a:tcPr>
                </a:tc>
                <a:tc>
                  <a:txBody>
                    <a:bodyPr/>
                    <a:lstStyle/>
                    <a:p>
                      <a:pPr algn="r" fontAlgn="b"/>
                      <a:r>
                        <a:rPr lang="nb-NO" sz="800" b="0" i="0" u="none" strike="noStrike" dirty="0">
                          <a:solidFill>
                            <a:srgbClr val="000000"/>
                          </a:solidFill>
                          <a:effectLst/>
                          <a:latin typeface="Poppins" panose="00000500000000000000" pitchFamily="2" charset="0"/>
                        </a:rPr>
                        <a:t>23,1 %</a:t>
                      </a:r>
                    </a:p>
                  </a:txBody>
                  <a:tcPr marL="7348" marR="7348" marT="7348"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28,9 %</a:t>
                      </a:r>
                    </a:p>
                  </a:txBody>
                  <a:tcPr marL="7348" marR="7348" marT="7348" marB="0" anchor="b">
                    <a:lnL>
                      <a:noFill/>
                    </a:lnL>
                    <a:lnR>
                      <a:noFill/>
                    </a:lnR>
                    <a:lnT>
                      <a:noFill/>
                    </a:lnT>
                    <a:lnB>
                      <a:noFill/>
                    </a:lnB>
                    <a:noFill/>
                  </a:tcPr>
                </a:tc>
                <a:extLst>
                  <a:ext uri="{0D108BD9-81ED-4DB2-BD59-A6C34878D82A}">
                    <a16:rowId xmlns:a16="http://schemas.microsoft.com/office/drawing/2014/main" val="3542461581"/>
                  </a:ext>
                </a:extLst>
              </a:tr>
              <a:tr h="213096">
                <a:tc>
                  <a:txBody>
                    <a:bodyPr/>
                    <a:lstStyle/>
                    <a:p>
                      <a:pPr algn="l" fontAlgn="b"/>
                      <a:r>
                        <a:rPr lang="nb-NO" sz="800" b="0" i="0" u="none" strike="noStrike">
                          <a:solidFill>
                            <a:srgbClr val="000000"/>
                          </a:solidFill>
                          <a:effectLst/>
                          <a:latin typeface="Poppins" panose="00000500000000000000" pitchFamily="2" charset="0"/>
                        </a:rPr>
                        <a:t>Ålesund</a:t>
                      </a:r>
                    </a:p>
                  </a:txBody>
                  <a:tcPr marL="7348" marR="7348" marT="7348"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51,2 %</a:t>
                      </a:r>
                    </a:p>
                  </a:txBody>
                  <a:tcPr marL="7348" marR="7348" marT="7348"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30,3 %</a:t>
                      </a:r>
                    </a:p>
                  </a:txBody>
                  <a:tcPr marL="7348" marR="7348" marT="7348"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28,6 %</a:t>
                      </a:r>
                    </a:p>
                  </a:txBody>
                  <a:tcPr marL="7348" marR="7348" marT="7348" marB="0" anchor="b">
                    <a:lnL>
                      <a:noFill/>
                    </a:lnL>
                    <a:lnR>
                      <a:noFill/>
                    </a:lnR>
                    <a:lnT>
                      <a:noFill/>
                    </a:lnT>
                    <a:lnB>
                      <a:noFill/>
                    </a:lnB>
                    <a:noFill/>
                  </a:tcPr>
                </a:tc>
                <a:extLst>
                  <a:ext uri="{0D108BD9-81ED-4DB2-BD59-A6C34878D82A}">
                    <a16:rowId xmlns:a16="http://schemas.microsoft.com/office/drawing/2014/main" val="3379073994"/>
                  </a:ext>
                </a:extLst>
              </a:tr>
              <a:tr h="213096">
                <a:tc>
                  <a:txBody>
                    <a:bodyPr/>
                    <a:lstStyle/>
                    <a:p>
                      <a:pPr algn="l" fontAlgn="b"/>
                      <a:r>
                        <a:rPr lang="nb-NO" sz="800" b="0" i="0" u="none" strike="noStrike">
                          <a:solidFill>
                            <a:srgbClr val="000000"/>
                          </a:solidFill>
                          <a:effectLst/>
                          <a:latin typeface="Poppins" panose="00000500000000000000" pitchFamily="2" charset="0"/>
                        </a:rPr>
                        <a:t>Larvik</a:t>
                      </a:r>
                    </a:p>
                  </a:txBody>
                  <a:tcPr marL="7348" marR="7348" marT="7348"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48,2 %</a:t>
                      </a:r>
                    </a:p>
                  </a:txBody>
                  <a:tcPr marL="7348" marR="7348" marT="7348"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30,6 %</a:t>
                      </a:r>
                    </a:p>
                  </a:txBody>
                  <a:tcPr marL="7348" marR="7348" marT="7348"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28,3 %</a:t>
                      </a:r>
                    </a:p>
                  </a:txBody>
                  <a:tcPr marL="7348" marR="7348" marT="7348" marB="0" anchor="b">
                    <a:lnL>
                      <a:noFill/>
                    </a:lnL>
                    <a:lnR>
                      <a:noFill/>
                    </a:lnR>
                    <a:lnT>
                      <a:noFill/>
                    </a:lnT>
                    <a:lnB>
                      <a:noFill/>
                    </a:lnB>
                    <a:noFill/>
                  </a:tcPr>
                </a:tc>
                <a:extLst>
                  <a:ext uri="{0D108BD9-81ED-4DB2-BD59-A6C34878D82A}">
                    <a16:rowId xmlns:a16="http://schemas.microsoft.com/office/drawing/2014/main" val="56608194"/>
                  </a:ext>
                </a:extLst>
              </a:tr>
              <a:tr h="213096">
                <a:tc>
                  <a:txBody>
                    <a:bodyPr/>
                    <a:lstStyle/>
                    <a:p>
                      <a:pPr algn="l" fontAlgn="b"/>
                      <a:r>
                        <a:rPr lang="nb-NO" sz="800" b="0" i="0" u="none" strike="noStrike">
                          <a:solidFill>
                            <a:srgbClr val="000000"/>
                          </a:solidFill>
                          <a:effectLst/>
                          <a:latin typeface="Poppins" panose="00000500000000000000" pitchFamily="2" charset="0"/>
                        </a:rPr>
                        <a:t>Halden</a:t>
                      </a:r>
                    </a:p>
                  </a:txBody>
                  <a:tcPr marL="7348" marR="7348" marT="7348"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66,3 %</a:t>
                      </a:r>
                    </a:p>
                  </a:txBody>
                  <a:tcPr marL="7348" marR="7348" marT="7348"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31,0 %</a:t>
                      </a:r>
                    </a:p>
                  </a:txBody>
                  <a:tcPr marL="7348" marR="7348" marT="7348"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27,5 %</a:t>
                      </a:r>
                    </a:p>
                  </a:txBody>
                  <a:tcPr marL="7348" marR="7348" marT="7348" marB="0" anchor="b">
                    <a:lnL>
                      <a:noFill/>
                    </a:lnL>
                    <a:lnR>
                      <a:noFill/>
                    </a:lnR>
                    <a:lnT>
                      <a:noFill/>
                    </a:lnT>
                    <a:lnB>
                      <a:noFill/>
                    </a:lnB>
                    <a:noFill/>
                  </a:tcPr>
                </a:tc>
                <a:extLst>
                  <a:ext uri="{0D108BD9-81ED-4DB2-BD59-A6C34878D82A}">
                    <a16:rowId xmlns:a16="http://schemas.microsoft.com/office/drawing/2014/main" val="2090676048"/>
                  </a:ext>
                </a:extLst>
              </a:tr>
              <a:tr h="213096">
                <a:tc>
                  <a:txBody>
                    <a:bodyPr/>
                    <a:lstStyle/>
                    <a:p>
                      <a:pPr algn="l" fontAlgn="b"/>
                      <a:r>
                        <a:rPr lang="nb-NO" sz="800" b="0" i="0" u="none" strike="noStrike">
                          <a:solidFill>
                            <a:srgbClr val="000000"/>
                          </a:solidFill>
                          <a:effectLst/>
                          <a:latin typeface="Poppins" panose="00000500000000000000" pitchFamily="2" charset="0"/>
                        </a:rPr>
                        <a:t>Hamar</a:t>
                      </a:r>
                    </a:p>
                  </a:txBody>
                  <a:tcPr marL="7348" marR="7348" marT="7348"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35,8 %</a:t>
                      </a:r>
                    </a:p>
                  </a:txBody>
                  <a:tcPr marL="7348" marR="7348" marT="7348" marB="0" anchor="b">
                    <a:lnL>
                      <a:noFill/>
                    </a:lnL>
                    <a:lnR>
                      <a:noFill/>
                    </a:lnR>
                    <a:lnT>
                      <a:noFill/>
                    </a:lnT>
                    <a:lnB>
                      <a:noFill/>
                    </a:lnB>
                    <a:noFill/>
                  </a:tcPr>
                </a:tc>
                <a:tc>
                  <a:txBody>
                    <a:bodyPr/>
                    <a:lstStyle/>
                    <a:p>
                      <a:pPr algn="r" fontAlgn="b"/>
                      <a:r>
                        <a:rPr lang="nb-NO" sz="800" b="0" i="0" u="none" strike="noStrike" dirty="0">
                          <a:solidFill>
                            <a:srgbClr val="000000"/>
                          </a:solidFill>
                          <a:effectLst/>
                          <a:latin typeface="Poppins" panose="00000500000000000000" pitchFamily="2" charset="0"/>
                        </a:rPr>
                        <a:t>24,6 %</a:t>
                      </a:r>
                    </a:p>
                  </a:txBody>
                  <a:tcPr marL="7348" marR="7348" marT="7348" marB="0" anchor="b">
                    <a:lnL>
                      <a:noFill/>
                    </a:lnL>
                    <a:lnR>
                      <a:noFill/>
                    </a:lnR>
                    <a:lnT>
                      <a:noFill/>
                    </a:lnT>
                    <a:lnB>
                      <a:noFill/>
                    </a:lnB>
                    <a:noFill/>
                  </a:tcPr>
                </a:tc>
                <a:tc>
                  <a:txBody>
                    <a:bodyPr/>
                    <a:lstStyle/>
                    <a:p>
                      <a:pPr algn="r" fontAlgn="b"/>
                      <a:r>
                        <a:rPr lang="nb-NO" sz="800" b="0" i="0" u="none" strike="noStrike" dirty="0">
                          <a:solidFill>
                            <a:srgbClr val="000000"/>
                          </a:solidFill>
                          <a:effectLst/>
                          <a:latin typeface="Poppins" panose="00000500000000000000" pitchFamily="2" charset="0"/>
                        </a:rPr>
                        <a:t>25,2 %</a:t>
                      </a:r>
                    </a:p>
                  </a:txBody>
                  <a:tcPr marL="7348" marR="7348" marT="7348" marB="0" anchor="b">
                    <a:lnL>
                      <a:noFill/>
                    </a:lnL>
                    <a:lnR>
                      <a:noFill/>
                    </a:lnR>
                    <a:lnT>
                      <a:noFill/>
                    </a:lnT>
                    <a:lnB>
                      <a:noFill/>
                    </a:lnB>
                    <a:noFill/>
                  </a:tcPr>
                </a:tc>
                <a:extLst>
                  <a:ext uri="{0D108BD9-81ED-4DB2-BD59-A6C34878D82A}">
                    <a16:rowId xmlns:a16="http://schemas.microsoft.com/office/drawing/2014/main" val="3230773973"/>
                  </a:ext>
                </a:extLst>
              </a:tr>
            </a:tbl>
          </a:graphicData>
        </a:graphic>
      </p:graphicFrame>
      <p:graphicFrame>
        <p:nvGraphicFramePr>
          <p:cNvPr id="7" name="Tabell 6">
            <a:extLst>
              <a:ext uri="{FF2B5EF4-FFF2-40B4-BE49-F238E27FC236}">
                <a16:creationId xmlns:a16="http://schemas.microsoft.com/office/drawing/2014/main" id="{763DCCEF-7D7F-0892-E158-249E7F64B8BA}"/>
              </a:ext>
            </a:extLst>
          </p:cNvPr>
          <p:cNvGraphicFramePr>
            <a:graphicFrameLocks noGrp="1"/>
          </p:cNvGraphicFramePr>
          <p:nvPr>
            <p:extLst>
              <p:ext uri="{D42A27DB-BD31-4B8C-83A1-F6EECF244321}">
                <p14:modId xmlns:p14="http://schemas.microsoft.com/office/powerpoint/2010/main" val="3277516158"/>
              </p:ext>
            </p:extLst>
          </p:nvPr>
        </p:nvGraphicFramePr>
        <p:xfrm>
          <a:off x="6497515" y="1083113"/>
          <a:ext cx="2387540" cy="4926129"/>
        </p:xfrm>
        <a:graphic>
          <a:graphicData uri="http://schemas.openxmlformats.org/drawingml/2006/table">
            <a:tbl>
              <a:tblPr/>
              <a:tblGrid>
                <a:gridCol w="817685">
                  <a:extLst>
                    <a:ext uri="{9D8B030D-6E8A-4147-A177-3AD203B41FA5}">
                      <a16:colId xmlns:a16="http://schemas.microsoft.com/office/drawing/2014/main" val="2597312800"/>
                    </a:ext>
                  </a:extLst>
                </a:gridCol>
                <a:gridCol w="406347">
                  <a:extLst>
                    <a:ext uri="{9D8B030D-6E8A-4147-A177-3AD203B41FA5}">
                      <a16:colId xmlns:a16="http://schemas.microsoft.com/office/drawing/2014/main" val="1303972767"/>
                    </a:ext>
                  </a:extLst>
                </a:gridCol>
                <a:gridCol w="581754">
                  <a:extLst>
                    <a:ext uri="{9D8B030D-6E8A-4147-A177-3AD203B41FA5}">
                      <a16:colId xmlns:a16="http://schemas.microsoft.com/office/drawing/2014/main" val="954640401"/>
                    </a:ext>
                  </a:extLst>
                </a:gridCol>
                <a:gridCol w="581754">
                  <a:extLst>
                    <a:ext uri="{9D8B030D-6E8A-4147-A177-3AD203B41FA5}">
                      <a16:colId xmlns:a16="http://schemas.microsoft.com/office/drawing/2014/main" val="562661729"/>
                    </a:ext>
                  </a:extLst>
                </a:gridCol>
              </a:tblGrid>
              <a:tr h="235733">
                <a:tc>
                  <a:txBody>
                    <a:bodyPr/>
                    <a:lstStyle/>
                    <a:p>
                      <a:pPr algn="l" fontAlgn="b"/>
                      <a:r>
                        <a:rPr lang="nb-NO" sz="800" b="0" i="0" u="none" strike="noStrike">
                          <a:solidFill>
                            <a:srgbClr val="000000"/>
                          </a:solidFill>
                          <a:effectLst/>
                          <a:latin typeface="Poppins" panose="00000500000000000000" pitchFamily="2" charset="0"/>
                        </a:rPr>
                        <a:t> </a:t>
                      </a:r>
                    </a:p>
                  </a:txBody>
                  <a:tcPr marL="7272" marR="7272" marT="7272"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r" fontAlgn="b"/>
                      <a:r>
                        <a:rPr lang="nb-NO" sz="800" b="0" i="0" u="none" strike="noStrike">
                          <a:solidFill>
                            <a:srgbClr val="000000"/>
                          </a:solidFill>
                          <a:effectLst/>
                          <a:latin typeface="Poppins" panose="00000500000000000000" pitchFamily="2" charset="0"/>
                        </a:rPr>
                        <a:t>2010</a:t>
                      </a:r>
                    </a:p>
                  </a:txBody>
                  <a:tcPr marL="7272" marR="7272" marT="7272"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r" fontAlgn="b"/>
                      <a:r>
                        <a:rPr lang="nb-NO" sz="800" b="0" i="0" u="none" strike="noStrike">
                          <a:solidFill>
                            <a:srgbClr val="000000"/>
                          </a:solidFill>
                          <a:effectLst/>
                          <a:latin typeface="Poppins" panose="00000500000000000000" pitchFamily="2" charset="0"/>
                        </a:rPr>
                        <a:t>2022</a:t>
                      </a:r>
                    </a:p>
                  </a:txBody>
                  <a:tcPr marL="7272" marR="7272" marT="7272" marB="0" anchor="b">
                    <a:lnL>
                      <a:noFill/>
                    </a:lnL>
                    <a:lnR>
                      <a:noFill/>
                    </a:lnR>
                    <a:lnT>
                      <a:noFill/>
                    </a:lnT>
                    <a:lnB w="12700" cap="flat" cmpd="sng" algn="ctr">
                      <a:solidFill>
                        <a:srgbClr val="000000"/>
                      </a:solidFill>
                      <a:prstDash val="solid"/>
                      <a:round/>
                      <a:headEnd type="none" w="med" len="med"/>
                      <a:tailEnd type="none" w="med" len="med"/>
                    </a:lnB>
                    <a:noFill/>
                  </a:tcPr>
                </a:tc>
                <a:tc>
                  <a:txBody>
                    <a:bodyPr/>
                    <a:lstStyle/>
                    <a:p>
                      <a:pPr algn="r" fontAlgn="b"/>
                      <a:r>
                        <a:rPr lang="nb-NO" sz="800" b="0" i="0" u="none" strike="noStrike">
                          <a:solidFill>
                            <a:srgbClr val="000000"/>
                          </a:solidFill>
                          <a:effectLst/>
                          <a:latin typeface="Poppins" panose="00000500000000000000" pitchFamily="2" charset="0"/>
                        </a:rPr>
                        <a:t>2023</a:t>
                      </a:r>
                    </a:p>
                  </a:txBody>
                  <a:tcPr marL="7272" marR="7272" marT="7272" marB="0" anchor="b">
                    <a:lnL>
                      <a:noFill/>
                    </a:lnL>
                    <a:lnR>
                      <a:noFill/>
                    </a:lnR>
                    <a:lnT>
                      <a:noFill/>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87079095"/>
                  </a:ext>
                </a:extLst>
              </a:tr>
              <a:tr h="210886">
                <a:tc>
                  <a:txBody>
                    <a:bodyPr/>
                    <a:lstStyle/>
                    <a:p>
                      <a:pPr algn="l" fontAlgn="b"/>
                      <a:r>
                        <a:rPr lang="nb-NO" sz="800" b="0" i="0" u="none" strike="noStrike" dirty="0">
                          <a:solidFill>
                            <a:srgbClr val="000000"/>
                          </a:solidFill>
                          <a:effectLst/>
                          <a:latin typeface="Poppins" panose="00000500000000000000" pitchFamily="2" charset="0"/>
                        </a:rPr>
                        <a:t>Arendal</a:t>
                      </a:r>
                    </a:p>
                  </a:txBody>
                  <a:tcPr marL="7272" marR="7272" marT="7272"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r" fontAlgn="b"/>
                      <a:r>
                        <a:rPr lang="nb-NO" sz="800" b="0" i="0" u="none" strike="noStrike" dirty="0">
                          <a:solidFill>
                            <a:srgbClr val="000000"/>
                          </a:solidFill>
                          <a:effectLst/>
                          <a:latin typeface="Poppins" panose="00000500000000000000" pitchFamily="2" charset="0"/>
                        </a:rPr>
                        <a:t>35,1 %</a:t>
                      </a:r>
                    </a:p>
                  </a:txBody>
                  <a:tcPr marL="7272" marR="7272" marT="7272"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r" fontAlgn="b"/>
                      <a:r>
                        <a:rPr lang="nb-NO" sz="800" b="0" i="0" u="none" strike="noStrike" dirty="0">
                          <a:solidFill>
                            <a:srgbClr val="000000"/>
                          </a:solidFill>
                          <a:effectLst/>
                          <a:latin typeface="Poppins" panose="00000500000000000000" pitchFamily="2" charset="0"/>
                        </a:rPr>
                        <a:t>29,7 %</a:t>
                      </a:r>
                    </a:p>
                  </a:txBody>
                  <a:tcPr marL="7272" marR="7272" marT="7272" marB="0" anchor="b">
                    <a:lnL>
                      <a:noFill/>
                    </a:lnL>
                    <a:lnR>
                      <a:noFill/>
                    </a:lnR>
                    <a:lnT w="12700" cap="flat" cmpd="sng" algn="ctr">
                      <a:solidFill>
                        <a:srgbClr val="000000"/>
                      </a:solidFill>
                      <a:prstDash val="solid"/>
                      <a:round/>
                      <a:headEnd type="none" w="med" len="med"/>
                      <a:tailEnd type="none" w="med" len="med"/>
                    </a:lnT>
                    <a:lnB>
                      <a:noFill/>
                    </a:lnB>
                    <a:noFill/>
                  </a:tcPr>
                </a:tc>
                <a:tc>
                  <a:txBody>
                    <a:bodyPr/>
                    <a:lstStyle/>
                    <a:p>
                      <a:pPr algn="r" fontAlgn="b"/>
                      <a:r>
                        <a:rPr lang="nb-NO" sz="800" b="0" i="0" u="none" strike="noStrike">
                          <a:solidFill>
                            <a:srgbClr val="000000"/>
                          </a:solidFill>
                          <a:effectLst/>
                          <a:latin typeface="Poppins" panose="00000500000000000000" pitchFamily="2" charset="0"/>
                        </a:rPr>
                        <a:t>24,1 %</a:t>
                      </a:r>
                    </a:p>
                  </a:txBody>
                  <a:tcPr marL="7272" marR="7272" marT="7272" marB="0" anchor="b">
                    <a:lnL>
                      <a:noFill/>
                    </a:lnL>
                    <a:lnR>
                      <a:noFill/>
                    </a:lnR>
                    <a:lnT w="12700" cap="flat" cmpd="sng" algn="ctr">
                      <a:solidFill>
                        <a:srgbClr val="000000"/>
                      </a:solidFill>
                      <a:prstDash val="solid"/>
                      <a:round/>
                      <a:headEnd type="none" w="med" len="med"/>
                      <a:tailEnd type="none" w="med" len="med"/>
                    </a:lnT>
                    <a:lnB>
                      <a:noFill/>
                    </a:lnB>
                    <a:noFill/>
                  </a:tcPr>
                </a:tc>
                <a:extLst>
                  <a:ext uri="{0D108BD9-81ED-4DB2-BD59-A6C34878D82A}">
                    <a16:rowId xmlns:a16="http://schemas.microsoft.com/office/drawing/2014/main" val="3467882920"/>
                  </a:ext>
                </a:extLst>
              </a:tr>
              <a:tr h="210886">
                <a:tc>
                  <a:txBody>
                    <a:bodyPr/>
                    <a:lstStyle/>
                    <a:p>
                      <a:pPr algn="l" fontAlgn="b"/>
                      <a:r>
                        <a:rPr lang="nb-NO" sz="800" b="0" i="0" u="none" strike="noStrike" dirty="0">
                          <a:solidFill>
                            <a:srgbClr val="000000"/>
                          </a:solidFill>
                          <a:effectLst/>
                          <a:latin typeface="Poppins" panose="00000500000000000000" pitchFamily="2" charset="0"/>
                        </a:rPr>
                        <a:t>Sarpsborg</a:t>
                      </a:r>
                    </a:p>
                  </a:txBody>
                  <a:tcPr marL="7272" marR="7272" marT="7272"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60,3 %</a:t>
                      </a:r>
                    </a:p>
                  </a:txBody>
                  <a:tcPr marL="7272" marR="7272" marT="7272"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19,2 %</a:t>
                      </a:r>
                    </a:p>
                  </a:txBody>
                  <a:tcPr marL="7272" marR="7272" marT="7272" marB="0" anchor="b">
                    <a:lnL>
                      <a:noFill/>
                    </a:lnL>
                    <a:lnR>
                      <a:noFill/>
                    </a:lnR>
                    <a:lnT>
                      <a:noFill/>
                    </a:lnT>
                    <a:lnB>
                      <a:noFill/>
                    </a:lnB>
                    <a:noFill/>
                  </a:tcPr>
                </a:tc>
                <a:tc>
                  <a:txBody>
                    <a:bodyPr/>
                    <a:lstStyle/>
                    <a:p>
                      <a:pPr algn="r" fontAlgn="b"/>
                      <a:r>
                        <a:rPr lang="nb-NO" sz="800" b="0" i="0" u="none" strike="noStrike" dirty="0">
                          <a:solidFill>
                            <a:srgbClr val="000000"/>
                          </a:solidFill>
                          <a:effectLst/>
                          <a:latin typeface="Poppins" panose="00000500000000000000" pitchFamily="2" charset="0"/>
                        </a:rPr>
                        <a:t>23,5 %</a:t>
                      </a:r>
                    </a:p>
                  </a:txBody>
                  <a:tcPr marL="7272" marR="7272" marT="7272" marB="0" anchor="b">
                    <a:lnL>
                      <a:noFill/>
                    </a:lnL>
                    <a:lnR>
                      <a:noFill/>
                    </a:lnR>
                    <a:lnT>
                      <a:noFill/>
                    </a:lnT>
                    <a:lnB>
                      <a:noFill/>
                    </a:lnB>
                    <a:noFill/>
                  </a:tcPr>
                </a:tc>
                <a:extLst>
                  <a:ext uri="{0D108BD9-81ED-4DB2-BD59-A6C34878D82A}">
                    <a16:rowId xmlns:a16="http://schemas.microsoft.com/office/drawing/2014/main" val="3699554537"/>
                  </a:ext>
                </a:extLst>
              </a:tr>
              <a:tr h="210886">
                <a:tc>
                  <a:txBody>
                    <a:bodyPr/>
                    <a:lstStyle/>
                    <a:p>
                      <a:pPr algn="l" fontAlgn="b"/>
                      <a:r>
                        <a:rPr lang="nb-NO" sz="800" b="0" i="0" u="none" strike="noStrike">
                          <a:solidFill>
                            <a:srgbClr val="000000"/>
                          </a:solidFill>
                          <a:effectLst/>
                          <a:latin typeface="Poppins" panose="00000500000000000000" pitchFamily="2" charset="0"/>
                        </a:rPr>
                        <a:t>Tønsberg</a:t>
                      </a:r>
                    </a:p>
                  </a:txBody>
                  <a:tcPr marL="7272" marR="7272" marT="7272"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43,2 %</a:t>
                      </a:r>
                    </a:p>
                  </a:txBody>
                  <a:tcPr marL="7272" marR="7272" marT="7272"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20,8 %</a:t>
                      </a:r>
                    </a:p>
                  </a:txBody>
                  <a:tcPr marL="7272" marR="7272" marT="7272" marB="0" anchor="b">
                    <a:lnL>
                      <a:noFill/>
                    </a:lnL>
                    <a:lnR>
                      <a:noFill/>
                    </a:lnR>
                    <a:lnT>
                      <a:noFill/>
                    </a:lnT>
                    <a:lnB>
                      <a:noFill/>
                    </a:lnB>
                    <a:noFill/>
                  </a:tcPr>
                </a:tc>
                <a:tc>
                  <a:txBody>
                    <a:bodyPr/>
                    <a:lstStyle/>
                    <a:p>
                      <a:pPr algn="r" fontAlgn="b"/>
                      <a:r>
                        <a:rPr lang="nb-NO" sz="800" b="0" i="0" u="none" strike="noStrike" dirty="0">
                          <a:solidFill>
                            <a:srgbClr val="000000"/>
                          </a:solidFill>
                          <a:effectLst/>
                          <a:latin typeface="Poppins" panose="00000500000000000000" pitchFamily="2" charset="0"/>
                        </a:rPr>
                        <a:t>20,9 %</a:t>
                      </a:r>
                    </a:p>
                  </a:txBody>
                  <a:tcPr marL="7272" marR="7272" marT="7272" marB="0" anchor="b">
                    <a:lnL>
                      <a:noFill/>
                    </a:lnL>
                    <a:lnR>
                      <a:noFill/>
                    </a:lnR>
                    <a:lnT>
                      <a:noFill/>
                    </a:lnT>
                    <a:lnB>
                      <a:noFill/>
                    </a:lnB>
                    <a:noFill/>
                  </a:tcPr>
                </a:tc>
                <a:extLst>
                  <a:ext uri="{0D108BD9-81ED-4DB2-BD59-A6C34878D82A}">
                    <a16:rowId xmlns:a16="http://schemas.microsoft.com/office/drawing/2014/main" val="2683972100"/>
                  </a:ext>
                </a:extLst>
              </a:tr>
              <a:tr h="210886">
                <a:tc>
                  <a:txBody>
                    <a:bodyPr/>
                    <a:lstStyle/>
                    <a:p>
                      <a:pPr algn="l" fontAlgn="b"/>
                      <a:r>
                        <a:rPr lang="nb-NO" sz="800" b="0" i="0" u="none" strike="noStrike">
                          <a:solidFill>
                            <a:srgbClr val="000000"/>
                          </a:solidFill>
                          <a:effectLst/>
                          <a:latin typeface="Poppins" panose="00000500000000000000" pitchFamily="2" charset="0"/>
                        </a:rPr>
                        <a:t>Stavanger</a:t>
                      </a:r>
                    </a:p>
                  </a:txBody>
                  <a:tcPr marL="7272" marR="7272" marT="7272"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32,0 %</a:t>
                      </a:r>
                    </a:p>
                  </a:txBody>
                  <a:tcPr marL="7272" marR="7272" marT="7272"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21,7 %</a:t>
                      </a:r>
                    </a:p>
                  </a:txBody>
                  <a:tcPr marL="7272" marR="7272" marT="7272" marB="0" anchor="b">
                    <a:lnL>
                      <a:noFill/>
                    </a:lnL>
                    <a:lnR>
                      <a:noFill/>
                    </a:lnR>
                    <a:lnT>
                      <a:noFill/>
                    </a:lnT>
                    <a:lnB>
                      <a:noFill/>
                    </a:lnB>
                    <a:noFill/>
                  </a:tcPr>
                </a:tc>
                <a:tc>
                  <a:txBody>
                    <a:bodyPr/>
                    <a:lstStyle/>
                    <a:p>
                      <a:pPr algn="r" fontAlgn="b"/>
                      <a:r>
                        <a:rPr lang="nb-NO" sz="800" b="0" i="0" u="none" strike="noStrike" dirty="0">
                          <a:solidFill>
                            <a:srgbClr val="000000"/>
                          </a:solidFill>
                          <a:effectLst/>
                          <a:latin typeface="Poppins" panose="00000500000000000000" pitchFamily="2" charset="0"/>
                        </a:rPr>
                        <a:t>19,2 %</a:t>
                      </a:r>
                    </a:p>
                  </a:txBody>
                  <a:tcPr marL="7272" marR="7272" marT="7272" marB="0" anchor="b">
                    <a:lnL>
                      <a:noFill/>
                    </a:lnL>
                    <a:lnR>
                      <a:noFill/>
                    </a:lnR>
                    <a:lnT>
                      <a:noFill/>
                    </a:lnT>
                    <a:lnB>
                      <a:noFill/>
                    </a:lnB>
                    <a:noFill/>
                  </a:tcPr>
                </a:tc>
                <a:extLst>
                  <a:ext uri="{0D108BD9-81ED-4DB2-BD59-A6C34878D82A}">
                    <a16:rowId xmlns:a16="http://schemas.microsoft.com/office/drawing/2014/main" val="78837403"/>
                  </a:ext>
                </a:extLst>
              </a:tr>
              <a:tr h="263244">
                <a:tc>
                  <a:txBody>
                    <a:bodyPr/>
                    <a:lstStyle/>
                    <a:p>
                      <a:pPr algn="l" fontAlgn="b"/>
                      <a:r>
                        <a:rPr lang="nb-NO" sz="800" b="0" i="0" u="none" strike="noStrike">
                          <a:solidFill>
                            <a:srgbClr val="000000"/>
                          </a:solidFill>
                          <a:effectLst/>
                          <a:latin typeface="Poppins" panose="00000500000000000000" pitchFamily="2" charset="0"/>
                        </a:rPr>
                        <a:t>Sandefjord</a:t>
                      </a:r>
                    </a:p>
                  </a:txBody>
                  <a:tcPr marL="7272" marR="7272" marT="7272"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45,6 %</a:t>
                      </a:r>
                    </a:p>
                  </a:txBody>
                  <a:tcPr marL="7272" marR="7272" marT="7272"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14,5 %</a:t>
                      </a:r>
                    </a:p>
                  </a:txBody>
                  <a:tcPr marL="7272" marR="7272" marT="7272" marB="0" anchor="b">
                    <a:lnL>
                      <a:noFill/>
                    </a:lnL>
                    <a:lnR>
                      <a:noFill/>
                    </a:lnR>
                    <a:lnT>
                      <a:noFill/>
                    </a:lnT>
                    <a:lnB>
                      <a:noFill/>
                    </a:lnB>
                    <a:noFill/>
                  </a:tcPr>
                </a:tc>
                <a:tc>
                  <a:txBody>
                    <a:bodyPr/>
                    <a:lstStyle/>
                    <a:p>
                      <a:pPr algn="r" fontAlgn="b"/>
                      <a:r>
                        <a:rPr lang="nb-NO" sz="800" b="0" i="0" u="none" strike="noStrike" dirty="0">
                          <a:solidFill>
                            <a:srgbClr val="000000"/>
                          </a:solidFill>
                          <a:effectLst/>
                          <a:latin typeface="Poppins" panose="00000500000000000000" pitchFamily="2" charset="0"/>
                        </a:rPr>
                        <a:t>19,0 %</a:t>
                      </a:r>
                    </a:p>
                  </a:txBody>
                  <a:tcPr marL="7272" marR="7272" marT="7272" marB="0" anchor="b">
                    <a:lnL>
                      <a:noFill/>
                    </a:lnL>
                    <a:lnR>
                      <a:noFill/>
                    </a:lnR>
                    <a:lnT>
                      <a:noFill/>
                    </a:lnT>
                    <a:lnB>
                      <a:noFill/>
                    </a:lnB>
                    <a:noFill/>
                  </a:tcPr>
                </a:tc>
                <a:extLst>
                  <a:ext uri="{0D108BD9-81ED-4DB2-BD59-A6C34878D82A}">
                    <a16:rowId xmlns:a16="http://schemas.microsoft.com/office/drawing/2014/main" val="1415184354"/>
                  </a:ext>
                </a:extLst>
              </a:tr>
              <a:tr h="210886">
                <a:tc>
                  <a:txBody>
                    <a:bodyPr/>
                    <a:lstStyle/>
                    <a:p>
                      <a:pPr algn="l" fontAlgn="b"/>
                      <a:r>
                        <a:rPr lang="nb-NO" sz="800" b="0" i="0" u="none" strike="noStrike">
                          <a:solidFill>
                            <a:srgbClr val="000000"/>
                          </a:solidFill>
                          <a:effectLst/>
                          <a:latin typeface="Poppins" panose="00000500000000000000" pitchFamily="2" charset="0"/>
                        </a:rPr>
                        <a:t>Sandnes</a:t>
                      </a:r>
                    </a:p>
                  </a:txBody>
                  <a:tcPr marL="7272" marR="7272" marT="7272"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23,0 %</a:t>
                      </a:r>
                    </a:p>
                  </a:txBody>
                  <a:tcPr marL="7272" marR="7272" marT="7272"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22,4 %</a:t>
                      </a:r>
                    </a:p>
                  </a:txBody>
                  <a:tcPr marL="7272" marR="7272" marT="7272"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15,4 %</a:t>
                      </a:r>
                    </a:p>
                  </a:txBody>
                  <a:tcPr marL="7272" marR="7272" marT="7272" marB="0" anchor="b">
                    <a:lnL>
                      <a:noFill/>
                    </a:lnL>
                    <a:lnR>
                      <a:noFill/>
                    </a:lnR>
                    <a:lnT>
                      <a:noFill/>
                    </a:lnT>
                    <a:lnB>
                      <a:noFill/>
                    </a:lnB>
                    <a:noFill/>
                  </a:tcPr>
                </a:tc>
                <a:extLst>
                  <a:ext uri="{0D108BD9-81ED-4DB2-BD59-A6C34878D82A}">
                    <a16:rowId xmlns:a16="http://schemas.microsoft.com/office/drawing/2014/main" val="2249260015"/>
                  </a:ext>
                </a:extLst>
              </a:tr>
              <a:tr h="210886">
                <a:tc>
                  <a:txBody>
                    <a:bodyPr/>
                    <a:lstStyle/>
                    <a:p>
                      <a:pPr algn="l" fontAlgn="b"/>
                      <a:r>
                        <a:rPr lang="nb-NO" sz="800" b="0" i="0" u="none" strike="noStrike">
                          <a:solidFill>
                            <a:srgbClr val="000000"/>
                          </a:solidFill>
                          <a:effectLst/>
                          <a:latin typeface="Poppins" panose="00000500000000000000" pitchFamily="2" charset="0"/>
                        </a:rPr>
                        <a:t>Bergen</a:t>
                      </a:r>
                    </a:p>
                  </a:txBody>
                  <a:tcPr marL="7272" marR="7272" marT="7272"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32,4 %</a:t>
                      </a:r>
                    </a:p>
                  </a:txBody>
                  <a:tcPr marL="7272" marR="7272" marT="7272"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13,5 %</a:t>
                      </a:r>
                    </a:p>
                  </a:txBody>
                  <a:tcPr marL="7272" marR="7272" marT="7272" marB="0" anchor="b">
                    <a:lnL>
                      <a:noFill/>
                    </a:lnL>
                    <a:lnR>
                      <a:noFill/>
                    </a:lnR>
                    <a:lnT>
                      <a:noFill/>
                    </a:lnT>
                    <a:lnB>
                      <a:noFill/>
                    </a:lnB>
                    <a:noFill/>
                  </a:tcPr>
                </a:tc>
                <a:tc>
                  <a:txBody>
                    <a:bodyPr/>
                    <a:lstStyle/>
                    <a:p>
                      <a:pPr algn="r" fontAlgn="b"/>
                      <a:r>
                        <a:rPr lang="nb-NO" sz="800" b="0" i="0" u="none" strike="noStrike" dirty="0">
                          <a:solidFill>
                            <a:srgbClr val="000000"/>
                          </a:solidFill>
                          <a:effectLst/>
                          <a:latin typeface="Poppins" panose="00000500000000000000" pitchFamily="2" charset="0"/>
                        </a:rPr>
                        <a:t>14,6 %</a:t>
                      </a:r>
                    </a:p>
                  </a:txBody>
                  <a:tcPr marL="7272" marR="7272" marT="7272" marB="0" anchor="b">
                    <a:lnL>
                      <a:noFill/>
                    </a:lnL>
                    <a:lnR>
                      <a:noFill/>
                    </a:lnR>
                    <a:lnT>
                      <a:noFill/>
                    </a:lnT>
                    <a:lnB>
                      <a:noFill/>
                    </a:lnB>
                    <a:noFill/>
                  </a:tcPr>
                </a:tc>
                <a:extLst>
                  <a:ext uri="{0D108BD9-81ED-4DB2-BD59-A6C34878D82A}">
                    <a16:rowId xmlns:a16="http://schemas.microsoft.com/office/drawing/2014/main" val="165177655"/>
                  </a:ext>
                </a:extLst>
              </a:tr>
              <a:tr h="263244">
                <a:tc>
                  <a:txBody>
                    <a:bodyPr/>
                    <a:lstStyle/>
                    <a:p>
                      <a:pPr algn="l" fontAlgn="b"/>
                      <a:r>
                        <a:rPr lang="nb-NO" sz="800" b="0" i="0" u="none" strike="noStrike">
                          <a:solidFill>
                            <a:srgbClr val="000000"/>
                          </a:solidFill>
                          <a:effectLst/>
                          <a:latin typeface="Poppins" panose="00000500000000000000" pitchFamily="2" charset="0"/>
                        </a:rPr>
                        <a:t>Kristiansand</a:t>
                      </a:r>
                    </a:p>
                  </a:txBody>
                  <a:tcPr marL="7272" marR="7272" marT="7272"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27,8 %</a:t>
                      </a:r>
                    </a:p>
                  </a:txBody>
                  <a:tcPr marL="7272" marR="7272" marT="7272"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16,5 %</a:t>
                      </a:r>
                    </a:p>
                  </a:txBody>
                  <a:tcPr marL="7272" marR="7272" marT="7272"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14,6 %</a:t>
                      </a:r>
                    </a:p>
                  </a:txBody>
                  <a:tcPr marL="7272" marR="7272" marT="7272" marB="0" anchor="b">
                    <a:lnL>
                      <a:noFill/>
                    </a:lnL>
                    <a:lnR>
                      <a:noFill/>
                    </a:lnR>
                    <a:lnT>
                      <a:noFill/>
                    </a:lnT>
                    <a:lnB>
                      <a:noFill/>
                    </a:lnB>
                    <a:noFill/>
                  </a:tcPr>
                </a:tc>
                <a:extLst>
                  <a:ext uri="{0D108BD9-81ED-4DB2-BD59-A6C34878D82A}">
                    <a16:rowId xmlns:a16="http://schemas.microsoft.com/office/drawing/2014/main" val="2105344008"/>
                  </a:ext>
                </a:extLst>
              </a:tr>
              <a:tr h="210886">
                <a:tc>
                  <a:txBody>
                    <a:bodyPr/>
                    <a:lstStyle/>
                    <a:p>
                      <a:pPr algn="l" fontAlgn="b"/>
                      <a:r>
                        <a:rPr lang="nb-NO" sz="800" b="0" i="0" u="none" strike="noStrike">
                          <a:solidFill>
                            <a:srgbClr val="000000"/>
                          </a:solidFill>
                          <a:effectLst/>
                          <a:latin typeface="Poppins" panose="00000500000000000000" pitchFamily="2" charset="0"/>
                        </a:rPr>
                        <a:t>Drammen</a:t>
                      </a:r>
                    </a:p>
                  </a:txBody>
                  <a:tcPr marL="7272" marR="7272" marT="7272"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57,4 %</a:t>
                      </a:r>
                    </a:p>
                  </a:txBody>
                  <a:tcPr marL="7272" marR="7272" marT="7272"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11,0 %</a:t>
                      </a:r>
                    </a:p>
                  </a:txBody>
                  <a:tcPr marL="7272" marR="7272" marT="7272"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14,2 %</a:t>
                      </a:r>
                    </a:p>
                  </a:txBody>
                  <a:tcPr marL="7272" marR="7272" marT="7272" marB="0" anchor="b">
                    <a:lnL>
                      <a:noFill/>
                    </a:lnL>
                    <a:lnR>
                      <a:noFill/>
                    </a:lnR>
                    <a:lnT>
                      <a:noFill/>
                    </a:lnT>
                    <a:lnB>
                      <a:noFill/>
                    </a:lnB>
                    <a:noFill/>
                  </a:tcPr>
                </a:tc>
                <a:extLst>
                  <a:ext uri="{0D108BD9-81ED-4DB2-BD59-A6C34878D82A}">
                    <a16:rowId xmlns:a16="http://schemas.microsoft.com/office/drawing/2014/main" val="392211393"/>
                  </a:ext>
                </a:extLst>
              </a:tr>
              <a:tr h="210886">
                <a:tc>
                  <a:txBody>
                    <a:bodyPr/>
                    <a:lstStyle/>
                    <a:p>
                      <a:pPr algn="l" fontAlgn="b"/>
                      <a:r>
                        <a:rPr lang="nb-NO" sz="800" b="0" i="0" u="none" strike="noStrike">
                          <a:solidFill>
                            <a:srgbClr val="000000"/>
                          </a:solidFill>
                          <a:effectLst/>
                          <a:latin typeface="Poppins" panose="00000500000000000000" pitchFamily="2" charset="0"/>
                        </a:rPr>
                        <a:t>Bodø</a:t>
                      </a:r>
                    </a:p>
                  </a:txBody>
                  <a:tcPr marL="7272" marR="7272" marT="7272"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37,8 %</a:t>
                      </a:r>
                    </a:p>
                  </a:txBody>
                  <a:tcPr marL="7272" marR="7272" marT="7272"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6,7 %</a:t>
                      </a:r>
                    </a:p>
                  </a:txBody>
                  <a:tcPr marL="7272" marR="7272" marT="7272" marB="0" anchor="b">
                    <a:lnL>
                      <a:noFill/>
                    </a:lnL>
                    <a:lnR>
                      <a:noFill/>
                    </a:lnR>
                    <a:lnT>
                      <a:noFill/>
                    </a:lnT>
                    <a:lnB>
                      <a:noFill/>
                    </a:lnB>
                    <a:noFill/>
                  </a:tcPr>
                </a:tc>
                <a:tc>
                  <a:txBody>
                    <a:bodyPr/>
                    <a:lstStyle/>
                    <a:p>
                      <a:pPr algn="r" fontAlgn="b"/>
                      <a:r>
                        <a:rPr lang="nb-NO" sz="800" b="0" i="0" u="none" strike="noStrike" dirty="0">
                          <a:solidFill>
                            <a:srgbClr val="000000"/>
                          </a:solidFill>
                          <a:effectLst/>
                          <a:latin typeface="Poppins" panose="00000500000000000000" pitchFamily="2" charset="0"/>
                        </a:rPr>
                        <a:t>12,1 %</a:t>
                      </a:r>
                    </a:p>
                  </a:txBody>
                  <a:tcPr marL="7272" marR="7272" marT="7272" marB="0" anchor="b">
                    <a:lnL>
                      <a:noFill/>
                    </a:lnL>
                    <a:lnR>
                      <a:noFill/>
                    </a:lnR>
                    <a:lnT>
                      <a:noFill/>
                    </a:lnT>
                    <a:lnB>
                      <a:noFill/>
                    </a:lnB>
                    <a:noFill/>
                  </a:tcPr>
                </a:tc>
                <a:extLst>
                  <a:ext uri="{0D108BD9-81ED-4DB2-BD59-A6C34878D82A}">
                    <a16:rowId xmlns:a16="http://schemas.microsoft.com/office/drawing/2014/main" val="4092574127"/>
                  </a:ext>
                </a:extLst>
              </a:tr>
              <a:tr h="263244">
                <a:tc>
                  <a:txBody>
                    <a:bodyPr/>
                    <a:lstStyle/>
                    <a:p>
                      <a:pPr algn="l" fontAlgn="b"/>
                      <a:r>
                        <a:rPr lang="nb-NO" sz="800" b="0" i="0" u="none" strike="noStrike">
                          <a:solidFill>
                            <a:srgbClr val="000000"/>
                          </a:solidFill>
                          <a:effectLst/>
                          <a:latin typeface="Poppins" panose="00000500000000000000" pitchFamily="2" charset="0"/>
                        </a:rPr>
                        <a:t>Fredrikstad</a:t>
                      </a:r>
                    </a:p>
                  </a:txBody>
                  <a:tcPr marL="7272" marR="7272" marT="7272"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51,4 %</a:t>
                      </a:r>
                    </a:p>
                  </a:txBody>
                  <a:tcPr marL="7272" marR="7272" marT="7272"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7,8 %</a:t>
                      </a:r>
                    </a:p>
                  </a:txBody>
                  <a:tcPr marL="7272" marR="7272" marT="7272" marB="0" anchor="b">
                    <a:lnL>
                      <a:noFill/>
                    </a:lnL>
                    <a:lnR>
                      <a:noFill/>
                    </a:lnR>
                    <a:lnT>
                      <a:noFill/>
                    </a:lnT>
                    <a:lnB>
                      <a:noFill/>
                    </a:lnB>
                    <a:noFill/>
                  </a:tcPr>
                </a:tc>
                <a:tc>
                  <a:txBody>
                    <a:bodyPr/>
                    <a:lstStyle/>
                    <a:p>
                      <a:pPr algn="r" fontAlgn="b"/>
                      <a:r>
                        <a:rPr lang="nb-NO" sz="800" b="0" i="0" u="none" strike="noStrike" dirty="0">
                          <a:solidFill>
                            <a:srgbClr val="000000"/>
                          </a:solidFill>
                          <a:effectLst/>
                          <a:latin typeface="Poppins" panose="00000500000000000000" pitchFamily="2" charset="0"/>
                        </a:rPr>
                        <a:t>10,4 %</a:t>
                      </a:r>
                    </a:p>
                  </a:txBody>
                  <a:tcPr marL="7272" marR="7272" marT="7272" marB="0" anchor="b">
                    <a:lnL>
                      <a:noFill/>
                    </a:lnL>
                    <a:lnR>
                      <a:noFill/>
                    </a:lnR>
                    <a:lnT>
                      <a:noFill/>
                    </a:lnT>
                    <a:lnB>
                      <a:noFill/>
                    </a:lnB>
                    <a:noFill/>
                  </a:tcPr>
                </a:tc>
                <a:extLst>
                  <a:ext uri="{0D108BD9-81ED-4DB2-BD59-A6C34878D82A}">
                    <a16:rowId xmlns:a16="http://schemas.microsoft.com/office/drawing/2014/main" val="2574210938"/>
                  </a:ext>
                </a:extLst>
              </a:tr>
              <a:tr h="210886">
                <a:tc>
                  <a:txBody>
                    <a:bodyPr/>
                    <a:lstStyle/>
                    <a:p>
                      <a:pPr algn="l" fontAlgn="b"/>
                      <a:r>
                        <a:rPr lang="nb-NO" sz="800" b="0" i="0" u="none" strike="noStrike">
                          <a:solidFill>
                            <a:srgbClr val="000000"/>
                          </a:solidFill>
                          <a:effectLst/>
                          <a:latin typeface="Poppins" panose="00000500000000000000" pitchFamily="2" charset="0"/>
                        </a:rPr>
                        <a:t>Moss</a:t>
                      </a:r>
                    </a:p>
                  </a:txBody>
                  <a:tcPr marL="7272" marR="7272" marT="7272"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38,7 %</a:t>
                      </a:r>
                    </a:p>
                  </a:txBody>
                  <a:tcPr marL="7272" marR="7272" marT="7272"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10,0 %</a:t>
                      </a:r>
                    </a:p>
                  </a:txBody>
                  <a:tcPr marL="7272" marR="7272" marT="7272"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10,4 %</a:t>
                      </a:r>
                    </a:p>
                  </a:txBody>
                  <a:tcPr marL="7272" marR="7272" marT="7272" marB="0" anchor="b">
                    <a:lnL>
                      <a:noFill/>
                    </a:lnL>
                    <a:lnR>
                      <a:noFill/>
                    </a:lnR>
                    <a:lnT>
                      <a:noFill/>
                    </a:lnT>
                    <a:lnB>
                      <a:noFill/>
                    </a:lnB>
                    <a:noFill/>
                  </a:tcPr>
                </a:tc>
                <a:extLst>
                  <a:ext uri="{0D108BD9-81ED-4DB2-BD59-A6C34878D82A}">
                    <a16:rowId xmlns:a16="http://schemas.microsoft.com/office/drawing/2014/main" val="1883515245"/>
                  </a:ext>
                </a:extLst>
              </a:tr>
              <a:tr h="263244">
                <a:tc>
                  <a:txBody>
                    <a:bodyPr/>
                    <a:lstStyle/>
                    <a:p>
                      <a:pPr algn="l" fontAlgn="b"/>
                      <a:r>
                        <a:rPr lang="nb-NO" sz="800" b="0" i="0" u="none" strike="noStrike">
                          <a:solidFill>
                            <a:srgbClr val="000000"/>
                          </a:solidFill>
                          <a:effectLst/>
                          <a:latin typeface="Poppins" panose="00000500000000000000" pitchFamily="2" charset="0"/>
                        </a:rPr>
                        <a:t>Lillehammer</a:t>
                      </a:r>
                    </a:p>
                  </a:txBody>
                  <a:tcPr marL="7272" marR="7272" marT="7272"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27,0 %</a:t>
                      </a:r>
                    </a:p>
                  </a:txBody>
                  <a:tcPr marL="7272" marR="7272" marT="7272"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8,7 %</a:t>
                      </a:r>
                    </a:p>
                  </a:txBody>
                  <a:tcPr marL="7272" marR="7272" marT="7272"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10,2 %</a:t>
                      </a:r>
                    </a:p>
                  </a:txBody>
                  <a:tcPr marL="7272" marR="7272" marT="7272" marB="0" anchor="b">
                    <a:lnL>
                      <a:noFill/>
                    </a:lnL>
                    <a:lnR>
                      <a:noFill/>
                    </a:lnR>
                    <a:lnT>
                      <a:noFill/>
                    </a:lnT>
                    <a:lnB>
                      <a:noFill/>
                    </a:lnB>
                    <a:noFill/>
                  </a:tcPr>
                </a:tc>
                <a:extLst>
                  <a:ext uri="{0D108BD9-81ED-4DB2-BD59-A6C34878D82A}">
                    <a16:rowId xmlns:a16="http://schemas.microsoft.com/office/drawing/2014/main" val="3745743872"/>
                  </a:ext>
                </a:extLst>
              </a:tr>
              <a:tr h="263244">
                <a:tc>
                  <a:txBody>
                    <a:bodyPr/>
                    <a:lstStyle/>
                    <a:p>
                      <a:pPr algn="l" fontAlgn="b"/>
                      <a:r>
                        <a:rPr lang="nb-NO" sz="800" b="0" i="0" u="none" strike="noStrike">
                          <a:solidFill>
                            <a:srgbClr val="000000"/>
                          </a:solidFill>
                          <a:effectLst/>
                          <a:latin typeface="Poppins" panose="00000500000000000000" pitchFamily="2" charset="0"/>
                        </a:rPr>
                        <a:t>Trondheim</a:t>
                      </a:r>
                    </a:p>
                  </a:txBody>
                  <a:tcPr marL="7272" marR="7272" marT="7272"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25,0 %</a:t>
                      </a:r>
                    </a:p>
                  </a:txBody>
                  <a:tcPr marL="7272" marR="7272" marT="7272"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8,8 %</a:t>
                      </a:r>
                    </a:p>
                  </a:txBody>
                  <a:tcPr marL="7272" marR="7272" marT="7272" marB="0" anchor="b">
                    <a:lnL>
                      <a:noFill/>
                    </a:lnL>
                    <a:lnR>
                      <a:noFill/>
                    </a:lnR>
                    <a:lnT>
                      <a:noFill/>
                    </a:lnT>
                    <a:lnB>
                      <a:noFill/>
                    </a:lnB>
                    <a:noFill/>
                  </a:tcPr>
                </a:tc>
                <a:tc>
                  <a:txBody>
                    <a:bodyPr/>
                    <a:lstStyle/>
                    <a:p>
                      <a:pPr algn="r" fontAlgn="b"/>
                      <a:r>
                        <a:rPr lang="nb-NO" sz="800" b="0" i="0" u="none" strike="noStrike" dirty="0">
                          <a:solidFill>
                            <a:srgbClr val="000000"/>
                          </a:solidFill>
                          <a:effectLst/>
                          <a:latin typeface="Poppins" panose="00000500000000000000" pitchFamily="2" charset="0"/>
                        </a:rPr>
                        <a:t>9,9 %</a:t>
                      </a:r>
                    </a:p>
                  </a:txBody>
                  <a:tcPr marL="7272" marR="7272" marT="7272" marB="0" anchor="b">
                    <a:lnL>
                      <a:noFill/>
                    </a:lnL>
                    <a:lnR>
                      <a:noFill/>
                    </a:lnR>
                    <a:lnT>
                      <a:noFill/>
                    </a:lnT>
                    <a:lnB>
                      <a:noFill/>
                    </a:lnB>
                    <a:noFill/>
                  </a:tcPr>
                </a:tc>
                <a:extLst>
                  <a:ext uri="{0D108BD9-81ED-4DB2-BD59-A6C34878D82A}">
                    <a16:rowId xmlns:a16="http://schemas.microsoft.com/office/drawing/2014/main" val="4009757837"/>
                  </a:ext>
                </a:extLst>
              </a:tr>
              <a:tr h="210886">
                <a:tc>
                  <a:txBody>
                    <a:bodyPr/>
                    <a:lstStyle/>
                    <a:p>
                      <a:pPr algn="l" fontAlgn="b"/>
                      <a:r>
                        <a:rPr lang="nb-NO" sz="800" b="0" i="0" u="none" strike="noStrike">
                          <a:solidFill>
                            <a:srgbClr val="000000"/>
                          </a:solidFill>
                          <a:effectLst/>
                          <a:latin typeface="Poppins" panose="00000500000000000000" pitchFamily="2" charset="0"/>
                        </a:rPr>
                        <a:t>Alta</a:t>
                      </a:r>
                    </a:p>
                  </a:txBody>
                  <a:tcPr marL="7272" marR="7272" marT="7272"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26,3 %</a:t>
                      </a:r>
                    </a:p>
                  </a:txBody>
                  <a:tcPr marL="7272" marR="7272" marT="7272"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12,8 %</a:t>
                      </a:r>
                    </a:p>
                  </a:txBody>
                  <a:tcPr marL="7272" marR="7272" marT="7272"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9,8 %</a:t>
                      </a:r>
                    </a:p>
                  </a:txBody>
                  <a:tcPr marL="7272" marR="7272" marT="7272" marB="0" anchor="b">
                    <a:lnL>
                      <a:noFill/>
                    </a:lnL>
                    <a:lnR>
                      <a:noFill/>
                    </a:lnR>
                    <a:lnT>
                      <a:noFill/>
                    </a:lnT>
                    <a:lnB>
                      <a:noFill/>
                    </a:lnB>
                    <a:noFill/>
                  </a:tcPr>
                </a:tc>
                <a:extLst>
                  <a:ext uri="{0D108BD9-81ED-4DB2-BD59-A6C34878D82A}">
                    <a16:rowId xmlns:a16="http://schemas.microsoft.com/office/drawing/2014/main" val="1389263221"/>
                  </a:ext>
                </a:extLst>
              </a:tr>
              <a:tr h="210886">
                <a:tc>
                  <a:txBody>
                    <a:bodyPr/>
                    <a:lstStyle/>
                    <a:p>
                      <a:pPr algn="l" fontAlgn="b"/>
                      <a:r>
                        <a:rPr lang="nb-NO" sz="800" b="0" i="0" u="none" strike="noStrike">
                          <a:solidFill>
                            <a:srgbClr val="000000"/>
                          </a:solidFill>
                          <a:effectLst/>
                          <a:latin typeface="Poppins" panose="00000500000000000000" pitchFamily="2" charset="0"/>
                        </a:rPr>
                        <a:t>Lillestrøm</a:t>
                      </a:r>
                    </a:p>
                  </a:txBody>
                  <a:tcPr marL="7272" marR="7272" marT="7272"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44,0 %</a:t>
                      </a:r>
                    </a:p>
                  </a:txBody>
                  <a:tcPr marL="7272" marR="7272" marT="7272"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5,5 %</a:t>
                      </a:r>
                    </a:p>
                  </a:txBody>
                  <a:tcPr marL="7272" marR="7272" marT="7272"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7,1 %</a:t>
                      </a:r>
                    </a:p>
                  </a:txBody>
                  <a:tcPr marL="7272" marR="7272" marT="7272" marB="0" anchor="b">
                    <a:lnL>
                      <a:noFill/>
                    </a:lnL>
                    <a:lnR>
                      <a:noFill/>
                    </a:lnR>
                    <a:lnT>
                      <a:noFill/>
                    </a:lnT>
                    <a:lnB>
                      <a:noFill/>
                    </a:lnB>
                    <a:noFill/>
                  </a:tcPr>
                </a:tc>
                <a:extLst>
                  <a:ext uri="{0D108BD9-81ED-4DB2-BD59-A6C34878D82A}">
                    <a16:rowId xmlns:a16="http://schemas.microsoft.com/office/drawing/2014/main" val="2035632060"/>
                  </a:ext>
                </a:extLst>
              </a:tr>
              <a:tr h="210886">
                <a:tc>
                  <a:txBody>
                    <a:bodyPr/>
                    <a:lstStyle/>
                    <a:p>
                      <a:pPr algn="l" fontAlgn="b"/>
                      <a:r>
                        <a:rPr lang="nb-NO" sz="800" b="0" i="0" u="none" strike="noStrike">
                          <a:solidFill>
                            <a:srgbClr val="000000"/>
                          </a:solidFill>
                          <a:effectLst/>
                          <a:latin typeface="Poppins" panose="00000500000000000000" pitchFamily="2" charset="0"/>
                        </a:rPr>
                        <a:t>Tromsø</a:t>
                      </a:r>
                    </a:p>
                  </a:txBody>
                  <a:tcPr marL="7272" marR="7272" marT="7272"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23,6 %</a:t>
                      </a:r>
                    </a:p>
                  </a:txBody>
                  <a:tcPr marL="7272" marR="7272" marT="7272"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5,9 %</a:t>
                      </a:r>
                    </a:p>
                  </a:txBody>
                  <a:tcPr marL="7272" marR="7272" marT="7272" marB="0" anchor="b">
                    <a:lnL>
                      <a:noFill/>
                    </a:lnL>
                    <a:lnR>
                      <a:noFill/>
                    </a:lnR>
                    <a:lnT>
                      <a:noFill/>
                    </a:lnT>
                    <a:lnB>
                      <a:noFill/>
                    </a:lnB>
                    <a:noFill/>
                  </a:tcPr>
                </a:tc>
                <a:tc>
                  <a:txBody>
                    <a:bodyPr/>
                    <a:lstStyle/>
                    <a:p>
                      <a:pPr algn="r" fontAlgn="b"/>
                      <a:r>
                        <a:rPr lang="nb-NO" sz="800" b="0" i="0" u="none" strike="noStrike" dirty="0">
                          <a:solidFill>
                            <a:srgbClr val="000000"/>
                          </a:solidFill>
                          <a:effectLst/>
                          <a:latin typeface="Poppins" panose="00000500000000000000" pitchFamily="2" charset="0"/>
                        </a:rPr>
                        <a:t>5,1 %</a:t>
                      </a:r>
                    </a:p>
                  </a:txBody>
                  <a:tcPr marL="7272" marR="7272" marT="7272" marB="0" anchor="b">
                    <a:lnL>
                      <a:noFill/>
                    </a:lnL>
                    <a:lnR>
                      <a:noFill/>
                    </a:lnR>
                    <a:lnT>
                      <a:noFill/>
                    </a:lnT>
                    <a:lnB>
                      <a:noFill/>
                    </a:lnB>
                    <a:noFill/>
                  </a:tcPr>
                </a:tc>
                <a:extLst>
                  <a:ext uri="{0D108BD9-81ED-4DB2-BD59-A6C34878D82A}">
                    <a16:rowId xmlns:a16="http://schemas.microsoft.com/office/drawing/2014/main" val="4087234786"/>
                  </a:ext>
                </a:extLst>
              </a:tr>
              <a:tr h="210886">
                <a:tc>
                  <a:txBody>
                    <a:bodyPr/>
                    <a:lstStyle/>
                    <a:p>
                      <a:pPr algn="l" fontAlgn="b"/>
                      <a:r>
                        <a:rPr lang="nb-NO" sz="800" b="0" i="0" u="none" strike="noStrike">
                          <a:solidFill>
                            <a:srgbClr val="000000"/>
                          </a:solidFill>
                          <a:effectLst/>
                          <a:latin typeface="Poppins" panose="00000500000000000000" pitchFamily="2" charset="0"/>
                        </a:rPr>
                        <a:t>Asker</a:t>
                      </a:r>
                    </a:p>
                  </a:txBody>
                  <a:tcPr marL="7272" marR="7272" marT="7272"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30,8 %</a:t>
                      </a:r>
                    </a:p>
                  </a:txBody>
                  <a:tcPr marL="7272" marR="7272" marT="7272"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3,0 %</a:t>
                      </a:r>
                    </a:p>
                  </a:txBody>
                  <a:tcPr marL="7272" marR="7272" marT="7272" marB="0" anchor="b">
                    <a:lnL>
                      <a:noFill/>
                    </a:lnL>
                    <a:lnR>
                      <a:noFill/>
                    </a:lnR>
                    <a:lnT>
                      <a:noFill/>
                    </a:lnT>
                    <a:lnB>
                      <a:noFill/>
                    </a:lnB>
                    <a:noFill/>
                  </a:tcPr>
                </a:tc>
                <a:tc>
                  <a:txBody>
                    <a:bodyPr/>
                    <a:lstStyle/>
                    <a:p>
                      <a:pPr algn="r" fontAlgn="b"/>
                      <a:r>
                        <a:rPr lang="nb-NO" sz="800" b="0" i="0" u="none" strike="noStrike" dirty="0">
                          <a:solidFill>
                            <a:srgbClr val="000000"/>
                          </a:solidFill>
                          <a:effectLst/>
                          <a:latin typeface="Poppins" panose="00000500000000000000" pitchFamily="2" charset="0"/>
                        </a:rPr>
                        <a:t>5,0 %</a:t>
                      </a:r>
                    </a:p>
                  </a:txBody>
                  <a:tcPr marL="7272" marR="7272" marT="7272" marB="0" anchor="b">
                    <a:lnL>
                      <a:noFill/>
                    </a:lnL>
                    <a:lnR>
                      <a:noFill/>
                    </a:lnR>
                    <a:lnT>
                      <a:noFill/>
                    </a:lnT>
                    <a:lnB>
                      <a:noFill/>
                    </a:lnB>
                    <a:noFill/>
                  </a:tcPr>
                </a:tc>
                <a:extLst>
                  <a:ext uri="{0D108BD9-81ED-4DB2-BD59-A6C34878D82A}">
                    <a16:rowId xmlns:a16="http://schemas.microsoft.com/office/drawing/2014/main" val="3284410975"/>
                  </a:ext>
                </a:extLst>
              </a:tr>
              <a:tr h="210886">
                <a:tc>
                  <a:txBody>
                    <a:bodyPr/>
                    <a:lstStyle/>
                    <a:p>
                      <a:pPr algn="l" fontAlgn="b"/>
                      <a:r>
                        <a:rPr lang="nb-NO" sz="800" b="0" i="0" u="none" strike="noStrike">
                          <a:solidFill>
                            <a:srgbClr val="000000"/>
                          </a:solidFill>
                          <a:effectLst/>
                          <a:latin typeface="Poppins" panose="00000500000000000000" pitchFamily="2" charset="0"/>
                        </a:rPr>
                        <a:t>Lørenskog</a:t>
                      </a:r>
                    </a:p>
                  </a:txBody>
                  <a:tcPr marL="7272" marR="7272" marT="7272"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27,2 %</a:t>
                      </a:r>
                    </a:p>
                  </a:txBody>
                  <a:tcPr marL="7272" marR="7272" marT="7272"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3,1 %</a:t>
                      </a:r>
                    </a:p>
                  </a:txBody>
                  <a:tcPr marL="7272" marR="7272" marT="7272" marB="0" anchor="b">
                    <a:lnL>
                      <a:noFill/>
                    </a:lnL>
                    <a:lnR>
                      <a:noFill/>
                    </a:lnR>
                    <a:lnT>
                      <a:noFill/>
                    </a:lnT>
                    <a:lnB>
                      <a:noFill/>
                    </a:lnB>
                    <a:noFill/>
                  </a:tcPr>
                </a:tc>
                <a:tc>
                  <a:txBody>
                    <a:bodyPr/>
                    <a:lstStyle/>
                    <a:p>
                      <a:pPr algn="r" fontAlgn="b"/>
                      <a:r>
                        <a:rPr lang="nb-NO" sz="800" b="0" i="0" u="none" strike="noStrike" dirty="0">
                          <a:solidFill>
                            <a:srgbClr val="000000"/>
                          </a:solidFill>
                          <a:effectLst/>
                          <a:latin typeface="Poppins" panose="00000500000000000000" pitchFamily="2" charset="0"/>
                        </a:rPr>
                        <a:t>5,0 %</a:t>
                      </a:r>
                    </a:p>
                  </a:txBody>
                  <a:tcPr marL="7272" marR="7272" marT="7272" marB="0" anchor="b">
                    <a:lnL>
                      <a:noFill/>
                    </a:lnL>
                    <a:lnR>
                      <a:noFill/>
                    </a:lnR>
                    <a:lnT>
                      <a:noFill/>
                    </a:lnT>
                    <a:lnB>
                      <a:noFill/>
                    </a:lnB>
                    <a:noFill/>
                  </a:tcPr>
                </a:tc>
                <a:extLst>
                  <a:ext uri="{0D108BD9-81ED-4DB2-BD59-A6C34878D82A}">
                    <a16:rowId xmlns:a16="http://schemas.microsoft.com/office/drawing/2014/main" val="1789672052"/>
                  </a:ext>
                </a:extLst>
              </a:tr>
              <a:tr h="210886">
                <a:tc>
                  <a:txBody>
                    <a:bodyPr/>
                    <a:lstStyle/>
                    <a:p>
                      <a:pPr algn="l" fontAlgn="b"/>
                      <a:r>
                        <a:rPr lang="nb-NO" sz="800" b="0" i="0" u="none" strike="noStrike">
                          <a:solidFill>
                            <a:srgbClr val="000000"/>
                          </a:solidFill>
                          <a:effectLst/>
                          <a:latin typeface="Poppins" panose="00000500000000000000" pitchFamily="2" charset="0"/>
                        </a:rPr>
                        <a:t>Bærum</a:t>
                      </a:r>
                    </a:p>
                  </a:txBody>
                  <a:tcPr marL="7272" marR="7272" marT="7272"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24,4 %</a:t>
                      </a:r>
                    </a:p>
                  </a:txBody>
                  <a:tcPr marL="7272" marR="7272" marT="7272"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2,7 %</a:t>
                      </a:r>
                    </a:p>
                  </a:txBody>
                  <a:tcPr marL="7272" marR="7272" marT="7272" marB="0" anchor="b">
                    <a:lnL>
                      <a:noFill/>
                    </a:lnL>
                    <a:lnR>
                      <a:noFill/>
                    </a:lnR>
                    <a:lnT>
                      <a:noFill/>
                    </a:lnT>
                    <a:lnB>
                      <a:noFill/>
                    </a:lnB>
                    <a:noFill/>
                  </a:tcPr>
                </a:tc>
                <a:tc>
                  <a:txBody>
                    <a:bodyPr/>
                    <a:lstStyle/>
                    <a:p>
                      <a:pPr algn="r" fontAlgn="b"/>
                      <a:r>
                        <a:rPr lang="nb-NO" sz="800" b="0" i="0" u="none" strike="noStrike" dirty="0">
                          <a:solidFill>
                            <a:srgbClr val="000000"/>
                          </a:solidFill>
                          <a:effectLst/>
                          <a:latin typeface="Poppins" panose="00000500000000000000" pitchFamily="2" charset="0"/>
                        </a:rPr>
                        <a:t>3,4 %</a:t>
                      </a:r>
                    </a:p>
                  </a:txBody>
                  <a:tcPr marL="7272" marR="7272" marT="7272" marB="0" anchor="b">
                    <a:lnL>
                      <a:noFill/>
                    </a:lnL>
                    <a:lnR>
                      <a:noFill/>
                    </a:lnR>
                    <a:lnT>
                      <a:noFill/>
                    </a:lnT>
                    <a:lnB>
                      <a:noFill/>
                    </a:lnB>
                    <a:noFill/>
                  </a:tcPr>
                </a:tc>
                <a:extLst>
                  <a:ext uri="{0D108BD9-81ED-4DB2-BD59-A6C34878D82A}">
                    <a16:rowId xmlns:a16="http://schemas.microsoft.com/office/drawing/2014/main" val="3111580297"/>
                  </a:ext>
                </a:extLst>
              </a:tr>
              <a:tr h="210886">
                <a:tc>
                  <a:txBody>
                    <a:bodyPr/>
                    <a:lstStyle/>
                    <a:p>
                      <a:pPr algn="l" fontAlgn="b"/>
                      <a:r>
                        <a:rPr lang="nb-NO" sz="800" b="0" i="0" u="none" strike="noStrike">
                          <a:solidFill>
                            <a:srgbClr val="000000"/>
                          </a:solidFill>
                          <a:effectLst/>
                          <a:latin typeface="Poppins" panose="00000500000000000000" pitchFamily="2" charset="0"/>
                        </a:rPr>
                        <a:t>Oslo</a:t>
                      </a:r>
                    </a:p>
                  </a:txBody>
                  <a:tcPr marL="7272" marR="7272" marT="7272"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38,8 %</a:t>
                      </a:r>
                    </a:p>
                  </a:txBody>
                  <a:tcPr marL="7272" marR="7272" marT="7272" marB="0" anchor="b">
                    <a:lnL>
                      <a:noFill/>
                    </a:lnL>
                    <a:lnR>
                      <a:noFill/>
                    </a:lnR>
                    <a:lnT>
                      <a:noFill/>
                    </a:lnT>
                    <a:lnB>
                      <a:noFill/>
                    </a:lnB>
                    <a:noFill/>
                  </a:tcPr>
                </a:tc>
                <a:tc>
                  <a:txBody>
                    <a:bodyPr/>
                    <a:lstStyle/>
                    <a:p>
                      <a:pPr algn="r" fontAlgn="b"/>
                      <a:r>
                        <a:rPr lang="nb-NO" sz="800" b="0" i="0" u="none" strike="noStrike">
                          <a:solidFill>
                            <a:srgbClr val="000000"/>
                          </a:solidFill>
                          <a:effectLst/>
                          <a:latin typeface="Poppins" panose="00000500000000000000" pitchFamily="2" charset="0"/>
                        </a:rPr>
                        <a:t>2,1 %</a:t>
                      </a:r>
                    </a:p>
                  </a:txBody>
                  <a:tcPr marL="7272" marR="7272" marT="7272" marB="0" anchor="b">
                    <a:lnL>
                      <a:noFill/>
                    </a:lnL>
                    <a:lnR>
                      <a:noFill/>
                    </a:lnR>
                    <a:lnT>
                      <a:noFill/>
                    </a:lnT>
                    <a:lnB>
                      <a:noFill/>
                    </a:lnB>
                    <a:noFill/>
                  </a:tcPr>
                </a:tc>
                <a:tc>
                  <a:txBody>
                    <a:bodyPr/>
                    <a:lstStyle/>
                    <a:p>
                      <a:pPr algn="r" fontAlgn="b"/>
                      <a:r>
                        <a:rPr lang="nb-NO" sz="800" b="0" i="0" u="none" strike="noStrike" dirty="0">
                          <a:solidFill>
                            <a:srgbClr val="000000"/>
                          </a:solidFill>
                          <a:effectLst/>
                          <a:latin typeface="Poppins" panose="00000500000000000000" pitchFamily="2" charset="0"/>
                        </a:rPr>
                        <a:t>3,1 %</a:t>
                      </a:r>
                    </a:p>
                  </a:txBody>
                  <a:tcPr marL="7272" marR="7272" marT="7272" marB="0" anchor="b">
                    <a:lnL>
                      <a:noFill/>
                    </a:lnL>
                    <a:lnR>
                      <a:noFill/>
                    </a:lnR>
                    <a:lnT>
                      <a:noFill/>
                    </a:lnT>
                    <a:lnB>
                      <a:noFill/>
                    </a:lnB>
                    <a:noFill/>
                  </a:tcPr>
                </a:tc>
                <a:extLst>
                  <a:ext uri="{0D108BD9-81ED-4DB2-BD59-A6C34878D82A}">
                    <a16:rowId xmlns:a16="http://schemas.microsoft.com/office/drawing/2014/main" val="2166553846"/>
                  </a:ext>
                </a:extLst>
              </a:tr>
            </a:tbl>
          </a:graphicData>
        </a:graphic>
      </p:graphicFrame>
    </p:spTree>
    <p:extLst>
      <p:ext uri="{BB962C8B-B14F-4D97-AF65-F5344CB8AC3E}">
        <p14:creationId xmlns:p14="http://schemas.microsoft.com/office/powerpoint/2010/main" val="25716359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ssholder for lysbildenummer 1">
            <a:extLst>
              <a:ext uri="{FF2B5EF4-FFF2-40B4-BE49-F238E27FC236}">
                <a16:creationId xmlns:a16="http://schemas.microsoft.com/office/drawing/2014/main" id="{04BB6590-3485-4C62-AE5B-F27EFBE0DEA4}"/>
              </a:ext>
            </a:extLst>
          </p:cNvPr>
          <p:cNvSpPr>
            <a:spLocks noGrp="1"/>
          </p:cNvSpPr>
          <p:nvPr>
            <p:ph type="sldNum" sz="quarter" idx="4"/>
          </p:nvPr>
        </p:nvSpPr>
        <p:spPr/>
        <p:txBody>
          <a:bodyPr/>
          <a:lstStyle/>
          <a:p>
            <a:endParaRPr lang="nb-NO">
              <a:latin typeface="Poppins" panose="00000500000000000000" pitchFamily="2" charset="0"/>
              <a:cs typeface="Poppins" panose="00000500000000000000" pitchFamily="2" charset="0"/>
            </a:endParaRPr>
          </a:p>
          <a:p>
            <a:r>
              <a:rPr lang="nb-NO">
                <a:latin typeface="Poppins" panose="00000500000000000000" pitchFamily="2" charset="0"/>
                <a:cs typeface="Poppins" panose="00000500000000000000" pitchFamily="2" charset="0"/>
              </a:rPr>
              <a:t>|</a:t>
            </a:r>
            <a:fld id="{24D30786-8B39-469D-81D3-C60E056D83AF}" type="slidenum">
              <a:rPr lang="nb-NO" smtClean="0">
                <a:latin typeface="Poppins" panose="00000500000000000000" pitchFamily="2" charset="0"/>
                <a:cs typeface="Poppins" panose="00000500000000000000" pitchFamily="2" charset="0"/>
              </a:rPr>
              <a:pPr/>
              <a:t>12</a:t>
            </a:fld>
            <a:r>
              <a:rPr lang="nb-NO">
                <a:latin typeface="Poppins" panose="00000500000000000000" pitchFamily="2" charset="0"/>
                <a:cs typeface="Poppins" panose="00000500000000000000" pitchFamily="2" charset="0"/>
              </a:rPr>
              <a:t>|</a:t>
            </a:r>
          </a:p>
        </p:txBody>
      </p:sp>
      <p:sp>
        <p:nvSpPr>
          <p:cNvPr id="3" name="TekstSylinder 2">
            <a:extLst>
              <a:ext uri="{FF2B5EF4-FFF2-40B4-BE49-F238E27FC236}">
                <a16:creationId xmlns:a16="http://schemas.microsoft.com/office/drawing/2014/main" id="{60F507A3-6A07-C0AC-943D-896E3C129123}"/>
              </a:ext>
            </a:extLst>
          </p:cNvPr>
          <p:cNvSpPr txBox="1"/>
          <p:nvPr/>
        </p:nvSpPr>
        <p:spPr>
          <a:xfrm>
            <a:off x="2925869" y="840085"/>
            <a:ext cx="5519460" cy="461665"/>
          </a:xfrm>
          <a:prstGeom prst="rect">
            <a:avLst/>
          </a:prstGeom>
          <a:noFill/>
        </p:spPr>
        <p:txBody>
          <a:bodyPr wrap="none" rtlCol="0">
            <a:spAutoFit/>
          </a:bodyPr>
          <a:lstStyle/>
          <a:p>
            <a:r>
              <a:rPr lang="nb-NO" sz="2400" b="1">
                <a:latin typeface="Poppins" panose="00000500000000000000" pitchFamily="2" charset="0"/>
                <a:cs typeface="Poppins" panose="00000500000000000000" pitchFamily="2" charset="0"/>
              </a:rPr>
              <a:t>Figur 5: </a:t>
            </a:r>
            <a:r>
              <a:rPr lang="nb-NO" sz="2400">
                <a:latin typeface="Poppins" panose="00000500000000000000" pitchFamily="2" charset="0"/>
                <a:cs typeface="Poppins" panose="00000500000000000000" pitchFamily="2" charset="0"/>
              </a:rPr>
              <a:t>Boligbudsjett 2023 vs. 2010.</a:t>
            </a:r>
          </a:p>
        </p:txBody>
      </p:sp>
      <p:graphicFrame>
        <p:nvGraphicFramePr>
          <p:cNvPr id="6" name="Chart 1">
            <a:extLst>
              <a:ext uri="{FF2B5EF4-FFF2-40B4-BE49-F238E27FC236}">
                <a16:creationId xmlns:a16="http://schemas.microsoft.com/office/drawing/2014/main" id="{EA376EC6-8B88-46FA-857B-84A40EECCC72}"/>
              </a:ext>
            </a:extLst>
          </p:cNvPr>
          <p:cNvGraphicFramePr>
            <a:graphicFrameLocks/>
          </p:cNvGraphicFramePr>
          <p:nvPr>
            <p:extLst>
              <p:ext uri="{D42A27DB-BD31-4B8C-83A1-F6EECF244321}">
                <p14:modId xmlns:p14="http://schemas.microsoft.com/office/powerpoint/2010/main" val="914163464"/>
              </p:ext>
            </p:extLst>
          </p:nvPr>
        </p:nvGraphicFramePr>
        <p:xfrm>
          <a:off x="1622425" y="1301750"/>
          <a:ext cx="8947150" cy="487521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098583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ssholder for lysbildenummer 1">
            <a:extLst>
              <a:ext uri="{FF2B5EF4-FFF2-40B4-BE49-F238E27FC236}">
                <a16:creationId xmlns:a16="http://schemas.microsoft.com/office/drawing/2014/main" id="{F0D05686-3BA9-48D5-ADC9-02DE8EC7A206}"/>
              </a:ext>
            </a:extLst>
          </p:cNvPr>
          <p:cNvSpPr>
            <a:spLocks noGrp="1"/>
          </p:cNvSpPr>
          <p:nvPr>
            <p:ph type="sldNum" sz="quarter" idx="4"/>
          </p:nvPr>
        </p:nvSpPr>
        <p:spPr/>
        <p:txBody>
          <a:bodyPr/>
          <a:lstStyle/>
          <a:p>
            <a:endParaRPr lang="nb-NO">
              <a:latin typeface="Poppins" panose="00000500000000000000" pitchFamily="2" charset="0"/>
              <a:cs typeface="Poppins" panose="00000500000000000000" pitchFamily="2" charset="0"/>
            </a:endParaRPr>
          </a:p>
          <a:p>
            <a:r>
              <a:rPr lang="nb-NO">
                <a:latin typeface="Poppins" panose="00000500000000000000" pitchFamily="2" charset="0"/>
                <a:cs typeface="Poppins" panose="00000500000000000000" pitchFamily="2" charset="0"/>
              </a:rPr>
              <a:t>|</a:t>
            </a:r>
            <a:fld id="{24D30786-8B39-469D-81D3-C60E056D83AF}" type="slidenum">
              <a:rPr lang="nb-NO" smtClean="0">
                <a:latin typeface="Poppins" panose="00000500000000000000" pitchFamily="2" charset="0"/>
                <a:cs typeface="Poppins" panose="00000500000000000000" pitchFamily="2" charset="0"/>
              </a:rPr>
              <a:pPr/>
              <a:t>13</a:t>
            </a:fld>
            <a:r>
              <a:rPr lang="nb-NO">
                <a:latin typeface="Poppins" panose="00000500000000000000" pitchFamily="2" charset="0"/>
                <a:cs typeface="Poppins" panose="00000500000000000000" pitchFamily="2" charset="0"/>
              </a:rPr>
              <a:t>|</a:t>
            </a:r>
          </a:p>
        </p:txBody>
      </p:sp>
      <p:sp>
        <p:nvSpPr>
          <p:cNvPr id="3" name="TextBox 10">
            <a:extLst>
              <a:ext uri="{FF2B5EF4-FFF2-40B4-BE49-F238E27FC236}">
                <a16:creationId xmlns:a16="http://schemas.microsoft.com/office/drawing/2014/main" id="{323EC9A4-C2EE-47DD-98D9-FB2B5579D56F}"/>
              </a:ext>
            </a:extLst>
          </p:cNvPr>
          <p:cNvSpPr txBox="1"/>
          <p:nvPr/>
        </p:nvSpPr>
        <p:spPr>
          <a:xfrm>
            <a:off x="985894" y="6272268"/>
            <a:ext cx="10579573" cy="400110"/>
          </a:xfrm>
          <a:prstGeom prst="rect">
            <a:avLst/>
          </a:prstGeom>
          <a:noFill/>
        </p:spPr>
        <p:txBody>
          <a:bodyPr wrap="square" rtlCol="0">
            <a:spAutoFit/>
          </a:bodyPr>
          <a:lstStyle/>
          <a:p>
            <a:r>
              <a:rPr lang="nb-NO" sz="1000" b="1">
                <a:latin typeface="Poppins" panose="00000500000000000000" pitchFamily="2" charset="0"/>
                <a:cs typeface="Poppins" panose="00000500000000000000" pitchFamily="2" charset="0"/>
              </a:rPr>
              <a:t>Merknad: </a:t>
            </a:r>
            <a:r>
              <a:rPr lang="nb-NO" sz="1000">
                <a:latin typeface="Poppins" panose="00000500000000000000" pitchFamily="2" charset="0"/>
                <a:cs typeface="Poppins" panose="00000500000000000000" pitchFamily="2" charset="0"/>
              </a:rPr>
              <a:t>Det er en skattemessig inntektstilpasning som bidrar til fallet i Førsthjemindeksen i 2006. </a:t>
            </a:r>
          </a:p>
          <a:p>
            <a:r>
              <a:rPr lang="nb-NO" sz="1000" b="1">
                <a:latin typeface="Poppins" panose="00000500000000000000" pitchFamily="2" charset="0"/>
                <a:cs typeface="Poppins" panose="00000500000000000000" pitchFamily="2" charset="0"/>
              </a:rPr>
              <a:t>Kilder</a:t>
            </a:r>
            <a:r>
              <a:rPr lang="nb-NO" sz="1000">
                <a:latin typeface="Poppins" panose="00000500000000000000" pitchFamily="2" charset="0"/>
                <a:cs typeface="Poppins" panose="00000500000000000000" pitchFamily="2" charset="0"/>
              </a:rPr>
              <a:t>: SØA og Eiendomsverdi.</a:t>
            </a:r>
            <a:endParaRPr lang="nb-NO" sz="1000">
              <a:highlight>
                <a:srgbClr val="FFFF00"/>
              </a:highlight>
              <a:latin typeface="Poppins" panose="00000500000000000000" pitchFamily="2" charset="0"/>
              <a:cs typeface="Poppins" panose="00000500000000000000" pitchFamily="2" charset="0"/>
            </a:endParaRPr>
          </a:p>
        </p:txBody>
      </p:sp>
      <p:sp>
        <p:nvSpPr>
          <p:cNvPr id="6" name="TextBox 6">
            <a:extLst>
              <a:ext uri="{FF2B5EF4-FFF2-40B4-BE49-F238E27FC236}">
                <a16:creationId xmlns:a16="http://schemas.microsoft.com/office/drawing/2014/main" id="{64D62EF5-AD36-4516-B3EF-E06A6FDE93D5}"/>
              </a:ext>
            </a:extLst>
          </p:cNvPr>
          <p:cNvSpPr txBox="1"/>
          <p:nvPr/>
        </p:nvSpPr>
        <p:spPr>
          <a:xfrm>
            <a:off x="0" y="536452"/>
            <a:ext cx="12191999" cy="461665"/>
          </a:xfrm>
          <a:prstGeom prst="rect">
            <a:avLst/>
          </a:prstGeom>
          <a:noFill/>
        </p:spPr>
        <p:txBody>
          <a:bodyPr wrap="square" rtlCol="0">
            <a:spAutoFit/>
          </a:bodyPr>
          <a:lstStyle/>
          <a:p>
            <a:pPr algn="ctr"/>
            <a:r>
              <a:rPr lang="nb-NO" sz="2400" b="1">
                <a:latin typeface="Poppins" panose="00000500000000000000" pitchFamily="2" charset="0"/>
                <a:cs typeface="Poppins" panose="00000500000000000000" pitchFamily="2" charset="0"/>
              </a:rPr>
              <a:t>Figur 6: </a:t>
            </a:r>
            <a:r>
              <a:rPr lang="nb-NO" sz="2400">
                <a:latin typeface="Poppins" panose="00000500000000000000" pitchFamily="2" charset="0"/>
                <a:cs typeface="Poppins" panose="00000500000000000000" pitchFamily="2" charset="0"/>
              </a:rPr>
              <a:t>Resultater per år. Førstehjemindeksen i byene</a:t>
            </a:r>
          </a:p>
        </p:txBody>
      </p:sp>
      <p:graphicFrame>
        <p:nvGraphicFramePr>
          <p:cNvPr id="5" name="Chart 1">
            <a:extLst>
              <a:ext uri="{FF2B5EF4-FFF2-40B4-BE49-F238E27FC236}">
                <a16:creationId xmlns:a16="http://schemas.microsoft.com/office/drawing/2014/main" id="{55CADA15-E4F4-4DF8-BA11-EC777B642DA3}"/>
              </a:ext>
            </a:extLst>
          </p:cNvPr>
          <p:cNvGraphicFramePr>
            <a:graphicFrameLocks/>
          </p:cNvGraphicFramePr>
          <p:nvPr>
            <p:extLst>
              <p:ext uri="{D42A27DB-BD31-4B8C-83A1-F6EECF244321}">
                <p14:modId xmlns:p14="http://schemas.microsoft.com/office/powerpoint/2010/main" val="2672822695"/>
              </p:ext>
            </p:extLst>
          </p:nvPr>
        </p:nvGraphicFramePr>
        <p:xfrm>
          <a:off x="2455724" y="1349672"/>
          <a:ext cx="7280549" cy="415865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849258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ssholder for lysbildenummer 1">
            <a:extLst>
              <a:ext uri="{FF2B5EF4-FFF2-40B4-BE49-F238E27FC236}">
                <a16:creationId xmlns:a16="http://schemas.microsoft.com/office/drawing/2014/main" id="{F0D05686-3BA9-48D5-ADC9-02DE8EC7A206}"/>
              </a:ext>
            </a:extLst>
          </p:cNvPr>
          <p:cNvSpPr>
            <a:spLocks noGrp="1"/>
          </p:cNvSpPr>
          <p:nvPr>
            <p:ph type="sldNum" sz="quarter" idx="4"/>
          </p:nvPr>
        </p:nvSpPr>
        <p:spPr/>
        <p:txBody>
          <a:bodyPr/>
          <a:lstStyle/>
          <a:p>
            <a:endParaRPr lang="nb-NO">
              <a:latin typeface="Poppins" panose="00000500000000000000" pitchFamily="2" charset="0"/>
              <a:cs typeface="Poppins" panose="00000500000000000000" pitchFamily="2" charset="0"/>
            </a:endParaRPr>
          </a:p>
          <a:p>
            <a:r>
              <a:rPr lang="nb-NO">
                <a:latin typeface="Poppins" panose="00000500000000000000" pitchFamily="2" charset="0"/>
                <a:cs typeface="Poppins" panose="00000500000000000000" pitchFamily="2" charset="0"/>
              </a:rPr>
              <a:t>|</a:t>
            </a:r>
            <a:fld id="{24D30786-8B39-469D-81D3-C60E056D83AF}" type="slidenum">
              <a:rPr lang="nb-NO" smtClean="0">
                <a:latin typeface="Poppins" panose="00000500000000000000" pitchFamily="2" charset="0"/>
                <a:cs typeface="Poppins" panose="00000500000000000000" pitchFamily="2" charset="0"/>
              </a:rPr>
              <a:pPr/>
              <a:t>14</a:t>
            </a:fld>
            <a:r>
              <a:rPr lang="nb-NO">
                <a:latin typeface="Poppins" panose="00000500000000000000" pitchFamily="2" charset="0"/>
                <a:cs typeface="Poppins" panose="00000500000000000000" pitchFamily="2" charset="0"/>
              </a:rPr>
              <a:t>|</a:t>
            </a:r>
          </a:p>
        </p:txBody>
      </p:sp>
      <p:sp>
        <p:nvSpPr>
          <p:cNvPr id="3" name="TextBox 10">
            <a:extLst>
              <a:ext uri="{FF2B5EF4-FFF2-40B4-BE49-F238E27FC236}">
                <a16:creationId xmlns:a16="http://schemas.microsoft.com/office/drawing/2014/main" id="{323EC9A4-C2EE-47DD-98D9-FB2B5579D56F}"/>
              </a:ext>
            </a:extLst>
          </p:cNvPr>
          <p:cNvSpPr txBox="1"/>
          <p:nvPr/>
        </p:nvSpPr>
        <p:spPr>
          <a:xfrm>
            <a:off x="985894" y="6272268"/>
            <a:ext cx="10579573" cy="400110"/>
          </a:xfrm>
          <a:prstGeom prst="rect">
            <a:avLst/>
          </a:prstGeom>
          <a:noFill/>
        </p:spPr>
        <p:txBody>
          <a:bodyPr wrap="square" rtlCol="0">
            <a:spAutoFit/>
          </a:bodyPr>
          <a:lstStyle/>
          <a:p>
            <a:r>
              <a:rPr lang="nb-NO" sz="1000" b="1">
                <a:latin typeface="Poppins" panose="00000500000000000000" pitchFamily="2" charset="0"/>
                <a:cs typeface="Poppins" panose="00000500000000000000" pitchFamily="2" charset="0"/>
              </a:rPr>
              <a:t>Merknad: </a:t>
            </a:r>
            <a:r>
              <a:rPr lang="nb-NO" sz="1000">
                <a:latin typeface="Poppins" panose="00000500000000000000" pitchFamily="2" charset="0"/>
                <a:cs typeface="Poppins" panose="00000500000000000000" pitchFamily="2" charset="0"/>
              </a:rPr>
              <a:t>Det er en skattemessig inntektstilpasning som bidrar til fallet i Førsthjemindeksen i 2006. </a:t>
            </a:r>
          </a:p>
          <a:p>
            <a:r>
              <a:rPr lang="nb-NO" sz="1000" b="1">
                <a:latin typeface="Poppins" panose="00000500000000000000" pitchFamily="2" charset="0"/>
                <a:cs typeface="Poppins" panose="00000500000000000000" pitchFamily="2" charset="0"/>
              </a:rPr>
              <a:t>Kilder</a:t>
            </a:r>
            <a:r>
              <a:rPr lang="nb-NO" sz="1000">
                <a:latin typeface="Poppins" panose="00000500000000000000" pitchFamily="2" charset="0"/>
                <a:cs typeface="Poppins" panose="00000500000000000000" pitchFamily="2" charset="0"/>
              </a:rPr>
              <a:t>: SØA og Eiendomsverdi.</a:t>
            </a:r>
            <a:endParaRPr lang="nb-NO" sz="1000">
              <a:highlight>
                <a:srgbClr val="FFFF00"/>
              </a:highlight>
              <a:latin typeface="Poppins" panose="00000500000000000000" pitchFamily="2" charset="0"/>
              <a:cs typeface="Poppins" panose="00000500000000000000" pitchFamily="2" charset="0"/>
            </a:endParaRPr>
          </a:p>
        </p:txBody>
      </p:sp>
      <p:sp>
        <p:nvSpPr>
          <p:cNvPr id="6" name="TextBox 6">
            <a:extLst>
              <a:ext uri="{FF2B5EF4-FFF2-40B4-BE49-F238E27FC236}">
                <a16:creationId xmlns:a16="http://schemas.microsoft.com/office/drawing/2014/main" id="{64D62EF5-AD36-4516-B3EF-E06A6FDE93D5}"/>
              </a:ext>
            </a:extLst>
          </p:cNvPr>
          <p:cNvSpPr txBox="1"/>
          <p:nvPr/>
        </p:nvSpPr>
        <p:spPr>
          <a:xfrm>
            <a:off x="0" y="536452"/>
            <a:ext cx="12191999" cy="461665"/>
          </a:xfrm>
          <a:prstGeom prst="rect">
            <a:avLst/>
          </a:prstGeom>
          <a:noFill/>
        </p:spPr>
        <p:txBody>
          <a:bodyPr wrap="square" rtlCol="0">
            <a:spAutoFit/>
          </a:bodyPr>
          <a:lstStyle/>
          <a:p>
            <a:pPr algn="ctr"/>
            <a:r>
              <a:rPr lang="nb-NO" sz="2400" b="1">
                <a:latin typeface="Poppins" panose="00000500000000000000" pitchFamily="2" charset="0"/>
                <a:cs typeface="Poppins" panose="00000500000000000000" pitchFamily="2" charset="0"/>
              </a:rPr>
              <a:t>Figur 7: </a:t>
            </a:r>
            <a:r>
              <a:rPr lang="nb-NO" sz="2400">
                <a:latin typeface="Poppins" panose="00000500000000000000" pitchFamily="2" charset="0"/>
                <a:cs typeface="Poppins" panose="00000500000000000000" pitchFamily="2" charset="0"/>
              </a:rPr>
              <a:t>Resultater per år. Førstehjemindeksen i byene</a:t>
            </a:r>
          </a:p>
        </p:txBody>
      </p:sp>
      <p:graphicFrame>
        <p:nvGraphicFramePr>
          <p:cNvPr id="5" name="Chart 4">
            <a:extLst>
              <a:ext uri="{FF2B5EF4-FFF2-40B4-BE49-F238E27FC236}">
                <a16:creationId xmlns:a16="http://schemas.microsoft.com/office/drawing/2014/main" id="{505D8246-F9C3-4B28-AB4E-74BCA66B48F3}"/>
              </a:ext>
            </a:extLst>
          </p:cNvPr>
          <p:cNvGraphicFramePr>
            <a:graphicFrameLocks/>
          </p:cNvGraphicFramePr>
          <p:nvPr>
            <p:extLst>
              <p:ext uri="{D42A27DB-BD31-4B8C-83A1-F6EECF244321}">
                <p14:modId xmlns:p14="http://schemas.microsoft.com/office/powerpoint/2010/main" val="1633699069"/>
              </p:ext>
            </p:extLst>
          </p:nvPr>
        </p:nvGraphicFramePr>
        <p:xfrm>
          <a:off x="2402771" y="1344938"/>
          <a:ext cx="7386457" cy="416812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511276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ssholder for lysbildenummer 1">
            <a:extLst>
              <a:ext uri="{FF2B5EF4-FFF2-40B4-BE49-F238E27FC236}">
                <a16:creationId xmlns:a16="http://schemas.microsoft.com/office/drawing/2014/main" id="{1B4599FE-5CDB-45BF-BE74-1177254806B3}"/>
              </a:ext>
            </a:extLst>
          </p:cNvPr>
          <p:cNvSpPr>
            <a:spLocks noGrp="1"/>
          </p:cNvSpPr>
          <p:nvPr>
            <p:ph type="sldNum" sz="quarter" idx="4"/>
          </p:nvPr>
        </p:nvSpPr>
        <p:spPr/>
        <p:txBody>
          <a:bodyPr/>
          <a:lstStyle/>
          <a:p>
            <a:endParaRPr lang="nb-NO">
              <a:latin typeface="Poppins" panose="00000500000000000000" pitchFamily="2" charset="0"/>
              <a:cs typeface="Poppins" panose="00000500000000000000" pitchFamily="2" charset="0"/>
            </a:endParaRPr>
          </a:p>
          <a:p>
            <a:r>
              <a:rPr lang="nb-NO">
                <a:latin typeface="Poppins" panose="00000500000000000000" pitchFamily="2" charset="0"/>
                <a:cs typeface="Poppins" panose="00000500000000000000" pitchFamily="2" charset="0"/>
              </a:rPr>
              <a:t>|</a:t>
            </a:r>
            <a:fld id="{24D30786-8B39-469D-81D3-C60E056D83AF}" type="slidenum">
              <a:rPr lang="nb-NO" smtClean="0">
                <a:latin typeface="Poppins" panose="00000500000000000000" pitchFamily="2" charset="0"/>
                <a:cs typeface="Poppins" panose="00000500000000000000" pitchFamily="2" charset="0"/>
              </a:rPr>
              <a:pPr/>
              <a:t>15</a:t>
            </a:fld>
            <a:r>
              <a:rPr lang="nb-NO">
                <a:latin typeface="Poppins" panose="00000500000000000000" pitchFamily="2" charset="0"/>
                <a:cs typeface="Poppins" panose="00000500000000000000" pitchFamily="2" charset="0"/>
              </a:rPr>
              <a:t>|</a:t>
            </a:r>
          </a:p>
        </p:txBody>
      </p:sp>
      <p:sp>
        <p:nvSpPr>
          <p:cNvPr id="4" name="TextBox 6">
            <a:extLst>
              <a:ext uri="{FF2B5EF4-FFF2-40B4-BE49-F238E27FC236}">
                <a16:creationId xmlns:a16="http://schemas.microsoft.com/office/drawing/2014/main" id="{E3A00041-9F7B-4C31-B4C3-014FF513433D}"/>
              </a:ext>
            </a:extLst>
          </p:cNvPr>
          <p:cNvSpPr txBox="1"/>
          <p:nvPr/>
        </p:nvSpPr>
        <p:spPr>
          <a:xfrm>
            <a:off x="0" y="536452"/>
            <a:ext cx="12191999" cy="400110"/>
          </a:xfrm>
          <a:prstGeom prst="rect">
            <a:avLst/>
          </a:prstGeom>
          <a:noFill/>
        </p:spPr>
        <p:txBody>
          <a:bodyPr wrap="square" rtlCol="0">
            <a:spAutoFit/>
          </a:bodyPr>
          <a:lstStyle/>
          <a:p>
            <a:pPr algn="ctr"/>
            <a:r>
              <a:rPr lang="nb-NO" sz="2000" b="1">
                <a:latin typeface="Poppins" panose="00000500000000000000" pitchFamily="2" charset="0"/>
                <a:cs typeface="Poppins" panose="00000500000000000000" pitchFamily="2" charset="0"/>
              </a:rPr>
              <a:t>Bakgrunn og metode</a:t>
            </a:r>
          </a:p>
        </p:txBody>
      </p:sp>
      <p:sp>
        <p:nvSpPr>
          <p:cNvPr id="6" name="Rektangel 5">
            <a:extLst>
              <a:ext uri="{FF2B5EF4-FFF2-40B4-BE49-F238E27FC236}">
                <a16:creationId xmlns:a16="http://schemas.microsoft.com/office/drawing/2014/main" id="{E32827FE-EFF7-14C6-E08D-FFC85AED4628}"/>
              </a:ext>
            </a:extLst>
          </p:cNvPr>
          <p:cNvSpPr/>
          <p:nvPr/>
        </p:nvSpPr>
        <p:spPr>
          <a:xfrm>
            <a:off x="521494" y="1104592"/>
            <a:ext cx="11354718" cy="4939814"/>
          </a:xfrm>
          <a:prstGeom prst="rect">
            <a:avLst/>
          </a:prstGeom>
        </p:spPr>
        <p:txBody>
          <a:bodyPr wrap="square">
            <a:spAutoFit/>
          </a:bodyPr>
          <a:lstStyle/>
          <a:p>
            <a:r>
              <a:rPr lang="nb-NO" sz="1100">
                <a:latin typeface="Poppins" panose="00000500000000000000" pitchFamily="2" charset="0"/>
                <a:cs typeface="Poppins" panose="00000500000000000000" pitchFamily="2" charset="0"/>
              </a:rPr>
              <a:t>Analysen beregner en </a:t>
            </a:r>
            <a:r>
              <a:rPr lang="nb-NO" sz="1100" err="1">
                <a:latin typeface="Poppins" panose="00000500000000000000" pitchFamily="2" charset="0"/>
                <a:cs typeface="Poppins" panose="00000500000000000000" pitchFamily="2" charset="0"/>
              </a:rPr>
              <a:t>kjøpekraftsindeks</a:t>
            </a:r>
            <a:r>
              <a:rPr lang="nb-NO" sz="1100">
                <a:latin typeface="Poppins" panose="00000500000000000000" pitchFamily="2" charset="0"/>
                <a:cs typeface="Poppins" panose="00000500000000000000" pitchFamily="2" charset="0"/>
              </a:rPr>
              <a:t> i boligmarkedet for typiske single </a:t>
            </a:r>
            <a:r>
              <a:rPr lang="nb-NO" sz="1100" dirty="0">
                <a:latin typeface="Poppins" panose="00000500000000000000" pitchFamily="2" charset="0"/>
                <a:cs typeface="Poppins" panose="00000500000000000000" pitchFamily="2" charset="0"/>
              </a:rPr>
              <a:t>førstehjemkjøpere </a:t>
            </a:r>
            <a:r>
              <a:rPr lang="nb-NO" sz="1100">
                <a:latin typeface="Poppins" panose="00000500000000000000" pitchFamily="2" charset="0"/>
                <a:cs typeface="Poppins" panose="00000500000000000000" pitchFamily="2" charset="0"/>
              </a:rPr>
              <a:t>i 43 norske kommuner over tid, der endringer i bankenes utlånspraksis hensyntas. Boligkjøpekraften sammenlignes med boliger som er solgt i kommunen år for år. Samfunnsøkonomisk analyse AS overtok oppdatering av Førstehjemindeksen for data fra og med 2021. Tidligere ble analysen gjort av NMBU. </a:t>
            </a:r>
          </a:p>
          <a:p>
            <a:pPr>
              <a:spcBef>
                <a:spcPts val="600"/>
              </a:spcBef>
              <a:spcAft>
                <a:spcPts val="600"/>
              </a:spcAft>
            </a:pPr>
            <a:r>
              <a:rPr lang="nb-NO" sz="1100" b="1">
                <a:latin typeface="Poppins" panose="00000500000000000000" pitchFamily="2" charset="0"/>
                <a:cs typeface="Poppins" panose="00000500000000000000" pitchFamily="2" charset="0"/>
              </a:rPr>
              <a:t>Metoden består av to trinn:</a:t>
            </a:r>
          </a:p>
          <a:p>
            <a:pPr>
              <a:spcAft>
                <a:spcPts val="600"/>
              </a:spcAft>
            </a:pPr>
            <a:r>
              <a:rPr lang="nb-NO" sz="1100" b="1">
                <a:latin typeface="Poppins" panose="00000500000000000000" pitchFamily="2" charset="0"/>
                <a:cs typeface="Poppins" panose="00000500000000000000" pitchFamily="2" charset="0"/>
              </a:rPr>
              <a:t>1. Kjøpekraften beregnes for typiske </a:t>
            </a:r>
            <a:r>
              <a:rPr lang="nb-NO" sz="1100" b="1" dirty="0">
                <a:latin typeface="Poppins" panose="00000500000000000000" pitchFamily="2" charset="0"/>
                <a:cs typeface="Poppins" panose="00000500000000000000" pitchFamily="2" charset="0"/>
              </a:rPr>
              <a:t>førstehjemkjøpere </a:t>
            </a:r>
            <a:r>
              <a:rPr lang="nb-NO" sz="1100" b="1">
                <a:latin typeface="Poppins" panose="00000500000000000000" pitchFamily="2" charset="0"/>
                <a:cs typeface="Poppins" panose="00000500000000000000" pitchFamily="2" charset="0"/>
              </a:rPr>
              <a:t>i ulike regioner i en </a:t>
            </a:r>
            <a:r>
              <a:rPr lang="nb-NO" sz="1100" b="1" err="1">
                <a:latin typeface="Poppins" panose="00000500000000000000" pitchFamily="2" charset="0"/>
                <a:cs typeface="Poppins" panose="00000500000000000000" pitchFamily="2" charset="0"/>
              </a:rPr>
              <a:t>aktuarisk</a:t>
            </a:r>
            <a:r>
              <a:rPr lang="nb-NO" sz="1100" b="1">
                <a:latin typeface="Poppins" panose="00000500000000000000" pitchFamily="2" charset="0"/>
                <a:cs typeface="Poppins" panose="00000500000000000000" pitchFamily="2" charset="0"/>
              </a:rPr>
              <a:t> modell (maksimalt boliglån fra bankene)</a:t>
            </a:r>
          </a:p>
          <a:p>
            <a:pPr>
              <a:spcAft>
                <a:spcPts val="600"/>
              </a:spcAft>
            </a:pPr>
            <a:r>
              <a:rPr lang="nb-NO" sz="1100">
                <a:latin typeface="Poppins" panose="00000500000000000000" pitchFamily="2" charset="0"/>
                <a:cs typeface="Poppins" panose="00000500000000000000" pitchFamily="2" charset="0"/>
              </a:rPr>
              <a:t>Boliglånsregler og generell bankpraksis tilknyttet (1) gjeldsgrad (samlet gjeld skal ikke overstige fem ganger årsinntekt),  (2) belåningsgrad (lånet skal ikke overstige 85 prosent av boligens verdi) og (3) betjeningsevne (finansforetaket skal ikke yte lån dersom kunden ikke vil ha tilstrekkelige midler til å dekke normale utgifter til livsopphold ved en renteøkning på 3 prosentpoeng, men slik at finansforetaket uansett skal legge til grunn en rente på minst 7 prosent) er avgjørende for maksimalt tilbudt boliglån og dermed kjøpekraften i boligmarkedet. En av disse betingelsene vil binde først basert på en </a:t>
            </a:r>
            <a:r>
              <a:rPr lang="nb-NO" sz="1100" err="1">
                <a:latin typeface="Poppins" panose="00000500000000000000" pitchFamily="2" charset="0"/>
                <a:cs typeface="Poppins" panose="00000500000000000000" pitchFamily="2" charset="0"/>
              </a:rPr>
              <a:t>aktuarisk</a:t>
            </a:r>
            <a:r>
              <a:rPr lang="nb-NO" sz="1100">
                <a:latin typeface="Poppins" panose="00000500000000000000" pitchFamily="2" charset="0"/>
                <a:cs typeface="Poppins" panose="00000500000000000000" pitchFamily="2" charset="0"/>
              </a:rPr>
              <a:t> tilnærming. </a:t>
            </a:r>
          </a:p>
          <a:p>
            <a:pPr>
              <a:spcAft>
                <a:spcPts val="600"/>
              </a:spcAft>
            </a:pPr>
            <a:r>
              <a:rPr lang="nb-NO" sz="1100">
                <a:latin typeface="Poppins" panose="00000500000000000000" pitchFamily="2" charset="0"/>
                <a:cs typeface="Poppins" panose="00000500000000000000" pitchFamily="2" charset="0"/>
              </a:rPr>
              <a:t>Registerdata for faktiske kjøp gjort av </a:t>
            </a:r>
            <a:r>
              <a:rPr lang="nb-NO" sz="1100" dirty="0">
                <a:latin typeface="Poppins" panose="00000500000000000000" pitchFamily="2" charset="0"/>
                <a:cs typeface="Poppins" panose="00000500000000000000" pitchFamily="2" charset="0"/>
              </a:rPr>
              <a:t>førstehjemkjøpere </a:t>
            </a:r>
            <a:r>
              <a:rPr lang="nb-NO" sz="1100">
                <a:latin typeface="Poppins" panose="00000500000000000000" pitchFamily="2" charset="0"/>
                <a:cs typeface="Poppins" panose="00000500000000000000" pitchFamily="2" charset="0"/>
              </a:rPr>
              <a:t>gir kunnskap om alders- og inntektsfordelingen blant </a:t>
            </a:r>
            <a:r>
              <a:rPr lang="nb-NO" sz="1100" dirty="0">
                <a:latin typeface="Poppins" panose="00000500000000000000" pitchFamily="2" charset="0"/>
                <a:cs typeface="Poppins" panose="00000500000000000000" pitchFamily="2" charset="0"/>
              </a:rPr>
              <a:t>førstehjemkjøpere </a:t>
            </a:r>
            <a:r>
              <a:rPr lang="nb-NO" sz="1100">
                <a:latin typeface="Poppins" panose="00000500000000000000" pitchFamily="2" charset="0"/>
                <a:cs typeface="Poppins" panose="00000500000000000000" pitchFamily="2" charset="0"/>
              </a:rPr>
              <a:t>i hver region. Typiske potensielle </a:t>
            </a:r>
            <a:r>
              <a:rPr lang="nb-NO" sz="1100" dirty="0">
                <a:latin typeface="Poppins" panose="00000500000000000000" pitchFamily="2" charset="0"/>
                <a:cs typeface="Poppins" panose="00000500000000000000" pitchFamily="2" charset="0"/>
              </a:rPr>
              <a:t>førstehjemkjøperes </a:t>
            </a:r>
            <a:r>
              <a:rPr lang="nb-NO" sz="1100">
                <a:latin typeface="Poppins" panose="00000500000000000000" pitchFamily="2" charset="0"/>
                <a:cs typeface="Poppins" panose="00000500000000000000" pitchFamily="2" charset="0"/>
              </a:rPr>
              <a:t>disponible inntekt, øvrige bokostnader og forbruk (SIFO), renter, studiegjeld, boligpriser og boliglånsregler vil være utslagsgivende for boliglånets øvre grense; maksimalt boliglån. Variasjoner i utlånspraksis fanges opp via ulik praksis for lånets varighet, avdragsfrihet og ulike krav til å tåle rentepåslag fra år til år, i tillegg til boliglånsregler. Det tas ikke hensyn til regionale forskjeller i forbruksutgifter. </a:t>
            </a:r>
          </a:p>
          <a:p>
            <a:pPr>
              <a:spcAft>
                <a:spcPts val="600"/>
              </a:spcAft>
            </a:pPr>
            <a:r>
              <a:rPr lang="nb-NO" sz="1100">
                <a:latin typeface="Poppins" panose="00000500000000000000" pitchFamily="2" charset="0"/>
                <a:cs typeface="Poppins" panose="00000500000000000000" pitchFamily="2" charset="0"/>
              </a:rPr>
              <a:t>Inntektstallene som benyttes er årlige inntektsdata per toårige aldersgruppe mellom 20-41 år fratrukket netto betalt skatt etter rentefradrag og andre fradrag. Typisk ekskluderes yngre aldersgrupper i byene med høy studentandel. Bruttoinntekten for en typisk singel </a:t>
            </a:r>
            <a:r>
              <a:rPr lang="nb-NO" sz="1100" dirty="0">
                <a:latin typeface="Poppins" panose="00000500000000000000" pitchFamily="2" charset="0"/>
                <a:cs typeface="Poppins" panose="00000500000000000000" pitchFamily="2" charset="0"/>
              </a:rPr>
              <a:t>førstehjemkjøper </a:t>
            </a:r>
            <a:r>
              <a:rPr lang="nb-NO" sz="1100">
                <a:latin typeface="Poppins" panose="00000500000000000000" pitchFamily="2" charset="0"/>
                <a:cs typeface="Poppins" panose="00000500000000000000" pitchFamily="2" charset="0"/>
              </a:rPr>
              <a:t>beregnes ved å vekte inntekten til hver toårskohort med andelen denne aldersgruppen utgjør over tid (mellom 2010-2019) blant faktiske </a:t>
            </a:r>
            <a:r>
              <a:rPr lang="nb-NO" sz="1100" dirty="0">
                <a:latin typeface="Poppins" panose="00000500000000000000" pitchFamily="2" charset="0"/>
                <a:cs typeface="Poppins" panose="00000500000000000000" pitchFamily="2" charset="0"/>
              </a:rPr>
              <a:t>førstehjemkjøpere </a:t>
            </a:r>
            <a:r>
              <a:rPr lang="nb-NO" sz="1100">
                <a:latin typeface="Poppins" panose="00000500000000000000" pitchFamily="2" charset="0"/>
                <a:cs typeface="Poppins" panose="00000500000000000000" pitchFamily="2" charset="0"/>
              </a:rPr>
              <a:t>i hhv.: (1) De største byene; (2 ) et utvalg kommuner på Østlandet; (3) Øvrige tettsteder og byer. </a:t>
            </a:r>
          </a:p>
          <a:p>
            <a:pPr>
              <a:spcAft>
                <a:spcPts val="600"/>
              </a:spcAft>
            </a:pPr>
            <a:r>
              <a:rPr lang="nb-NO" sz="1100">
                <a:latin typeface="Poppins" panose="00000500000000000000" pitchFamily="2" charset="0"/>
                <a:cs typeface="Poppins" panose="00000500000000000000" pitchFamily="2" charset="0"/>
              </a:rPr>
              <a:t>Metoden med </a:t>
            </a:r>
            <a:r>
              <a:rPr lang="nb-NO" sz="1100" err="1">
                <a:latin typeface="Poppins" panose="00000500000000000000" pitchFamily="2" charset="0"/>
                <a:cs typeface="Poppins" panose="00000500000000000000" pitchFamily="2" charset="0"/>
              </a:rPr>
              <a:t>aldersvektede</a:t>
            </a:r>
            <a:r>
              <a:rPr lang="nb-NO" sz="1100">
                <a:latin typeface="Poppins" panose="00000500000000000000" pitchFamily="2" charset="0"/>
                <a:cs typeface="Poppins" panose="00000500000000000000" pitchFamily="2" charset="0"/>
              </a:rPr>
              <a:t> inntektstall etter typisk </a:t>
            </a:r>
            <a:r>
              <a:rPr lang="nb-NO" sz="1100" dirty="0">
                <a:latin typeface="Poppins" panose="00000500000000000000" pitchFamily="2" charset="0"/>
                <a:cs typeface="Poppins" panose="00000500000000000000" pitchFamily="2" charset="0"/>
              </a:rPr>
              <a:t>førstehjemkjøp </a:t>
            </a:r>
            <a:r>
              <a:rPr lang="nb-NO" sz="1100">
                <a:latin typeface="Poppins" panose="00000500000000000000" pitchFamily="2" charset="0"/>
                <a:cs typeface="Poppins" panose="00000500000000000000" pitchFamily="2" charset="0"/>
              </a:rPr>
              <a:t>muliggjør en viss regional tilpassing av typiske </a:t>
            </a:r>
            <a:r>
              <a:rPr lang="nb-NO" sz="1100" dirty="0">
                <a:latin typeface="Poppins" panose="00000500000000000000" pitchFamily="2" charset="0"/>
                <a:cs typeface="Poppins" panose="00000500000000000000" pitchFamily="2" charset="0"/>
              </a:rPr>
              <a:t>førstehjemkjøperens </a:t>
            </a:r>
            <a:r>
              <a:rPr lang="nb-NO" sz="1100">
                <a:latin typeface="Poppins" panose="00000500000000000000" pitchFamily="2" charset="0"/>
                <a:cs typeface="Poppins" panose="00000500000000000000" pitchFamily="2" charset="0"/>
              </a:rPr>
              <a:t>inntekt, selv om aggregeringen gir et mindre nyansert bilde enn en bredere fordelingsanalyse. Eksempelvis er </a:t>
            </a:r>
            <a:r>
              <a:rPr lang="nb-NO" sz="1100" dirty="0">
                <a:latin typeface="Poppins" panose="00000500000000000000" pitchFamily="2" charset="0"/>
                <a:cs typeface="Poppins" panose="00000500000000000000" pitchFamily="2" charset="0"/>
              </a:rPr>
              <a:t>førstehjemkjøpere </a:t>
            </a:r>
            <a:r>
              <a:rPr lang="nb-NO" sz="1100">
                <a:latin typeface="Poppins" panose="00000500000000000000" pitchFamily="2" charset="0"/>
                <a:cs typeface="Poppins" panose="00000500000000000000" pitchFamily="2" charset="0"/>
              </a:rPr>
              <a:t>i Øvrige tettsteder i gjennomsnitt yngre enn i de største byene, og inntekten til de yngre vil da få høyere vekt.</a:t>
            </a:r>
          </a:p>
          <a:p>
            <a:pPr>
              <a:spcAft>
                <a:spcPts val="600"/>
              </a:spcAft>
            </a:pPr>
            <a:r>
              <a:rPr lang="nb-NO" sz="1100" b="1">
                <a:latin typeface="Poppins" panose="00000500000000000000" pitchFamily="2" charset="0"/>
                <a:cs typeface="Poppins" panose="00000500000000000000" pitchFamily="2" charset="0"/>
              </a:rPr>
              <a:t>2. Match av beregnet boligkjøpekraft med transaksjonspriser </a:t>
            </a:r>
          </a:p>
          <a:p>
            <a:pPr>
              <a:spcAft>
                <a:spcPts val="600"/>
              </a:spcAft>
            </a:pPr>
            <a:r>
              <a:rPr lang="nb-NO" sz="1100">
                <a:latin typeface="Poppins" panose="00000500000000000000" pitchFamily="2" charset="0"/>
                <a:cs typeface="Poppins" panose="00000500000000000000" pitchFamily="2" charset="0"/>
              </a:rPr>
              <a:t>Basert på totalprisene ved boligtransaksjoner i regionen beregnes hvor mange boliger typiske </a:t>
            </a:r>
            <a:r>
              <a:rPr lang="nb-NO" sz="1100" dirty="0">
                <a:latin typeface="Poppins" panose="00000500000000000000" pitchFamily="2" charset="0"/>
                <a:cs typeface="Poppins" panose="00000500000000000000" pitchFamily="2" charset="0"/>
              </a:rPr>
              <a:t>førstehjemkjøpere</a:t>
            </a:r>
            <a:r>
              <a:rPr lang="nb-NO" sz="1100">
                <a:latin typeface="Poppins" panose="00000500000000000000" pitchFamily="2" charset="0"/>
                <a:cs typeface="Poppins" panose="00000500000000000000" pitchFamily="2" charset="0"/>
              </a:rPr>
              <a:t> har råd til år for år og hvor i regionen boligene ligger. De antas å betale rundt minimumskravet til egenkapital i figur 1. Dette er en ganske sterk forutsetning, og for mange er kravet til egenkapital et hinder fra boligkjøp. Derfor oppgis også resultater for maksimalt boliglån (figur 2 og tabell 1) sett opp mot median boligpris, hvor en eventuell differanse må finansieres med egenkapital samtidig som kravet til belåningsgrad ivaretas. Noen vil også få unntak fra boliglånsreglene, og denne andelen varierer etter år og region. </a:t>
            </a:r>
          </a:p>
        </p:txBody>
      </p:sp>
    </p:spTree>
    <p:extLst>
      <p:ext uri="{BB962C8B-B14F-4D97-AF65-F5344CB8AC3E}">
        <p14:creationId xmlns:p14="http://schemas.microsoft.com/office/powerpoint/2010/main" val="29545308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kstSylinder 1">
            <a:extLst>
              <a:ext uri="{FF2B5EF4-FFF2-40B4-BE49-F238E27FC236}">
                <a16:creationId xmlns:a16="http://schemas.microsoft.com/office/drawing/2014/main" id="{9EA09724-1752-4F24-904B-A83E1DD1981E}"/>
              </a:ext>
            </a:extLst>
          </p:cNvPr>
          <p:cNvSpPr txBox="1"/>
          <p:nvPr/>
        </p:nvSpPr>
        <p:spPr>
          <a:xfrm>
            <a:off x="1436915" y="2921169"/>
            <a:ext cx="3178628" cy="338554"/>
          </a:xfrm>
          <a:prstGeom prst="rect">
            <a:avLst/>
          </a:prstGeom>
          <a:noFill/>
        </p:spPr>
        <p:txBody>
          <a:bodyPr wrap="square" rtlCol="0">
            <a:spAutoFit/>
          </a:bodyPr>
          <a:lstStyle/>
          <a:p>
            <a:r>
              <a:rPr lang="nb-NO" sz="1600">
                <a:solidFill>
                  <a:schemeClr val="accent1">
                    <a:lumMod val="50000"/>
                  </a:schemeClr>
                </a:solidFill>
                <a:latin typeface="Calibri" panose="020F0502020204030204" pitchFamily="34" charset="0"/>
                <a:cs typeface="Calibri" panose="020F0502020204030204" pitchFamily="34" charset="0"/>
              </a:rPr>
              <a:t>Ansvarlig ved SØA:</a:t>
            </a:r>
          </a:p>
        </p:txBody>
      </p:sp>
      <p:sp>
        <p:nvSpPr>
          <p:cNvPr id="3" name="TekstSylinder 2">
            <a:extLst>
              <a:ext uri="{FF2B5EF4-FFF2-40B4-BE49-F238E27FC236}">
                <a16:creationId xmlns:a16="http://schemas.microsoft.com/office/drawing/2014/main" id="{1FBEC4E1-5D73-47B0-9F7E-1143A39915C1}"/>
              </a:ext>
            </a:extLst>
          </p:cNvPr>
          <p:cNvSpPr txBox="1"/>
          <p:nvPr/>
        </p:nvSpPr>
        <p:spPr>
          <a:xfrm>
            <a:off x="1436915" y="3259723"/>
            <a:ext cx="3178628" cy="338554"/>
          </a:xfrm>
          <a:prstGeom prst="rect">
            <a:avLst/>
          </a:prstGeom>
          <a:noFill/>
        </p:spPr>
        <p:txBody>
          <a:bodyPr wrap="square" rtlCol="0">
            <a:spAutoFit/>
          </a:bodyPr>
          <a:lstStyle/>
          <a:p>
            <a:r>
              <a:rPr lang="nb-NO" sz="1600">
                <a:solidFill>
                  <a:schemeClr val="accent1">
                    <a:lumMod val="50000"/>
                  </a:schemeClr>
                </a:solidFill>
                <a:latin typeface="Calibri" panose="020F0502020204030204" pitchFamily="34" charset="0"/>
                <a:cs typeface="Calibri" panose="020F0502020204030204" pitchFamily="34" charset="0"/>
              </a:rPr>
              <a:t>Andreas Benedictow</a:t>
            </a:r>
          </a:p>
        </p:txBody>
      </p:sp>
      <p:sp>
        <p:nvSpPr>
          <p:cNvPr id="4" name="TekstSylinder 3">
            <a:extLst>
              <a:ext uri="{FF2B5EF4-FFF2-40B4-BE49-F238E27FC236}">
                <a16:creationId xmlns:a16="http://schemas.microsoft.com/office/drawing/2014/main" id="{BC4CC4FE-40E0-40AA-ADAC-B2358F171AA8}"/>
              </a:ext>
            </a:extLst>
          </p:cNvPr>
          <p:cNvSpPr txBox="1"/>
          <p:nvPr/>
        </p:nvSpPr>
        <p:spPr>
          <a:xfrm>
            <a:off x="1436915" y="3554735"/>
            <a:ext cx="5567000" cy="338554"/>
          </a:xfrm>
          <a:prstGeom prst="rect">
            <a:avLst/>
          </a:prstGeom>
          <a:noFill/>
        </p:spPr>
        <p:txBody>
          <a:bodyPr wrap="square" rtlCol="0">
            <a:spAutoFit/>
          </a:bodyPr>
          <a:lstStyle/>
          <a:p>
            <a:r>
              <a:rPr lang="nb-NO" sz="1600">
                <a:solidFill>
                  <a:schemeClr val="accent1">
                    <a:lumMod val="50000"/>
                  </a:schemeClr>
                </a:solidFill>
                <a:latin typeface="Calibri" panose="020F0502020204030204" pitchFamily="34" charset="0"/>
                <a:cs typeface="Calibri" panose="020F0502020204030204" pitchFamily="34" charset="0"/>
              </a:rPr>
              <a:t>Kontakt: andreas.benedictow@samfunnsokonomisk-analyse.no</a:t>
            </a:r>
          </a:p>
        </p:txBody>
      </p:sp>
    </p:spTree>
    <p:extLst>
      <p:ext uri="{BB962C8B-B14F-4D97-AF65-F5344CB8AC3E}">
        <p14:creationId xmlns:p14="http://schemas.microsoft.com/office/powerpoint/2010/main" val="4242451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ssholder for lysbildenummer 1">
            <a:extLst>
              <a:ext uri="{FF2B5EF4-FFF2-40B4-BE49-F238E27FC236}">
                <a16:creationId xmlns:a16="http://schemas.microsoft.com/office/drawing/2014/main" id="{C2F5F1A9-FC47-EED4-2E61-9B3238102C6F}"/>
              </a:ext>
            </a:extLst>
          </p:cNvPr>
          <p:cNvSpPr>
            <a:spLocks noGrp="1"/>
          </p:cNvSpPr>
          <p:nvPr>
            <p:ph type="sldNum" sz="quarter" idx="4"/>
          </p:nvPr>
        </p:nvSpPr>
        <p:spPr/>
        <p:txBody>
          <a:bodyPr/>
          <a:lstStyle/>
          <a:p>
            <a:endParaRPr lang="nb-NO">
              <a:latin typeface="Poppins" panose="00000500000000000000" pitchFamily="2" charset="0"/>
              <a:cs typeface="Poppins" panose="00000500000000000000" pitchFamily="2" charset="0"/>
            </a:endParaRPr>
          </a:p>
          <a:p>
            <a:r>
              <a:rPr lang="nb-NO">
                <a:latin typeface="Poppins" panose="00000500000000000000" pitchFamily="2" charset="0"/>
                <a:cs typeface="Poppins" panose="00000500000000000000" pitchFamily="2" charset="0"/>
              </a:rPr>
              <a:t>|</a:t>
            </a:r>
            <a:fld id="{24D30786-8B39-469D-81D3-C60E056D83AF}" type="slidenum">
              <a:rPr lang="nb-NO" smtClean="0">
                <a:latin typeface="Poppins" panose="00000500000000000000" pitchFamily="2" charset="0"/>
                <a:cs typeface="Poppins" panose="00000500000000000000" pitchFamily="2" charset="0"/>
              </a:rPr>
              <a:pPr/>
              <a:t>2</a:t>
            </a:fld>
            <a:r>
              <a:rPr lang="nb-NO">
                <a:latin typeface="Poppins" panose="00000500000000000000" pitchFamily="2" charset="0"/>
                <a:cs typeface="Poppins" panose="00000500000000000000" pitchFamily="2" charset="0"/>
              </a:rPr>
              <a:t>|</a:t>
            </a:r>
          </a:p>
        </p:txBody>
      </p:sp>
      <p:sp>
        <p:nvSpPr>
          <p:cNvPr id="8" name="Rektangel 7">
            <a:extLst>
              <a:ext uri="{FF2B5EF4-FFF2-40B4-BE49-F238E27FC236}">
                <a16:creationId xmlns:a16="http://schemas.microsoft.com/office/drawing/2014/main" id="{842FA2FF-C345-A6CD-25DE-6E3E19B361AD}"/>
              </a:ext>
            </a:extLst>
          </p:cNvPr>
          <p:cNvSpPr/>
          <p:nvPr/>
        </p:nvSpPr>
        <p:spPr>
          <a:xfrm>
            <a:off x="2110739" y="1412783"/>
            <a:ext cx="7970521" cy="2400657"/>
          </a:xfrm>
          <a:prstGeom prst="rect">
            <a:avLst/>
          </a:prstGeom>
        </p:spPr>
        <p:txBody>
          <a:bodyPr wrap="square">
            <a:spAutoFit/>
          </a:bodyPr>
          <a:lstStyle/>
          <a:p>
            <a:pPr>
              <a:spcAft>
                <a:spcPts val="600"/>
              </a:spcAft>
            </a:pPr>
            <a:endParaRPr lang="nb-NO" sz="1200">
              <a:latin typeface="Poppins" panose="00000500000000000000" pitchFamily="2" charset="0"/>
              <a:cs typeface="Poppins" panose="00000500000000000000" pitchFamily="2" charset="0"/>
            </a:endParaRPr>
          </a:p>
          <a:p>
            <a:pPr marL="171450" indent="-171450">
              <a:spcAft>
                <a:spcPts val="600"/>
              </a:spcAft>
              <a:buClr>
                <a:schemeClr val="accent1"/>
              </a:buClr>
              <a:buFont typeface="Wingdings" panose="05000000000000000000" pitchFamily="2" charset="2"/>
              <a:buChar char="§"/>
            </a:pPr>
            <a:r>
              <a:rPr lang="nb-NO" sz="1200">
                <a:latin typeface="Poppins" panose="00000500000000000000" pitchFamily="2" charset="0"/>
                <a:cs typeface="Poppins" panose="00000500000000000000" pitchFamily="2" charset="0"/>
              </a:rPr>
              <a:t>SØA har på vegne av NBBL analysert i underkant av en million boligsalg i 43 kommuner i perioden 2003 – 2023 og beregnet kjøpekraften for typiske </a:t>
            </a:r>
            <a:r>
              <a:rPr lang="nb-NO" sz="1200" dirty="0">
                <a:latin typeface="Poppins" panose="00000500000000000000" pitchFamily="2" charset="0"/>
                <a:cs typeface="Poppins" panose="00000500000000000000" pitchFamily="2" charset="0"/>
              </a:rPr>
              <a:t>førstehjemkjøpere</a:t>
            </a:r>
            <a:r>
              <a:rPr lang="nb-NO" sz="1200">
                <a:latin typeface="Poppins" panose="00000500000000000000" pitchFamily="2" charset="0"/>
                <a:cs typeface="Poppins" panose="00000500000000000000" pitchFamily="2" charset="0"/>
              </a:rPr>
              <a:t>, kalt </a:t>
            </a:r>
            <a:r>
              <a:rPr lang="nb-NO" sz="1200" err="1">
                <a:latin typeface="Poppins" panose="00000500000000000000" pitchFamily="2" charset="0"/>
                <a:cs typeface="Poppins" panose="00000500000000000000" pitchFamily="2" charset="0"/>
              </a:rPr>
              <a:t>førstehjemindeksen</a:t>
            </a:r>
            <a:r>
              <a:rPr lang="nb-NO" sz="1200">
                <a:latin typeface="Poppins" panose="00000500000000000000" pitchFamily="2" charset="0"/>
                <a:cs typeface="Poppins" panose="00000500000000000000" pitchFamily="2" charset="0"/>
              </a:rPr>
              <a:t>. </a:t>
            </a:r>
          </a:p>
          <a:p>
            <a:pPr marL="171450" indent="-171450">
              <a:spcAft>
                <a:spcPts val="600"/>
              </a:spcAft>
              <a:buClr>
                <a:schemeClr val="accent1"/>
              </a:buClr>
              <a:buFont typeface="Wingdings" panose="05000000000000000000" pitchFamily="2" charset="2"/>
              <a:buChar char="§"/>
            </a:pPr>
            <a:endParaRPr lang="nb-NO" sz="1200">
              <a:latin typeface="Poppins" panose="00000500000000000000" pitchFamily="2" charset="0"/>
              <a:cs typeface="Poppins" panose="00000500000000000000" pitchFamily="2" charset="0"/>
            </a:endParaRPr>
          </a:p>
          <a:p>
            <a:pPr marL="171450" indent="-171450">
              <a:spcAft>
                <a:spcPts val="600"/>
              </a:spcAft>
              <a:buClr>
                <a:schemeClr val="accent1"/>
              </a:buClr>
              <a:buFont typeface="Wingdings" panose="05000000000000000000" pitchFamily="2" charset="2"/>
              <a:buChar char="§"/>
            </a:pPr>
            <a:r>
              <a:rPr lang="nb-NO" sz="1200">
                <a:latin typeface="Poppins" panose="00000500000000000000" pitchFamily="2" charset="0"/>
                <a:cs typeface="Poppins" panose="00000500000000000000" pitchFamily="2" charset="0"/>
              </a:rPr>
              <a:t>Førstehjemindeksen viser andelen av omsatte boliger en typisk </a:t>
            </a:r>
            <a:r>
              <a:rPr lang="nb-NO" sz="1200" dirty="0">
                <a:latin typeface="Poppins" panose="00000500000000000000" pitchFamily="2" charset="0"/>
                <a:cs typeface="Poppins" panose="00000500000000000000" pitchFamily="2" charset="0"/>
              </a:rPr>
              <a:t>førstehjemkjøper </a:t>
            </a:r>
            <a:r>
              <a:rPr lang="nb-NO" sz="1200">
                <a:latin typeface="Poppins" panose="00000500000000000000" pitchFamily="2" charset="0"/>
                <a:cs typeface="Poppins" panose="00000500000000000000" pitchFamily="2" charset="0"/>
              </a:rPr>
              <a:t>ville ha råd til i sin region. </a:t>
            </a:r>
          </a:p>
          <a:p>
            <a:pPr marL="171450" indent="-171450">
              <a:spcAft>
                <a:spcPts val="600"/>
              </a:spcAft>
              <a:buClr>
                <a:schemeClr val="accent1"/>
              </a:buClr>
              <a:buFont typeface="Wingdings" panose="05000000000000000000" pitchFamily="2" charset="2"/>
              <a:buChar char="§"/>
            </a:pPr>
            <a:endParaRPr lang="nb-NO" sz="1200">
              <a:latin typeface="Poppins" panose="00000500000000000000" pitchFamily="2" charset="0"/>
              <a:cs typeface="Poppins" panose="00000500000000000000" pitchFamily="2" charset="0"/>
            </a:endParaRPr>
          </a:p>
          <a:p>
            <a:pPr marL="171450" indent="-171450">
              <a:spcAft>
                <a:spcPts val="600"/>
              </a:spcAft>
              <a:buClr>
                <a:schemeClr val="accent1"/>
              </a:buClr>
              <a:buFont typeface="Wingdings" panose="05000000000000000000" pitchFamily="2" charset="2"/>
              <a:buChar char="§"/>
            </a:pPr>
            <a:r>
              <a:rPr lang="nb-NO" sz="1200">
                <a:latin typeface="Poppins" panose="00000500000000000000" pitchFamily="2" charset="0"/>
                <a:cs typeface="Poppins" panose="00000500000000000000" pitchFamily="2" charset="0"/>
              </a:rPr>
              <a:t>Indeksen er basert på kunnskap om </a:t>
            </a:r>
            <a:r>
              <a:rPr lang="nb-NO" sz="1200" dirty="0">
                <a:latin typeface="Poppins" panose="00000500000000000000" pitchFamily="2" charset="0"/>
                <a:cs typeface="Poppins" panose="00000500000000000000" pitchFamily="2" charset="0"/>
              </a:rPr>
              <a:t>førstehjemkjøpere</a:t>
            </a:r>
            <a:r>
              <a:rPr lang="nb-NO" sz="1200">
                <a:latin typeface="Poppins" panose="00000500000000000000" pitchFamily="2" charset="0"/>
                <a:cs typeface="Poppins" panose="00000500000000000000" pitchFamily="2" charset="0"/>
              </a:rPr>
              <a:t> i regionene og faktorer som; inntekt, rente, boliglånsregler, praksis for rentepåslag og avdragsfrihet, og utgifter til øvrig gjeld og kostnader. </a:t>
            </a:r>
          </a:p>
          <a:p>
            <a:pPr>
              <a:spcAft>
                <a:spcPts val="600"/>
              </a:spcAft>
            </a:pPr>
            <a:endParaRPr lang="nb-NO" sz="1200">
              <a:latin typeface="Poppins" panose="00000500000000000000" pitchFamily="2" charset="0"/>
              <a:cs typeface="Poppins" panose="00000500000000000000" pitchFamily="2" charset="0"/>
            </a:endParaRPr>
          </a:p>
        </p:txBody>
      </p:sp>
      <p:sp>
        <p:nvSpPr>
          <p:cNvPr id="9" name="TekstSylinder 8">
            <a:extLst>
              <a:ext uri="{FF2B5EF4-FFF2-40B4-BE49-F238E27FC236}">
                <a16:creationId xmlns:a16="http://schemas.microsoft.com/office/drawing/2014/main" id="{665E5BC5-ACF7-E9DC-7995-9FB97E91591F}"/>
              </a:ext>
            </a:extLst>
          </p:cNvPr>
          <p:cNvSpPr txBox="1"/>
          <p:nvPr/>
        </p:nvSpPr>
        <p:spPr>
          <a:xfrm>
            <a:off x="2270760" y="922020"/>
            <a:ext cx="6065520" cy="584775"/>
          </a:xfrm>
          <a:prstGeom prst="rect">
            <a:avLst/>
          </a:prstGeom>
          <a:noFill/>
        </p:spPr>
        <p:txBody>
          <a:bodyPr wrap="square" rtlCol="0">
            <a:spAutoFit/>
          </a:bodyPr>
          <a:lstStyle/>
          <a:p>
            <a:r>
              <a:rPr kumimoji="0" lang="nb-NO" sz="3200" b="0" i="0" u="none" strike="noStrike" kern="1200" cap="none" spc="0" normalizeH="0" baseline="0" noProof="0">
                <a:ln>
                  <a:noFill/>
                </a:ln>
                <a:effectLst/>
                <a:uLnTx/>
                <a:uFillTx/>
                <a:latin typeface="Poppins" panose="00000500000000000000" pitchFamily="2" charset="0"/>
                <a:cs typeface="Poppins" panose="00000500000000000000" pitchFamily="2" charset="0"/>
              </a:rPr>
              <a:t>Førstehjemindeksen</a:t>
            </a:r>
            <a:endParaRPr lang="nb-NO" sz="1400">
              <a:latin typeface="Poppins" panose="00000500000000000000" pitchFamily="2" charset="0"/>
              <a:cs typeface="Poppins" panose="00000500000000000000" pitchFamily="2" charset="0"/>
            </a:endParaRPr>
          </a:p>
        </p:txBody>
      </p:sp>
      <p:grpSp>
        <p:nvGrpSpPr>
          <p:cNvPr id="3" name="Gruppe 2">
            <a:extLst>
              <a:ext uri="{FF2B5EF4-FFF2-40B4-BE49-F238E27FC236}">
                <a16:creationId xmlns:a16="http://schemas.microsoft.com/office/drawing/2014/main" id="{FF56E359-FA0E-60C9-6AAE-79885765691D}"/>
              </a:ext>
            </a:extLst>
          </p:cNvPr>
          <p:cNvGrpSpPr/>
          <p:nvPr/>
        </p:nvGrpSpPr>
        <p:grpSpPr>
          <a:xfrm>
            <a:off x="3538166" y="3998106"/>
            <a:ext cx="5115665" cy="1857363"/>
            <a:chOff x="3731799" y="4033909"/>
            <a:chExt cx="4632163" cy="1599171"/>
          </a:xfrm>
          <a:solidFill>
            <a:srgbClr val="00508A"/>
          </a:solidFill>
        </p:grpSpPr>
        <p:pic>
          <p:nvPicPr>
            <p:cNvPr id="5" name="Graphic 7" descr="Home">
              <a:extLst>
                <a:ext uri="{FF2B5EF4-FFF2-40B4-BE49-F238E27FC236}">
                  <a16:creationId xmlns:a16="http://schemas.microsoft.com/office/drawing/2014/main" id="{A2F4B350-7463-CFF2-6D07-06749296F64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731799" y="4060722"/>
              <a:ext cx="914400" cy="914400"/>
            </a:xfrm>
            <a:prstGeom prst="rect">
              <a:avLst/>
            </a:prstGeom>
          </p:spPr>
        </p:pic>
        <p:pic>
          <p:nvPicPr>
            <p:cNvPr id="6" name="Graphic 9" descr="House">
              <a:extLst>
                <a:ext uri="{FF2B5EF4-FFF2-40B4-BE49-F238E27FC236}">
                  <a16:creationId xmlns:a16="http://schemas.microsoft.com/office/drawing/2014/main" id="{7BECF636-BAEE-D2BE-4FC4-8161CD380738}"/>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4880937" y="4254573"/>
              <a:ext cx="693736" cy="693736"/>
            </a:xfrm>
            <a:prstGeom prst="rect">
              <a:avLst/>
            </a:prstGeom>
          </p:spPr>
        </p:pic>
        <p:pic>
          <p:nvPicPr>
            <p:cNvPr id="7" name="Graphic 15" descr="Building">
              <a:extLst>
                <a:ext uri="{FF2B5EF4-FFF2-40B4-BE49-F238E27FC236}">
                  <a16:creationId xmlns:a16="http://schemas.microsoft.com/office/drawing/2014/main" id="{260BF39B-1ECA-330A-74AE-7E49768CB742}"/>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5782887" y="4033909"/>
              <a:ext cx="914400" cy="914400"/>
            </a:xfrm>
            <a:prstGeom prst="rect">
              <a:avLst/>
            </a:prstGeom>
          </p:spPr>
        </p:pic>
        <p:pic>
          <p:nvPicPr>
            <p:cNvPr id="10" name="Graphic 17" descr="City">
              <a:extLst>
                <a:ext uri="{FF2B5EF4-FFF2-40B4-BE49-F238E27FC236}">
                  <a16:creationId xmlns:a16="http://schemas.microsoft.com/office/drawing/2014/main" id="{847AE8A1-6849-80E4-7E92-7F2E966C41C0}"/>
                </a:ext>
              </a:extLst>
            </p:cNvPr>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a:off x="7449562" y="4085673"/>
              <a:ext cx="914400" cy="914400"/>
            </a:xfrm>
            <a:prstGeom prst="rect">
              <a:avLst/>
            </a:prstGeom>
          </p:spPr>
        </p:pic>
        <p:pic>
          <p:nvPicPr>
            <p:cNvPr id="11" name="Graphic 19" descr="Woman">
              <a:extLst>
                <a:ext uri="{FF2B5EF4-FFF2-40B4-BE49-F238E27FC236}">
                  <a16:creationId xmlns:a16="http://schemas.microsoft.com/office/drawing/2014/main" id="{0104791A-F9DD-9C4C-C0D6-68A137F7C5A7}"/>
                </a:ext>
              </a:extLst>
            </p:cNvPr>
            <p:cNvPicPr>
              <a:picLocks noChangeAspect="1"/>
            </p:cNvPicPr>
            <p:nvPr userDrawn="1"/>
          </p:nvPicPr>
          <p:blipFill>
            <a:blip r:embed="rId10">
              <a:extLst>
                <a:ext uri="{96DAC541-7B7A-43D3-8B79-37D633B846F1}">
                  <asvg:svgBlip xmlns:asvg="http://schemas.microsoft.com/office/drawing/2016/SVG/main" r:embed="rId11"/>
                </a:ext>
              </a:extLst>
            </a:blip>
            <a:stretch>
              <a:fillRect/>
            </a:stretch>
          </p:blipFill>
          <p:spPr>
            <a:xfrm>
              <a:off x="5153157" y="5175880"/>
              <a:ext cx="457200" cy="457200"/>
            </a:xfrm>
            <a:prstGeom prst="rect">
              <a:avLst/>
            </a:prstGeom>
          </p:spPr>
        </p:pic>
        <p:pic>
          <p:nvPicPr>
            <p:cNvPr id="12" name="Graphic 21" descr="Deciduous tree">
              <a:extLst>
                <a:ext uri="{FF2B5EF4-FFF2-40B4-BE49-F238E27FC236}">
                  <a16:creationId xmlns:a16="http://schemas.microsoft.com/office/drawing/2014/main" id="{B3C94DA3-73E9-535D-94E8-8CC645307892}"/>
                </a:ext>
              </a:extLst>
            </p:cNvPr>
            <p:cNvPicPr>
              <a:picLocks noChangeAspect="1"/>
            </p:cNvPicPr>
            <p:nvPr userDrawn="1"/>
          </p:nvPicPr>
          <p:blipFill>
            <a:blip r:embed="rId12">
              <a:extLst>
                <a:ext uri="{96DAC541-7B7A-43D3-8B79-37D633B846F1}">
                  <asvg:svgBlip xmlns:asvg="http://schemas.microsoft.com/office/drawing/2016/SVG/main" r:embed="rId13"/>
                </a:ext>
              </a:extLst>
            </a:blip>
            <a:stretch>
              <a:fillRect/>
            </a:stretch>
          </p:blipFill>
          <p:spPr>
            <a:xfrm>
              <a:off x="6871507" y="4412244"/>
              <a:ext cx="529208" cy="529209"/>
            </a:xfrm>
            <a:prstGeom prst="rect">
              <a:avLst/>
            </a:prstGeom>
          </p:spPr>
        </p:pic>
        <p:pic>
          <p:nvPicPr>
            <p:cNvPr id="13" name="Graphic 23" descr="Family with boy">
              <a:extLst>
                <a:ext uri="{FF2B5EF4-FFF2-40B4-BE49-F238E27FC236}">
                  <a16:creationId xmlns:a16="http://schemas.microsoft.com/office/drawing/2014/main" id="{A5AF8B83-A28C-A736-657C-7935DFD62C6B}"/>
                </a:ext>
              </a:extLst>
            </p:cNvPr>
            <p:cNvPicPr>
              <a:picLocks noChangeAspect="1"/>
            </p:cNvPicPr>
            <p:nvPr userDrawn="1"/>
          </p:nvPicPr>
          <p:blipFill>
            <a:blip r:embed="rId14">
              <a:extLst>
                <a:ext uri="{96DAC541-7B7A-43D3-8B79-37D633B846F1}">
                  <asvg:svgBlip xmlns:asvg="http://schemas.microsoft.com/office/drawing/2016/SVG/main" r:embed="rId15"/>
                </a:ext>
              </a:extLst>
            </a:blip>
            <a:stretch>
              <a:fillRect/>
            </a:stretch>
          </p:blipFill>
          <p:spPr>
            <a:xfrm>
              <a:off x="6232026" y="5175878"/>
              <a:ext cx="457201" cy="457201"/>
            </a:xfrm>
            <a:prstGeom prst="rect">
              <a:avLst/>
            </a:prstGeom>
          </p:spPr>
        </p:pic>
      </p:grpSp>
    </p:spTree>
    <p:extLst>
      <p:ext uri="{BB962C8B-B14F-4D97-AF65-F5344CB8AC3E}">
        <p14:creationId xmlns:p14="http://schemas.microsoft.com/office/powerpoint/2010/main" val="2318387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1B4F794-FA26-44F9-8BD1-1B7C760CD95D}"/>
              </a:ext>
            </a:extLst>
          </p:cNvPr>
          <p:cNvSpPr txBox="1">
            <a:spLocks/>
          </p:cNvSpPr>
          <p:nvPr/>
        </p:nvSpPr>
        <p:spPr>
          <a:xfrm>
            <a:off x="609600" y="1699929"/>
            <a:ext cx="10972800" cy="462895"/>
          </a:xfrm>
          <a:prstGeom prst="rect">
            <a:avLst/>
          </a:prstGeom>
        </p:spPr>
        <p:txBody>
          <a:bodyPr>
            <a:normAutofit lnSpcReduction="10000"/>
          </a:bodyPr>
          <a:lstStyle>
            <a:lvl1pPr algn="l" defTabSz="914400" rtl="0" eaLnBrk="1" latinLnBrk="0" hangingPunct="1">
              <a:lnSpc>
                <a:spcPct val="90000"/>
              </a:lnSpc>
              <a:spcBef>
                <a:spcPct val="0"/>
              </a:spcBef>
              <a:buNone/>
              <a:defRPr sz="2800" b="0" kern="1200">
                <a:solidFill>
                  <a:schemeClr val="accent2"/>
                </a:solidFill>
                <a:latin typeface="Calibri" panose="020F0502020204030204" pitchFamily="34" charset="0"/>
                <a:ea typeface="+mj-ea"/>
                <a:cs typeface="Calibri" panose="020F0502020204030204" pitchFamily="34" charset="0"/>
              </a:defRPr>
            </a:lvl1pPr>
          </a:lstStyle>
          <a:p>
            <a:r>
              <a:rPr lang="nb-NO">
                <a:solidFill>
                  <a:srgbClr val="DB0071"/>
                </a:solidFill>
                <a:latin typeface="Poppins" panose="00000500000000000000" pitchFamily="2" charset="0"/>
                <a:cs typeface="Poppins" panose="00000500000000000000" pitchFamily="2" charset="0"/>
              </a:rPr>
              <a:t>Den typiske single førstehjemkjøperen i 2010 og 2023</a:t>
            </a:r>
          </a:p>
        </p:txBody>
      </p:sp>
      <p:sp>
        <p:nvSpPr>
          <p:cNvPr id="3" name="Plassholder for lysbildenummer 2">
            <a:extLst>
              <a:ext uri="{FF2B5EF4-FFF2-40B4-BE49-F238E27FC236}">
                <a16:creationId xmlns:a16="http://schemas.microsoft.com/office/drawing/2014/main" id="{F8484401-95FA-4A8E-B84A-A4E1365E9517}"/>
              </a:ext>
            </a:extLst>
          </p:cNvPr>
          <p:cNvSpPr>
            <a:spLocks noGrp="1"/>
          </p:cNvSpPr>
          <p:nvPr>
            <p:ph type="sldNum" sz="quarter" idx="4"/>
          </p:nvPr>
        </p:nvSpPr>
        <p:spPr/>
        <p:txBody>
          <a:bodyPr/>
          <a:lstStyle/>
          <a:p>
            <a:endParaRPr lang="nb-NO">
              <a:latin typeface="Poppins" panose="00000500000000000000" pitchFamily="2" charset="0"/>
              <a:cs typeface="Poppins" panose="00000500000000000000" pitchFamily="2" charset="0"/>
            </a:endParaRPr>
          </a:p>
          <a:p>
            <a:r>
              <a:rPr lang="nb-NO">
                <a:latin typeface="Poppins" panose="00000500000000000000" pitchFamily="2" charset="0"/>
                <a:cs typeface="Poppins" panose="00000500000000000000" pitchFamily="2" charset="0"/>
              </a:rPr>
              <a:t>|</a:t>
            </a:r>
            <a:fld id="{24D30786-8B39-469D-81D3-C60E056D83AF}" type="slidenum">
              <a:rPr lang="nb-NO" smtClean="0">
                <a:latin typeface="Poppins" panose="00000500000000000000" pitchFamily="2" charset="0"/>
                <a:cs typeface="Poppins" panose="00000500000000000000" pitchFamily="2" charset="0"/>
              </a:rPr>
              <a:pPr/>
              <a:t>3</a:t>
            </a:fld>
            <a:r>
              <a:rPr lang="nb-NO">
                <a:latin typeface="Poppins" panose="00000500000000000000" pitchFamily="2" charset="0"/>
                <a:cs typeface="Poppins" panose="00000500000000000000" pitchFamily="2" charset="0"/>
              </a:rPr>
              <a:t>|</a:t>
            </a:r>
          </a:p>
        </p:txBody>
      </p:sp>
      <p:sp>
        <p:nvSpPr>
          <p:cNvPr id="5" name="Title 1">
            <a:extLst>
              <a:ext uri="{FF2B5EF4-FFF2-40B4-BE49-F238E27FC236}">
                <a16:creationId xmlns:a16="http://schemas.microsoft.com/office/drawing/2014/main" id="{DCB85E03-0B2F-42F1-9007-A95BF715A50A}"/>
              </a:ext>
            </a:extLst>
          </p:cNvPr>
          <p:cNvSpPr txBox="1">
            <a:spLocks/>
          </p:cNvSpPr>
          <p:nvPr/>
        </p:nvSpPr>
        <p:spPr>
          <a:xfrm>
            <a:off x="609600" y="1206970"/>
            <a:ext cx="10972800" cy="55731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0" kern="1200">
                <a:solidFill>
                  <a:schemeClr val="accent2">
                    <a:lumMod val="50000"/>
                  </a:schemeClr>
                </a:solidFill>
                <a:latin typeface="Calibri" panose="020F0502020204030204" pitchFamily="34" charset="0"/>
                <a:ea typeface="+mj-ea"/>
                <a:cs typeface="Calibri" panose="020F0502020204030204" pitchFamily="34" charset="0"/>
              </a:defRPr>
            </a:lvl1pPr>
          </a:lstStyle>
          <a:p>
            <a:r>
              <a:rPr lang="nb-NO" sz="3200" b="0" kern="1200" noProof="0">
                <a:solidFill>
                  <a:srgbClr val="DB0071"/>
                </a:solidFill>
                <a:latin typeface="Poppins" panose="00000500000000000000" pitchFamily="2" charset="0"/>
                <a:cs typeface="Poppins" panose="00000500000000000000" pitchFamily="2" charset="0"/>
              </a:rPr>
              <a:t>Resultater Norge*: </a:t>
            </a:r>
            <a:endParaRPr lang="nb-NO" sz="3200" b="0" kern="1200">
              <a:solidFill>
                <a:srgbClr val="DB0071"/>
              </a:solidFill>
              <a:latin typeface="Poppins" panose="00000500000000000000" pitchFamily="2" charset="0"/>
              <a:cs typeface="Poppins" panose="00000500000000000000" pitchFamily="2" charset="0"/>
            </a:endParaRPr>
          </a:p>
        </p:txBody>
      </p:sp>
      <p:sp>
        <p:nvSpPr>
          <p:cNvPr id="6" name="TextBox 35">
            <a:extLst>
              <a:ext uri="{FF2B5EF4-FFF2-40B4-BE49-F238E27FC236}">
                <a16:creationId xmlns:a16="http://schemas.microsoft.com/office/drawing/2014/main" id="{0A71F208-30AA-4DBB-9DB2-C0C90AD30178}"/>
              </a:ext>
            </a:extLst>
          </p:cNvPr>
          <p:cNvSpPr txBox="1"/>
          <p:nvPr/>
        </p:nvSpPr>
        <p:spPr>
          <a:xfrm>
            <a:off x="985894" y="6271480"/>
            <a:ext cx="10684612" cy="553998"/>
          </a:xfrm>
          <a:prstGeom prst="rect">
            <a:avLst/>
          </a:prstGeom>
          <a:noFill/>
        </p:spPr>
        <p:txBody>
          <a:bodyPr wrap="square" rtlCol="0">
            <a:spAutoFit/>
          </a:bodyPr>
          <a:lstStyle/>
          <a:p>
            <a:r>
              <a:rPr lang="nb-NO" sz="1000" b="1">
                <a:latin typeface="Poppins" panose="00000500000000000000" pitchFamily="2" charset="0"/>
                <a:cs typeface="Poppins" panose="00000500000000000000" pitchFamily="2" charset="0"/>
              </a:rPr>
              <a:t>Kilder:</a:t>
            </a:r>
            <a:r>
              <a:rPr lang="nb-NO" sz="1000">
                <a:latin typeface="Poppins" panose="00000500000000000000" pitchFamily="2" charset="0"/>
                <a:cs typeface="Poppins" panose="00000500000000000000" pitchFamily="2" charset="0"/>
              </a:rPr>
              <a:t> Mikrodata for boligsalg fra Eiendomsverdi AS. Øvrige tall fra SSB, Norges Bank, SIFO og Finanstilsynet. </a:t>
            </a:r>
          </a:p>
          <a:p>
            <a:r>
              <a:rPr lang="nb-NO" sz="1000">
                <a:latin typeface="Poppins" panose="00000500000000000000" pitchFamily="2" charset="0"/>
                <a:cs typeface="Poppins" panose="00000500000000000000" pitchFamily="2" charset="0"/>
              </a:rPr>
              <a:t>*Gjennomsnittet av de 43 kommunene i undersøkelsen </a:t>
            </a:r>
          </a:p>
          <a:p>
            <a:r>
              <a:rPr lang="nb-NO" sz="1000">
                <a:latin typeface="Poppins" panose="00000500000000000000" pitchFamily="2" charset="0"/>
                <a:cs typeface="Poppins" panose="00000500000000000000" pitchFamily="2" charset="0"/>
              </a:rPr>
              <a:t>**Pga. fleksibilitetskvoten er egenkapitalen i gjennomsnitt noe mindre enn utlånsforskriftens krav på 15 prosent.</a:t>
            </a:r>
          </a:p>
        </p:txBody>
      </p:sp>
      <p:sp>
        <p:nvSpPr>
          <p:cNvPr id="7" name="TextBox 13">
            <a:extLst>
              <a:ext uri="{FF2B5EF4-FFF2-40B4-BE49-F238E27FC236}">
                <a16:creationId xmlns:a16="http://schemas.microsoft.com/office/drawing/2014/main" id="{A520775E-5075-45E6-A50A-04E4D42EAF3E}"/>
              </a:ext>
            </a:extLst>
          </p:cNvPr>
          <p:cNvSpPr txBox="1"/>
          <p:nvPr/>
        </p:nvSpPr>
        <p:spPr>
          <a:xfrm>
            <a:off x="2976235" y="2680256"/>
            <a:ext cx="1962238" cy="1077218"/>
          </a:xfrm>
          <a:prstGeom prst="rect">
            <a:avLst/>
          </a:prstGeom>
          <a:noFill/>
        </p:spPr>
        <p:txBody>
          <a:bodyPr wrap="square" rtlCol="0">
            <a:spAutoFit/>
          </a:bodyPr>
          <a:lstStyle/>
          <a:p>
            <a:pPr algn="ctr"/>
            <a:r>
              <a:rPr lang="nb-NO" sz="2400" b="1">
                <a:latin typeface="Poppins" panose="00000500000000000000" pitchFamily="2" charset="0"/>
                <a:cs typeface="Poppins" panose="00000500000000000000" pitchFamily="2" charset="0"/>
              </a:rPr>
              <a:t>2010: </a:t>
            </a:r>
          </a:p>
          <a:p>
            <a:pPr algn="ctr"/>
            <a:r>
              <a:rPr lang="nb-NO" sz="2000" b="1">
                <a:latin typeface="Poppins" panose="00000500000000000000" pitchFamily="2" charset="0"/>
                <a:cs typeface="Poppins" panose="00000500000000000000" pitchFamily="2" charset="0"/>
              </a:rPr>
              <a:t>Råd til </a:t>
            </a:r>
            <a:r>
              <a:rPr lang="nb-NO" sz="2000" b="1">
                <a:solidFill>
                  <a:srgbClr val="DB0071"/>
                </a:solidFill>
                <a:latin typeface="Poppins" panose="00000500000000000000" pitchFamily="2" charset="0"/>
                <a:cs typeface="Poppins" panose="00000500000000000000" pitchFamily="2" charset="0"/>
              </a:rPr>
              <a:t>39,5 %</a:t>
            </a:r>
            <a:r>
              <a:rPr lang="nb-NO" sz="2000" b="1">
                <a:latin typeface="Poppins" panose="00000500000000000000" pitchFamily="2" charset="0"/>
                <a:cs typeface="Poppins" panose="00000500000000000000" pitchFamily="2" charset="0"/>
              </a:rPr>
              <a:t> av boligene</a:t>
            </a:r>
          </a:p>
        </p:txBody>
      </p:sp>
      <p:sp>
        <p:nvSpPr>
          <p:cNvPr id="8" name="TextBox 14">
            <a:extLst>
              <a:ext uri="{FF2B5EF4-FFF2-40B4-BE49-F238E27FC236}">
                <a16:creationId xmlns:a16="http://schemas.microsoft.com/office/drawing/2014/main" id="{E5A98933-AC8C-4903-A2E5-17FCC5FBBC66}"/>
              </a:ext>
            </a:extLst>
          </p:cNvPr>
          <p:cNvSpPr txBox="1"/>
          <p:nvPr/>
        </p:nvSpPr>
        <p:spPr>
          <a:xfrm>
            <a:off x="6916149" y="2733414"/>
            <a:ext cx="2749018" cy="769441"/>
          </a:xfrm>
          <a:prstGeom prst="rect">
            <a:avLst/>
          </a:prstGeom>
          <a:noFill/>
        </p:spPr>
        <p:txBody>
          <a:bodyPr wrap="square" rtlCol="0">
            <a:spAutoFit/>
          </a:bodyPr>
          <a:lstStyle/>
          <a:p>
            <a:pPr algn="ctr"/>
            <a:r>
              <a:rPr lang="nb-NO" sz="2400" b="1">
                <a:latin typeface="Poppins" panose="00000500000000000000" pitchFamily="2" charset="0"/>
                <a:cs typeface="Poppins" panose="00000500000000000000" pitchFamily="2" charset="0"/>
              </a:rPr>
              <a:t>2023:</a:t>
            </a:r>
          </a:p>
          <a:p>
            <a:pPr algn="ctr"/>
            <a:r>
              <a:rPr lang="nb-NO" sz="2000" b="1">
                <a:solidFill>
                  <a:srgbClr val="DB0071"/>
                </a:solidFill>
                <a:latin typeface="Poppins" panose="00000500000000000000" pitchFamily="2" charset="0"/>
                <a:cs typeface="Poppins" panose="00000500000000000000" pitchFamily="2" charset="0"/>
              </a:rPr>
              <a:t>14,2 %</a:t>
            </a:r>
          </a:p>
        </p:txBody>
      </p:sp>
      <p:sp>
        <p:nvSpPr>
          <p:cNvPr id="9" name="TextBox 6">
            <a:extLst>
              <a:ext uri="{FF2B5EF4-FFF2-40B4-BE49-F238E27FC236}">
                <a16:creationId xmlns:a16="http://schemas.microsoft.com/office/drawing/2014/main" id="{29E4AEA2-D6D7-44B7-8DEF-EB1A3917D576}"/>
              </a:ext>
            </a:extLst>
          </p:cNvPr>
          <p:cNvSpPr txBox="1"/>
          <p:nvPr/>
        </p:nvSpPr>
        <p:spPr>
          <a:xfrm>
            <a:off x="3470912" y="5203550"/>
            <a:ext cx="1254935" cy="415498"/>
          </a:xfrm>
          <a:prstGeom prst="rect">
            <a:avLst/>
          </a:prstGeom>
          <a:noFill/>
        </p:spPr>
        <p:txBody>
          <a:bodyPr wrap="square" rtlCol="0">
            <a:spAutoFit/>
          </a:bodyPr>
          <a:lstStyle/>
          <a:p>
            <a:r>
              <a:rPr lang="nb-NO" sz="1050" b="1">
                <a:latin typeface="Poppins" panose="00000500000000000000" pitchFamily="2" charset="0"/>
                <a:cs typeface="Poppins" panose="00000500000000000000" pitchFamily="2" charset="0"/>
              </a:rPr>
              <a:t>Boligbudsjett:</a:t>
            </a:r>
          </a:p>
          <a:p>
            <a:r>
              <a:rPr lang="nb-NO" sz="1050">
                <a:latin typeface="Poppins" panose="00000500000000000000" pitchFamily="2" charset="0"/>
                <a:cs typeface="Poppins" panose="00000500000000000000" pitchFamily="2" charset="0"/>
              </a:rPr>
              <a:t>   1 925 846</a:t>
            </a:r>
          </a:p>
        </p:txBody>
      </p:sp>
      <p:sp>
        <p:nvSpPr>
          <p:cNvPr id="10" name="TextBox 15">
            <a:extLst>
              <a:ext uri="{FF2B5EF4-FFF2-40B4-BE49-F238E27FC236}">
                <a16:creationId xmlns:a16="http://schemas.microsoft.com/office/drawing/2014/main" id="{2E9EBEB7-19CF-4E7A-9B6C-502E35EDACCE}"/>
              </a:ext>
            </a:extLst>
          </p:cNvPr>
          <p:cNvSpPr txBox="1"/>
          <p:nvPr/>
        </p:nvSpPr>
        <p:spPr>
          <a:xfrm>
            <a:off x="7656873" y="5188160"/>
            <a:ext cx="1254935" cy="415498"/>
          </a:xfrm>
          <a:prstGeom prst="rect">
            <a:avLst/>
          </a:prstGeom>
          <a:noFill/>
        </p:spPr>
        <p:txBody>
          <a:bodyPr wrap="square" rtlCol="0">
            <a:spAutoFit/>
          </a:bodyPr>
          <a:lstStyle/>
          <a:p>
            <a:r>
              <a:rPr lang="nb-NO" sz="1050" b="1">
                <a:latin typeface="Poppins" panose="00000500000000000000" pitchFamily="2" charset="0"/>
                <a:cs typeface="Poppins" panose="00000500000000000000" pitchFamily="2" charset="0"/>
              </a:rPr>
              <a:t>Boligbudsjett:</a:t>
            </a:r>
          </a:p>
          <a:p>
            <a:pPr algn="ctr"/>
            <a:r>
              <a:rPr lang="nb-NO" sz="1050" b="0" i="0" u="none" strike="noStrike">
                <a:solidFill>
                  <a:srgbClr val="000000"/>
                </a:solidFill>
                <a:effectLst/>
                <a:latin typeface="Poppins" panose="00000500000000000000" pitchFamily="2" charset="0"/>
                <a:cs typeface="Poppins" panose="00000500000000000000" pitchFamily="2" charset="0"/>
              </a:rPr>
              <a:t> 2 814 311</a:t>
            </a:r>
          </a:p>
        </p:txBody>
      </p:sp>
      <p:sp>
        <p:nvSpPr>
          <p:cNvPr id="11" name="TextBox 17">
            <a:extLst>
              <a:ext uri="{FF2B5EF4-FFF2-40B4-BE49-F238E27FC236}">
                <a16:creationId xmlns:a16="http://schemas.microsoft.com/office/drawing/2014/main" id="{37771598-A4AC-4670-8AF9-BD1A9A0B5FD6}"/>
              </a:ext>
            </a:extLst>
          </p:cNvPr>
          <p:cNvSpPr txBox="1"/>
          <p:nvPr/>
        </p:nvSpPr>
        <p:spPr>
          <a:xfrm>
            <a:off x="2557767" y="4065048"/>
            <a:ext cx="1288477" cy="415498"/>
          </a:xfrm>
          <a:prstGeom prst="rect">
            <a:avLst/>
          </a:prstGeom>
          <a:noFill/>
        </p:spPr>
        <p:txBody>
          <a:bodyPr wrap="square" rtlCol="0">
            <a:spAutoFit/>
          </a:bodyPr>
          <a:lstStyle/>
          <a:p>
            <a:r>
              <a:rPr lang="nb-NO" sz="1050" b="1">
                <a:latin typeface="Poppins" panose="00000500000000000000" pitchFamily="2" charset="0"/>
                <a:cs typeface="Poppins" panose="00000500000000000000" pitchFamily="2" charset="0"/>
              </a:rPr>
              <a:t>SIFO-budsjett:</a:t>
            </a:r>
          </a:p>
          <a:p>
            <a:r>
              <a:rPr lang="nb-NO" sz="1050">
                <a:latin typeface="Poppins" panose="00000500000000000000" pitchFamily="2" charset="0"/>
                <a:cs typeface="Poppins" panose="00000500000000000000" pitchFamily="2" charset="0"/>
              </a:rPr>
              <a:t>    87 360</a:t>
            </a:r>
          </a:p>
        </p:txBody>
      </p:sp>
      <p:sp>
        <p:nvSpPr>
          <p:cNvPr id="12" name="TextBox 18">
            <a:extLst>
              <a:ext uri="{FF2B5EF4-FFF2-40B4-BE49-F238E27FC236}">
                <a16:creationId xmlns:a16="http://schemas.microsoft.com/office/drawing/2014/main" id="{FFB1B525-1F63-43B3-9ADA-546863A4A35B}"/>
              </a:ext>
            </a:extLst>
          </p:cNvPr>
          <p:cNvSpPr txBox="1"/>
          <p:nvPr/>
        </p:nvSpPr>
        <p:spPr>
          <a:xfrm>
            <a:off x="8685151" y="4042158"/>
            <a:ext cx="1206994" cy="415498"/>
          </a:xfrm>
          <a:prstGeom prst="rect">
            <a:avLst/>
          </a:prstGeom>
          <a:noFill/>
        </p:spPr>
        <p:txBody>
          <a:bodyPr wrap="square" rtlCol="0">
            <a:spAutoFit/>
          </a:bodyPr>
          <a:lstStyle/>
          <a:p>
            <a:r>
              <a:rPr lang="nb-NO" sz="1050" b="1">
                <a:latin typeface="Poppins" panose="00000500000000000000" pitchFamily="2" charset="0"/>
                <a:cs typeface="Poppins" panose="00000500000000000000" pitchFamily="2" charset="0"/>
              </a:rPr>
              <a:t>SIFO-budsjett:</a:t>
            </a:r>
          </a:p>
          <a:p>
            <a:r>
              <a:rPr lang="nb-NO" sz="1050">
                <a:latin typeface="Poppins" panose="00000500000000000000" pitchFamily="2" charset="0"/>
                <a:cs typeface="Poppins" panose="00000500000000000000" pitchFamily="2" charset="0"/>
              </a:rPr>
              <a:t>    144 816</a:t>
            </a:r>
          </a:p>
        </p:txBody>
      </p:sp>
      <p:sp>
        <p:nvSpPr>
          <p:cNvPr id="13" name="TextBox 21">
            <a:extLst>
              <a:ext uri="{FF2B5EF4-FFF2-40B4-BE49-F238E27FC236}">
                <a16:creationId xmlns:a16="http://schemas.microsoft.com/office/drawing/2014/main" id="{7D9B9CA2-038E-484E-8A1A-D9FA8F874461}"/>
              </a:ext>
            </a:extLst>
          </p:cNvPr>
          <p:cNvSpPr txBox="1"/>
          <p:nvPr/>
        </p:nvSpPr>
        <p:spPr>
          <a:xfrm>
            <a:off x="4476058" y="4512806"/>
            <a:ext cx="1125153" cy="415498"/>
          </a:xfrm>
          <a:prstGeom prst="rect">
            <a:avLst/>
          </a:prstGeom>
          <a:noFill/>
        </p:spPr>
        <p:txBody>
          <a:bodyPr wrap="square" rtlCol="0">
            <a:spAutoFit/>
          </a:bodyPr>
          <a:lstStyle/>
          <a:p>
            <a:r>
              <a:rPr lang="nb-NO" sz="1050" b="1">
                <a:latin typeface="Poppins" panose="00000500000000000000" pitchFamily="2" charset="0"/>
                <a:cs typeface="Poppins" panose="00000500000000000000" pitchFamily="2" charset="0"/>
              </a:rPr>
              <a:t>     Rente:</a:t>
            </a:r>
          </a:p>
          <a:p>
            <a:r>
              <a:rPr lang="nb-NO" sz="1050">
                <a:latin typeface="Poppins" panose="00000500000000000000" pitchFamily="2" charset="0"/>
                <a:cs typeface="Poppins" panose="00000500000000000000" pitchFamily="2" charset="0"/>
              </a:rPr>
              <a:t>       3,6 %</a:t>
            </a:r>
          </a:p>
        </p:txBody>
      </p:sp>
      <p:sp>
        <p:nvSpPr>
          <p:cNvPr id="14" name="TextBox 24">
            <a:extLst>
              <a:ext uri="{FF2B5EF4-FFF2-40B4-BE49-F238E27FC236}">
                <a16:creationId xmlns:a16="http://schemas.microsoft.com/office/drawing/2014/main" id="{142BC5AF-FE81-466D-85C6-B66BF362E34B}"/>
              </a:ext>
            </a:extLst>
          </p:cNvPr>
          <p:cNvSpPr txBox="1"/>
          <p:nvPr/>
        </p:nvSpPr>
        <p:spPr>
          <a:xfrm>
            <a:off x="6728518" y="4512806"/>
            <a:ext cx="1125153" cy="415498"/>
          </a:xfrm>
          <a:prstGeom prst="rect">
            <a:avLst/>
          </a:prstGeom>
          <a:noFill/>
        </p:spPr>
        <p:txBody>
          <a:bodyPr wrap="square" rtlCol="0">
            <a:spAutoFit/>
          </a:bodyPr>
          <a:lstStyle/>
          <a:p>
            <a:r>
              <a:rPr lang="nb-NO" sz="1050" b="1">
                <a:latin typeface="Poppins" panose="00000500000000000000" pitchFamily="2" charset="0"/>
                <a:cs typeface="Poppins" panose="00000500000000000000" pitchFamily="2" charset="0"/>
              </a:rPr>
              <a:t>     Rente:</a:t>
            </a:r>
          </a:p>
          <a:p>
            <a:r>
              <a:rPr lang="nb-NO" sz="1050">
                <a:latin typeface="Poppins" panose="00000500000000000000" pitchFamily="2" charset="0"/>
                <a:cs typeface="Poppins" panose="00000500000000000000" pitchFamily="2" charset="0"/>
              </a:rPr>
              <a:t>       4,9 %</a:t>
            </a:r>
          </a:p>
        </p:txBody>
      </p:sp>
      <p:sp>
        <p:nvSpPr>
          <p:cNvPr id="15" name="TextBox 32">
            <a:extLst>
              <a:ext uri="{FF2B5EF4-FFF2-40B4-BE49-F238E27FC236}">
                <a16:creationId xmlns:a16="http://schemas.microsoft.com/office/drawing/2014/main" id="{74CEA7D0-9A41-43C0-8F69-F80152925B55}"/>
              </a:ext>
            </a:extLst>
          </p:cNvPr>
          <p:cNvSpPr txBox="1"/>
          <p:nvPr/>
        </p:nvSpPr>
        <p:spPr>
          <a:xfrm>
            <a:off x="2557767" y="4605520"/>
            <a:ext cx="913145" cy="577081"/>
          </a:xfrm>
          <a:prstGeom prst="rect">
            <a:avLst/>
          </a:prstGeom>
          <a:noFill/>
        </p:spPr>
        <p:txBody>
          <a:bodyPr wrap="square" rtlCol="0">
            <a:spAutoFit/>
          </a:bodyPr>
          <a:lstStyle/>
          <a:p>
            <a:pPr algn="ctr"/>
            <a:r>
              <a:rPr lang="nb-NO" sz="1050" b="1">
                <a:latin typeface="Poppins" panose="00000500000000000000" pitchFamily="2" charset="0"/>
                <a:cs typeface="Poppins" panose="00000500000000000000" pitchFamily="2" charset="0"/>
              </a:rPr>
              <a:t>Boligsalg</a:t>
            </a:r>
          </a:p>
          <a:p>
            <a:pPr algn="ctr"/>
            <a:r>
              <a:rPr lang="nb-NO" sz="1050">
                <a:latin typeface="Poppins" panose="00000500000000000000" pitchFamily="2" charset="0"/>
                <a:cs typeface="Poppins" panose="00000500000000000000" pitchFamily="2" charset="0"/>
              </a:rPr>
              <a:t>2010: 47 765</a:t>
            </a:r>
          </a:p>
        </p:txBody>
      </p:sp>
      <p:sp>
        <p:nvSpPr>
          <p:cNvPr id="16" name="TextBox 33">
            <a:extLst>
              <a:ext uri="{FF2B5EF4-FFF2-40B4-BE49-F238E27FC236}">
                <a16:creationId xmlns:a16="http://schemas.microsoft.com/office/drawing/2014/main" id="{4957F703-1885-40F1-9499-64EAC6608670}"/>
              </a:ext>
            </a:extLst>
          </p:cNvPr>
          <p:cNvSpPr txBox="1"/>
          <p:nvPr/>
        </p:nvSpPr>
        <p:spPr>
          <a:xfrm>
            <a:off x="8586083" y="4720555"/>
            <a:ext cx="990306" cy="415498"/>
          </a:xfrm>
          <a:prstGeom prst="rect">
            <a:avLst/>
          </a:prstGeom>
          <a:noFill/>
        </p:spPr>
        <p:txBody>
          <a:bodyPr wrap="square" rtlCol="0">
            <a:spAutoFit/>
          </a:bodyPr>
          <a:lstStyle/>
          <a:p>
            <a:pPr algn="ctr"/>
            <a:r>
              <a:rPr lang="nb-NO" sz="1050" b="1">
                <a:latin typeface="Poppins" panose="00000500000000000000" pitchFamily="2" charset="0"/>
                <a:cs typeface="Poppins" panose="00000500000000000000" pitchFamily="2" charset="0"/>
              </a:rPr>
              <a:t>Boligsalg</a:t>
            </a:r>
          </a:p>
          <a:p>
            <a:pPr algn="ctr"/>
            <a:r>
              <a:rPr lang="nb-NO" sz="1050">
                <a:latin typeface="Poppins" panose="00000500000000000000" pitchFamily="2" charset="0"/>
                <a:cs typeface="Poppins" panose="00000500000000000000" pitchFamily="2" charset="0"/>
              </a:rPr>
              <a:t>73 813</a:t>
            </a:r>
          </a:p>
        </p:txBody>
      </p:sp>
      <p:sp>
        <p:nvSpPr>
          <p:cNvPr id="17" name="TextBox 36">
            <a:extLst>
              <a:ext uri="{FF2B5EF4-FFF2-40B4-BE49-F238E27FC236}">
                <a16:creationId xmlns:a16="http://schemas.microsoft.com/office/drawing/2014/main" id="{831E5632-021A-47A4-AAE9-1B3C9EB9837E}"/>
              </a:ext>
            </a:extLst>
          </p:cNvPr>
          <p:cNvSpPr txBox="1"/>
          <p:nvPr/>
        </p:nvSpPr>
        <p:spPr>
          <a:xfrm>
            <a:off x="4444247" y="3733469"/>
            <a:ext cx="1125153" cy="430887"/>
          </a:xfrm>
          <a:prstGeom prst="rect">
            <a:avLst/>
          </a:prstGeom>
          <a:noFill/>
        </p:spPr>
        <p:txBody>
          <a:bodyPr wrap="square" rtlCol="0">
            <a:spAutoFit/>
          </a:bodyPr>
          <a:lstStyle/>
          <a:p>
            <a:r>
              <a:rPr lang="nb-NO" sz="1100" b="1">
                <a:latin typeface="Poppins" panose="00000500000000000000" pitchFamily="2" charset="0"/>
                <a:cs typeface="Poppins" panose="00000500000000000000" pitchFamily="2" charset="0"/>
              </a:rPr>
              <a:t>      EK:</a:t>
            </a:r>
          </a:p>
          <a:p>
            <a:r>
              <a:rPr lang="nb-NO" sz="1050">
                <a:latin typeface="Poppins" panose="00000500000000000000" pitchFamily="2" charset="0"/>
                <a:cs typeface="Poppins" panose="00000500000000000000" pitchFamily="2" charset="0"/>
              </a:rPr>
              <a:t>       </a:t>
            </a:r>
            <a:r>
              <a:rPr lang="nb-NO" sz="1100">
                <a:latin typeface="Poppins" panose="00000500000000000000" pitchFamily="2" charset="0"/>
                <a:cs typeface="Poppins" panose="00000500000000000000" pitchFamily="2" charset="0"/>
              </a:rPr>
              <a:t>10 %</a:t>
            </a:r>
          </a:p>
        </p:txBody>
      </p:sp>
      <p:sp>
        <p:nvSpPr>
          <p:cNvPr id="18" name="Rectangle 41">
            <a:extLst>
              <a:ext uri="{FF2B5EF4-FFF2-40B4-BE49-F238E27FC236}">
                <a16:creationId xmlns:a16="http://schemas.microsoft.com/office/drawing/2014/main" id="{0B79CA76-2003-4574-A043-2FCFF766B96D}"/>
              </a:ext>
            </a:extLst>
          </p:cNvPr>
          <p:cNvSpPr/>
          <p:nvPr/>
        </p:nvSpPr>
        <p:spPr>
          <a:xfrm>
            <a:off x="6827371" y="3709104"/>
            <a:ext cx="829502" cy="615553"/>
          </a:xfrm>
          <a:prstGeom prst="rect">
            <a:avLst/>
          </a:prstGeom>
        </p:spPr>
        <p:txBody>
          <a:bodyPr wrap="square">
            <a:spAutoFit/>
          </a:bodyPr>
          <a:lstStyle/>
          <a:p>
            <a:pPr algn="ctr"/>
            <a:r>
              <a:rPr lang="nb-NO" sz="1200" b="1">
                <a:latin typeface="Poppins" panose="00000500000000000000" pitchFamily="2" charset="0"/>
                <a:cs typeface="Poppins" panose="00000500000000000000" pitchFamily="2" charset="0"/>
              </a:rPr>
              <a:t>     </a:t>
            </a:r>
            <a:r>
              <a:rPr lang="nb-NO" sz="1100" b="1">
                <a:latin typeface="Poppins" panose="00000500000000000000" pitchFamily="2" charset="0"/>
                <a:cs typeface="Poppins" panose="00000500000000000000" pitchFamily="2" charset="0"/>
              </a:rPr>
              <a:t>EK:</a:t>
            </a:r>
          </a:p>
          <a:p>
            <a:pPr algn="ctr"/>
            <a:r>
              <a:rPr lang="nb-NO" sz="1100">
                <a:latin typeface="Poppins" panose="00000500000000000000" pitchFamily="2" charset="0"/>
                <a:cs typeface="Poppins" panose="00000500000000000000" pitchFamily="2" charset="0"/>
              </a:rPr>
              <a:t>       13 %**</a:t>
            </a:r>
          </a:p>
        </p:txBody>
      </p:sp>
    </p:spTree>
    <p:extLst>
      <p:ext uri="{BB962C8B-B14F-4D97-AF65-F5344CB8AC3E}">
        <p14:creationId xmlns:p14="http://schemas.microsoft.com/office/powerpoint/2010/main" val="22663410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ssholder for lysbildenummer 1">
            <a:extLst>
              <a:ext uri="{FF2B5EF4-FFF2-40B4-BE49-F238E27FC236}">
                <a16:creationId xmlns:a16="http://schemas.microsoft.com/office/drawing/2014/main" id="{90CF37F9-7076-4B73-97C9-BF445E8D5E8F}"/>
              </a:ext>
            </a:extLst>
          </p:cNvPr>
          <p:cNvSpPr>
            <a:spLocks noGrp="1"/>
          </p:cNvSpPr>
          <p:nvPr>
            <p:ph type="sldNum" sz="quarter" idx="4"/>
          </p:nvPr>
        </p:nvSpPr>
        <p:spPr/>
        <p:txBody>
          <a:bodyPr/>
          <a:lstStyle/>
          <a:p>
            <a:endParaRPr lang="nb-NO">
              <a:latin typeface="Poppins" panose="00000500000000000000" pitchFamily="2" charset="0"/>
              <a:cs typeface="Poppins" panose="00000500000000000000" pitchFamily="2" charset="0"/>
            </a:endParaRPr>
          </a:p>
          <a:p>
            <a:r>
              <a:rPr lang="nb-NO">
                <a:latin typeface="Poppins" panose="00000500000000000000" pitchFamily="2" charset="0"/>
                <a:cs typeface="Poppins" panose="00000500000000000000" pitchFamily="2" charset="0"/>
              </a:rPr>
              <a:t>|</a:t>
            </a:r>
            <a:fld id="{24D30786-8B39-469D-81D3-C60E056D83AF}" type="slidenum">
              <a:rPr lang="nb-NO" smtClean="0">
                <a:latin typeface="Poppins" panose="00000500000000000000" pitchFamily="2" charset="0"/>
                <a:cs typeface="Poppins" panose="00000500000000000000" pitchFamily="2" charset="0"/>
              </a:rPr>
              <a:pPr/>
              <a:t>4</a:t>
            </a:fld>
            <a:r>
              <a:rPr lang="nb-NO">
                <a:latin typeface="Poppins" panose="00000500000000000000" pitchFamily="2" charset="0"/>
                <a:cs typeface="Poppins" panose="00000500000000000000" pitchFamily="2" charset="0"/>
              </a:rPr>
              <a:t>|</a:t>
            </a:r>
          </a:p>
        </p:txBody>
      </p:sp>
      <p:sp>
        <p:nvSpPr>
          <p:cNvPr id="3" name="Title 1">
            <a:extLst>
              <a:ext uri="{FF2B5EF4-FFF2-40B4-BE49-F238E27FC236}">
                <a16:creationId xmlns:a16="http://schemas.microsoft.com/office/drawing/2014/main" id="{43909665-C217-4DB2-97FB-7DC8B46D243A}"/>
              </a:ext>
            </a:extLst>
          </p:cNvPr>
          <p:cNvSpPr txBox="1">
            <a:spLocks/>
          </p:cNvSpPr>
          <p:nvPr/>
        </p:nvSpPr>
        <p:spPr>
          <a:xfrm>
            <a:off x="733890" y="1010652"/>
            <a:ext cx="10602897" cy="91405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200" b="0" kern="1200">
                <a:solidFill>
                  <a:schemeClr val="accent2">
                    <a:lumMod val="50000"/>
                  </a:schemeClr>
                </a:solidFill>
                <a:latin typeface="Calibri" panose="020F0502020204030204" pitchFamily="34" charset="0"/>
                <a:ea typeface="+mj-ea"/>
                <a:cs typeface="Calibri" panose="020F0502020204030204" pitchFamily="34" charset="0"/>
              </a:defRPr>
            </a:lvl1pPr>
          </a:lstStyle>
          <a:p>
            <a:r>
              <a:rPr lang="nb-NO">
                <a:solidFill>
                  <a:srgbClr val="DB0071"/>
                </a:solidFill>
                <a:latin typeface="Poppins" panose="00000500000000000000" pitchFamily="2" charset="0"/>
                <a:cs typeface="Poppins" panose="00000500000000000000" pitchFamily="2" charset="0"/>
              </a:rPr>
              <a:t>Norge</a:t>
            </a:r>
            <a:endParaRPr lang="nb-NO" sz="3200" b="0" kern="1200">
              <a:solidFill>
                <a:srgbClr val="DB0071"/>
              </a:solidFill>
              <a:latin typeface="Poppins" panose="00000500000000000000" pitchFamily="2" charset="0"/>
              <a:cs typeface="Poppins" panose="00000500000000000000" pitchFamily="2" charset="0"/>
            </a:endParaRPr>
          </a:p>
        </p:txBody>
      </p:sp>
      <p:sp>
        <p:nvSpPr>
          <p:cNvPr id="5" name="Rektangel 4">
            <a:extLst>
              <a:ext uri="{FF2B5EF4-FFF2-40B4-BE49-F238E27FC236}">
                <a16:creationId xmlns:a16="http://schemas.microsoft.com/office/drawing/2014/main" id="{1E8A7A64-34DF-43BB-954C-68720DEF1ED4}"/>
              </a:ext>
            </a:extLst>
          </p:cNvPr>
          <p:cNvSpPr/>
          <p:nvPr/>
        </p:nvSpPr>
        <p:spPr>
          <a:xfrm>
            <a:off x="789206" y="1883652"/>
            <a:ext cx="10786370" cy="4312334"/>
          </a:xfrm>
          <a:prstGeom prst="rect">
            <a:avLst/>
          </a:prstGeom>
        </p:spPr>
        <p:txBody>
          <a:bodyPr wrap="square">
            <a:spAutoFit/>
          </a:bodyPr>
          <a:lstStyle/>
          <a:p>
            <a:pPr>
              <a:spcAft>
                <a:spcPts val="600"/>
              </a:spcAft>
            </a:pPr>
            <a:r>
              <a:rPr lang="nb-NO" sz="1200" dirty="0">
                <a:latin typeface="Poppins" panose="00000500000000000000" pitchFamily="2" charset="0"/>
                <a:cs typeface="Poppins" panose="00000500000000000000" pitchFamily="2" charset="0"/>
              </a:rPr>
              <a:t>Kjøpekraften i </a:t>
            </a:r>
            <a:r>
              <a:rPr lang="nb-NO" sz="1200" kern="1200" dirty="0">
                <a:solidFill>
                  <a:schemeClr val="tx1"/>
                </a:solidFill>
                <a:latin typeface="Poppins" panose="00000500000000000000" pitchFamily="2" charset="0"/>
                <a:cs typeface="Poppins" panose="00000500000000000000" pitchFamily="2" charset="0"/>
              </a:rPr>
              <a:t>boligmarkedet</a:t>
            </a:r>
            <a:r>
              <a:rPr lang="nb-NO" sz="1200" dirty="0">
                <a:latin typeface="Poppins" panose="00000500000000000000" pitchFamily="2" charset="0"/>
                <a:cs typeface="Poppins" panose="00000500000000000000" pitchFamily="2" charset="0"/>
              </a:rPr>
              <a:t> for typiske førstehjemkjøpere har variert mest pga. endringer i:</a:t>
            </a:r>
          </a:p>
          <a:p>
            <a:pPr marL="171450" indent="-171450">
              <a:buClr>
                <a:schemeClr val="accent2">
                  <a:lumMod val="75000"/>
                </a:schemeClr>
              </a:buClr>
              <a:buFont typeface="Wingdings" panose="05000000000000000000" pitchFamily="2" charset="2"/>
              <a:buChar char="Ø"/>
            </a:pPr>
            <a:r>
              <a:rPr lang="nb-NO" sz="1200" b="1" dirty="0">
                <a:latin typeface="Poppins" panose="00000500000000000000" pitchFamily="2" charset="0"/>
                <a:cs typeface="Poppins" panose="00000500000000000000" pitchFamily="2" charset="0"/>
              </a:rPr>
              <a:t>Boligpriser og rente</a:t>
            </a:r>
          </a:p>
          <a:p>
            <a:pPr>
              <a:lnSpc>
                <a:spcPct val="107000"/>
              </a:lnSpc>
              <a:spcAft>
                <a:spcPts val="800"/>
              </a:spcAft>
            </a:pPr>
            <a:r>
              <a:rPr lang="nb-NO" sz="1200" dirty="0">
                <a:latin typeface="Poppins" panose="00000500000000000000" pitchFamily="2" charset="0"/>
                <a:cs typeface="Poppins" panose="00000500000000000000" pitchFamily="2" charset="0"/>
              </a:rPr>
              <a:t>På landsbasis økte førstehjemkjøpernes kjøpekraft noe fra 2022 til 2023. Boligprisene har økt moderat og inntektsveksten har vært god. Gjennomsnittlig utlånsrente for nye nedbetalingslån med pant i bolig økte fra en bunn på 1,8 % i 2021 til 4,9 % i 2023, men endringer i kravet til betjeningsevne ved inngangen til 2023 har redusert effekten av renteøkningene på kjøpekraften i boligmarkedet. Renten har imidlertid blitt så høy at den typiske førstehjemkjøpers boligbudsjett primært har vært begrenset av kravet til betjeningsevne.* </a:t>
            </a:r>
          </a:p>
          <a:p>
            <a:pPr>
              <a:lnSpc>
                <a:spcPct val="107000"/>
              </a:lnSpc>
              <a:spcAft>
                <a:spcPts val="800"/>
              </a:spcAft>
            </a:pPr>
            <a:r>
              <a:rPr lang="nb-NO" sz="1200" dirty="0">
                <a:latin typeface="Poppins" panose="00000500000000000000" pitchFamily="2" charset="0"/>
                <a:cs typeface="Poppins" panose="00000500000000000000" pitchFamily="2" charset="0"/>
              </a:rPr>
              <a:t>Det er betydelige regionale forskjeller i boligprisutviklingen. I noen kommuner har boligprisen økt klart, mens i andre kommuner har boligprisene falt. Det har bidratt til at førstehjemkjøpernes kjøpekraft i boligmarkedet er svekket i noen kommuner, mens den har økt i andre.</a:t>
            </a:r>
          </a:p>
          <a:p>
            <a:r>
              <a:rPr lang="nb-NO" sz="1200" dirty="0">
                <a:latin typeface="Poppins" panose="00000500000000000000" pitchFamily="2" charset="0"/>
                <a:cs typeface="Poppins" panose="00000500000000000000" pitchFamily="2" charset="0"/>
              </a:rPr>
              <a:t>Nasjonalt økte andelen boliger en typisk førstehjemkjøper har råd til fra 13,2 % i 2022 til 14,2 % i 2023. Sammenliknet med 2010 da førstehjemkjøperen hadde råd til 39,5% av de omsatte boligene, har det vært en kraftig nedgang i kjøpekraften.</a:t>
            </a:r>
          </a:p>
          <a:p>
            <a:pPr marL="171450" indent="-171450">
              <a:spcBef>
                <a:spcPts val="600"/>
              </a:spcBef>
              <a:buClr>
                <a:schemeClr val="accent2">
                  <a:lumMod val="75000"/>
                </a:schemeClr>
              </a:buClr>
              <a:buFont typeface="Wingdings" panose="05000000000000000000" pitchFamily="2" charset="2"/>
              <a:buChar char="Ø"/>
            </a:pPr>
            <a:r>
              <a:rPr lang="nb-NO" sz="1200" b="1" dirty="0">
                <a:latin typeface="Poppins" panose="00000500000000000000" pitchFamily="2" charset="0"/>
                <a:cs typeface="Poppins" panose="00000500000000000000" pitchFamily="2" charset="0"/>
              </a:rPr>
              <a:t>Boliglånsreglene</a:t>
            </a:r>
          </a:p>
          <a:p>
            <a:r>
              <a:rPr lang="nb-NO" sz="1200" dirty="0">
                <a:latin typeface="Poppins" panose="00000500000000000000" pitchFamily="2" charset="0"/>
                <a:cs typeface="Poppins" panose="00000500000000000000" pitchFamily="2" charset="0"/>
              </a:rPr>
              <a:t>Fra og med 1. januar 2021 ble den tidligere boliglånsforskriften og den tidligere forbrukslånsforskriften slått sammen i en felles utlånsforskrift. Utlånsforskriften krever at låntaker skal tåle en renteøkning på 3 prosentpoeng men slik at finansforetaket uansett skal legge til grunn en rente på minst 7 prosent (betjeningsevne), total gjeld skal ikke overstige fem ganger brutto årsinntekt (gjeldsgrad) og boliglånet skal ikke overstige 85% av boligens verdi (belåningsgrad). Finansforetakene kan hvert kvartal innvilge en andel lån som ikke oppfyller ett eller flere av kravene (fleksibilitetskvote). Kvoten er på 10%, med unntak for Oslo hvor den er 8%.**</a:t>
            </a:r>
          </a:p>
          <a:p>
            <a:pPr marL="171450" indent="-171450" algn="l" defTabSz="914400" rtl="0" eaLnBrk="1" latinLnBrk="0" hangingPunct="1">
              <a:spcBef>
                <a:spcPts val="600"/>
              </a:spcBef>
              <a:buClr>
                <a:schemeClr val="accent2">
                  <a:lumMod val="75000"/>
                </a:schemeClr>
              </a:buClr>
              <a:buFont typeface="Wingdings" panose="05000000000000000000" pitchFamily="2" charset="2"/>
              <a:buChar char="Ø"/>
            </a:pPr>
            <a:r>
              <a:rPr lang="nb-NO" sz="1200" b="1" kern="1200" dirty="0">
                <a:solidFill>
                  <a:schemeClr val="tx1"/>
                </a:solidFill>
                <a:latin typeface="Poppins" panose="00000500000000000000" pitchFamily="2" charset="0"/>
                <a:cs typeface="Poppins" panose="00000500000000000000" pitchFamily="2" charset="0"/>
              </a:rPr>
              <a:t>Inntekt og levekostnader</a:t>
            </a:r>
          </a:p>
          <a:p>
            <a:r>
              <a:rPr lang="nb-NO" sz="1200" dirty="0">
                <a:latin typeface="Poppins" panose="00000500000000000000" pitchFamily="2" charset="0"/>
                <a:cs typeface="Poppins" panose="00000500000000000000" pitchFamily="2" charset="0"/>
              </a:rPr>
              <a:t>Disponibel inntekt for typiske førstehjemkjøpere økte relativt mye i 2023. Konsumprisene økte med 5,5 prosent i 2023 og bidro til en vekst i SIFO-budsjettet godt over normalen.</a:t>
            </a:r>
          </a:p>
        </p:txBody>
      </p:sp>
      <p:sp>
        <p:nvSpPr>
          <p:cNvPr id="6" name="TextBox 35">
            <a:extLst>
              <a:ext uri="{FF2B5EF4-FFF2-40B4-BE49-F238E27FC236}">
                <a16:creationId xmlns:a16="http://schemas.microsoft.com/office/drawing/2014/main" id="{3D22DDDA-9DE4-498E-ACF4-7CCFECE49DE6}"/>
              </a:ext>
            </a:extLst>
          </p:cNvPr>
          <p:cNvSpPr txBox="1"/>
          <p:nvPr/>
        </p:nvSpPr>
        <p:spPr>
          <a:xfrm>
            <a:off x="985894" y="6271480"/>
            <a:ext cx="10684612" cy="553998"/>
          </a:xfrm>
          <a:prstGeom prst="rect">
            <a:avLst/>
          </a:prstGeom>
          <a:noFill/>
        </p:spPr>
        <p:txBody>
          <a:bodyPr wrap="square" rtlCol="0">
            <a:spAutoFit/>
          </a:bodyPr>
          <a:lstStyle/>
          <a:p>
            <a:r>
              <a:rPr lang="nb-NO" sz="1000" b="1">
                <a:latin typeface="Poppins" panose="00000500000000000000" pitchFamily="2" charset="0"/>
                <a:cs typeface="Poppins" panose="00000500000000000000" pitchFamily="2" charset="0"/>
              </a:rPr>
              <a:t>*</a:t>
            </a:r>
            <a:r>
              <a:rPr lang="nb-NO" sz="1000">
                <a:latin typeface="Poppins" panose="00000500000000000000" pitchFamily="2" charset="0"/>
                <a:cs typeface="Poppins" panose="00000500000000000000" pitchFamily="2" charset="0"/>
              </a:rPr>
              <a:t> Unntakene er Oslo, Bærum, Årdal og Vefsn, der den typiske </a:t>
            </a:r>
            <a:r>
              <a:rPr lang="nb-NO" sz="1000" dirty="0">
                <a:latin typeface="Poppins" panose="00000500000000000000" pitchFamily="2" charset="0"/>
                <a:cs typeface="Poppins" panose="00000500000000000000" pitchFamily="2" charset="0"/>
              </a:rPr>
              <a:t>førstehjemkjøpers</a:t>
            </a:r>
            <a:r>
              <a:rPr lang="nb-NO" sz="1000">
                <a:latin typeface="Poppins" panose="00000500000000000000" pitchFamily="2" charset="0"/>
                <a:cs typeface="Poppins" panose="00000500000000000000" pitchFamily="2" charset="0"/>
              </a:rPr>
              <a:t> boligbudsjett har vært begrenset av kravet til gjeldsgrad, dvs. at samlet gjeld ikke overstiger fem ganger årsinntekt. Uten lettelsen i utlånsforskriften 1. januar 2023 ville betjeningsevne vært begrensningen også i disse kommunene.</a:t>
            </a:r>
          </a:p>
          <a:p>
            <a:r>
              <a:rPr lang="nb-NO" sz="1000" b="1">
                <a:latin typeface="Poppins" panose="00000500000000000000" pitchFamily="2" charset="0"/>
                <a:cs typeface="Poppins" panose="00000500000000000000" pitchFamily="2" charset="0"/>
              </a:rPr>
              <a:t>** </a:t>
            </a:r>
            <a:r>
              <a:rPr lang="nb-NO" sz="1000">
                <a:latin typeface="Poppins" panose="00000500000000000000" pitchFamily="2" charset="0"/>
                <a:cs typeface="Poppins" panose="00000500000000000000" pitchFamily="2" charset="0"/>
              </a:rPr>
              <a:t>1. januar 2023 kom det en lettelse i kravet til betjeningsevne, ved at rentepåslaget ble justert ned fra 5 til 3 prosentpoeng, men slik at renten er minst 7 prosent.</a:t>
            </a:r>
            <a:endParaRPr lang="nb-NO" sz="1000">
              <a:highlight>
                <a:srgbClr val="FF00FF"/>
              </a:highlight>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896002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ssholder for lysbildenummer 1">
            <a:extLst>
              <a:ext uri="{FF2B5EF4-FFF2-40B4-BE49-F238E27FC236}">
                <a16:creationId xmlns:a16="http://schemas.microsoft.com/office/drawing/2014/main" id="{1E9BF309-342C-027C-AC78-7F5A1840A3DC}"/>
              </a:ext>
            </a:extLst>
          </p:cNvPr>
          <p:cNvSpPr>
            <a:spLocks noGrp="1"/>
          </p:cNvSpPr>
          <p:nvPr>
            <p:ph type="sldNum" sz="quarter" idx="4"/>
          </p:nvPr>
        </p:nvSpPr>
        <p:spPr/>
        <p:txBody>
          <a:bodyPr/>
          <a:lstStyle/>
          <a:p>
            <a:endParaRPr lang="nb-NO"/>
          </a:p>
          <a:p>
            <a:r>
              <a:rPr lang="nb-NO"/>
              <a:t>|</a:t>
            </a:r>
            <a:fld id="{24D30786-8B39-469D-81D3-C60E056D83AF}" type="slidenum">
              <a:rPr lang="nb-NO" smtClean="0"/>
              <a:pPr/>
              <a:t>5</a:t>
            </a:fld>
            <a:r>
              <a:rPr lang="nb-NO"/>
              <a:t>|</a:t>
            </a:r>
          </a:p>
        </p:txBody>
      </p:sp>
      <p:sp>
        <p:nvSpPr>
          <p:cNvPr id="5" name="Title 1">
            <a:extLst>
              <a:ext uri="{FF2B5EF4-FFF2-40B4-BE49-F238E27FC236}">
                <a16:creationId xmlns:a16="http://schemas.microsoft.com/office/drawing/2014/main" id="{94BBFB2D-9020-4F83-B857-F4784E8A26F3}"/>
              </a:ext>
            </a:extLst>
          </p:cNvPr>
          <p:cNvSpPr txBox="1">
            <a:spLocks/>
          </p:cNvSpPr>
          <p:nvPr/>
        </p:nvSpPr>
        <p:spPr>
          <a:xfrm>
            <a:off x="609600" y="1272781"/>
            <a:ext cx="10972800" cy="457714"/>
          </a:xfrm>
          <a:prstGeom prst="rect">
            <a:avLst/>
          </a:prstGeom>
        </p:spPr>
        <p:txBody>
          <a:bodyPr vert="horz" lIns="91440" tIns="45720" rIns="91440" bIns="45720" rtlCol="0" anchor="ctr">
            <a:normAutofit fontScale="92500" lnSpcReduction="20000"/>
          </a:bodyPr>
          <a:lstStyle>
            <a:lvl1pPr algn="l" defTabSz="914400" rtl="0" eaLnBrk="1" latinLnBrk="0" hangingPunct="1">
              <a:lnSpc>
                <a:spcPct val="90000"/>
              </a:lnSpc>
              <a:spcBef>
                <a:spcPct val="0"/>
              </a:spcBef>
              <a:buNone/>
              <a:defRPr sz="3200" b="0" kern="1200">
                <a:solidFill>
                  <a:schemeClr val="accent2">
                    <a:lumMod val="50000"/>
                  </a:schemeClr>
                </a:solidFill>
                <a:latin typeface="Calibri" panose="020F0502020204030204" pitchFamily="34" charset="0"/>
                <a:ea typeface="+mj-ea"/>
                <a:cs typeface="Calibri" panose="020F0502020204030204" pitchFamily="34" charset="0"/>
              </a:defRPr>
            </a:lvl1pPr>
          </a:lstStyle>
          <a:p>
            <a:r>
              <a:rPr lang="nb-NO">
                <a:solidFill>
                  <a:srgbClr val="DB0071"/>
                </a:solidFill>
                <a:latin typeface="Poppins" panose="00000500000000000000" pitchFamily="2" charset="0"/>
                <a:cs typeface="Poppins" panose="00000500000000000000" pitchFamily="2" charset="0"/>
              </a:rPr>
              <a:t>Hovedfunn </a:t>
            </a:r>
          </a:p>
        </p:txBody>
      </p:sp>
      <p:sp>
        <p:nvSpPr>
          <p:cNvPr id="6" name="Rektangel 5">
            <a:extLst>
              <a:ext uri="{FF2B5EF4-FFF2-40B4-BE49-F238E27FC236}">
                <a16:creationId xmlns:a16="http://schemas.microsoft.com/office/drawing/2014/main" id="{B945A7FE-7FBB-4E7F-B3B2-1AD93F4988C5}"/>
              </a:ext>
            </a:extLst>
          </p:cNvPr>
          <p:cNvSpPr/>
          <p:nvPr/>
        </p:nvSpPr>
        <p:spPr>
          <a:xfrm>
            <a:off x="521494" y="1979881"/>
            <a:ext cx="10989733" cy="3919406"/>
          </a:xfrm>
          <a:prstGeom prst="rect">
            <a:avLst/>
          </a:prstGeom>
        </p:spPr>
        <p:txBody>
          <a:bodyPr wrap="square">
            <a:spAutoFit/>
          </a:bodyPr>
          <a:lstStyle/>
          <a:p>
            <a:pPr marL="342900" lvl="0" indent="-342900">
              <a:lnSpc>
                <a:spcPct val="107000"/>
              </a:lnSpc>
              <a:spcAft>
                <a:spcPts val="800"/>
              </a:spcAft>
              <a:buFont typeface="Wingdings" panose="05000000000000000000" pitchFamily="2" charset="2"/>
              <a:buChar char=""/>
              <a:tabLst>
                <a:tab pos="457200" algn="l"/>
              </a:tabLst>
            </a:pPr>
            <a:r>
              <a:rPr lang="nb-NO" sz="1600" b="1" kern="100">
                <a:effectLst/>
                <a:latin typeface="Poppins" panose="00000500000000000000" pitchFamily="2" charset="0"/>
                <a:ea typeface="Calibri" panose="020F0502020204030204" pitchFamily="34" charset="0"/>
                <a:cs typeface="Poppins" panose="00000500000000000000" pitchFamily="2" charset="0"/>
              </a:rPr>
              <a:t>Figur 1 </a:t>
            </a:r>
            <a:r>
              <a:rPr lang="nb-NO" sz="1600" kern="100">
                <a:effectLst/>
                <a:latin typeface="Poppins" panose="00000500000000000000" pitchFamily="2" charset="0"/>
                <a:ea typeface="Calibri" panose="020F0502020204030204" pitchFamily="34" charset="0"/>
                <a:cs typeface="Poppins" panose="00000500000000000000" pitchFamily="2" charset="0"/>
              </a:rPr>
              <a:t>viser at fra 2010 til 2023 falt </a:t>
            </a:r>
            <a:r>
              <a:rPr lang="nb-NO" sz="1600" kern="100" dirty="0" err="1">
                <a:effectLst/>
                <a:latin typeface="Poppins" panose="00000500000000000000" pitchFamily="2" charset="0"/>
                <a:ea typeface="Calibri" panose="020F0502020204030204" pitchFamily="34" charset="0"/>
                <a:cs typeface="Poppins" panose="00000500000000000000" pitchFamily="2" charset="0"/>
              </a:rPr>
              <a:t>førstehjemindeksen</a:t>
            </a:r>
            <a:r>
              <a:rPr lang="nb-NO" sz="1600" kern="100">
                <a:effectLst/>
                <a:latin typeface="Poppins" panose="00000500000000000000" pitchFamily="2" charset="0"/>
                <a:ea typeface="Calibri" panose="020F0502020204030204" pitchFamily="34" charset="0"/>
                <a:cs typeface="Poppins" panose="00000500000000000000" pitchFamily="2" charset="0"/>
              </a:rPr>
              <a:t> fra 39,5 % til 14,2 % av boligene i Norge. I de store byene var indeksen på 29 % i 2010 og 5,9 % i 2023. I kun fire kommuner var det en økning i boligkjøpekraften i denne perioden, og økningen var størst i Fauske og Årdal.</a:t>
            </a:r>
          </a:p>
          <a:p>
            <a:pPr marL="342900" lvl="0" indent="-342900">
              <a:lnSpc>
                <a:spcPct val="107000"/>
              </a:lnSpc>
              <a:spcAft>
                <a:spcPts val="800"/>
              </a:spcAft>
              <a:buFont typeface="Wingdings" panose="05000000000000000000" pitchFamily="2" charset="2"/>
              <a:buChar char=""/>
              <a:tabLst>
                <a:tab pos="457200" algn="l"/>
              </a:tabLst>
            </a:pPr>
            <a:r>
              <a:rPr lang="nb-NO" sz="1600" b="1" kern="100">
                <a:effectLst/>
                <a:latin typeface="Poppins" panose="00000500000000000000" pitchFamily="2" charset="0"/>
                <a:ea typeface="Calibri" panose="020F0502020204030204" pitchFamily="34" charset="0"/>
                <a:cs typeface="Poppins" panose="00000500000000000000" pitchFamily="2" charset="0"/>
              </a:rPr>
              <a:t>Figur 2:</a:t>
            </a:r>
            <a:r>
              <a:rPr lang="nb-NO" sz="1600" kern="100">
                <a:effectLst/>
                <a:latin typeface="Poppins" panose="00000500000000000000" pitchFamily="2" charset="0"/>
                <a:ea typeface="Calibri" panose="020F0502020204030204" pitchFamily="34" charset="0"/>
                <a:cs typeface="Poppins" panose="00000500000000000000" pitchFamily="2" charset="0"/>
              </a:rPr>
              <a:t> Fra 2022 til 2023 økte </a:t>
            </a:r>
            <a:r>
              <a:rPr lang="nb-NO" sz="1600" kern="100" dirty="0" err="1">
                <a:effectLst/>
                <a:latin typeface="Poppins" panose="00000500000000000000" pitchFamily="2" charset="0"/>
                <a:ea typeface="Calibri" panose="020F0502020204030204" pitchFamily="34" charset="0"/>
                <a:cs typeface="Poppins" panose="00000500000000000000" pitchFamily="2" charset="0"/>
              </a:rPr>
              <a:t>førstehjemindeksen</a:t>
            </a:r>
            <a:r>
              <a:rPr lang="nb-NO" sz="1600" kern="100">
                <a:effectLst/>
                <a:latin typeface="Poppins" panose="00000500000000000000" pitchFamily="2" charset="0"/>
                <a:ea typeface="Calibri" panose="020F0502020204030204" pitchFamily="34" charset="0"/>
                <a:cs typeface="Poppins" panose="00000500000000000000" pitchFamily="2" charset="0"/>
              </a:rPr>
              <a:t> i 30 av 43 kommuner. Nasjonalt var økningen fra 13,2 % i 2022 til 14,2 % i 2023. I de store byene var det også en liten økning, fra 5,5 % i 2022 til 5,9 % i 2023. </a:t>
            </a:r>
          </a:p>
          <a:p>
            <a:pPr marL="342900" lvl="0" indent="-342900">
              <a:lnSpc>
                <a:spcPct val="107000"/>
              </a:lnSpc>
              <a:spcAft>
                <a:spcPts val="800"/>
              </a:spcAft>
              <a:buFont typeface="Wingdings" panose="05000000000000000000" pitchFamily="2" charset="2"/>
              <a:buChar char=""/>
              <a:tabLst>
                <a:tab pos="457200" algn="l"/>
              </a:tabLst>
            </a:pPr>
            <a:r>
              <a:rPr lang="nb-NO" sz="1600" b="1" kern="100">
                <a:effectLst/>
                <a:latin typeface="Poppins" panose="00000500000000000000" pitchFamily="2" charset="0"/>
                <a:ea typeface="Calibri" panose="020F0502020204030204" pitchFamily="34" charset="0"/>
                <a:cs typeface="Poppins" panose="00000500000000000000" pitchFamily="2" charset="0"/>
              </a:rPr>
              <a:t>Tabell 1: </a:t>
            </a:r>
            <a:r>
              <a:rPr lang="nb-NO" sz="1600" kern="100">
                <a:effectLst/>
                <a:latin typeface="Poppins" panose="00000500000000000000" pitchFamily="2" charset="0"/>
                <a:ea typeface="Calibri" panose="020F0502020204030204" pitchFamily="34" charset="0"/>
                <a:cs typeface="Poppins" panose="00000500000000000000" pitchFamily="2" charset="0"/>
              </a:rPr>
              <a:t>Den gjennomsnittlige </a:t>
            </a:r>
            <a:r>
              <a:rPr lang="nb-NO" sz="1600" kern="100" dirty="0">
                <a:effectLst/>
                <a:latin typeface="Poppins" panose="00000500000000000000" pitchFamily="2" charset="0"/>
                <a:ea typeface="Calibri" panose="020F0502020204030204" pitchFamily="34" charset="0"/>
                <a:cs typeface="Poppins" panose="00000500000000000000" pitchFamily="2" charset="0"/>
              </a:rPr>
              <a:t>førstehjemkjøperen </a:t>
            </a:r>
            <a:r>
              <a:rPr lang="nb-NO" sz="1600" kern="100">
                <a:effectLst/>
                <a:latin typeface="Poppins" panose="00000500000000000000" pitchFamily="2" charset="0"/>
                <a:ea typeface="Calibri" panose="020F0502020204030204" pitchFamily="34" charset="0"/>
                <a:cs typeface="Poppins" panose="00000500000000000000" pitchFamily="2" charset="0"/>
              </a:rPr>
              <a:t>i Norge hadde råd til en bolig til 2,8 mill. kr i 2023, mot 2,7 i 2023 og 1,9 i 2010. Det gav tilgang til hhv. 39,5%, 13,5% og 14,2% av boligene.</a:t>
            </a:r>
          </a:p>
          <a:p>
            <a:pPr marL="342900" lvl="0" indent="-342900">
              <a:lnSpc>
                <a:spcPct val="107000"/>
              </a:lnSpc>
              <a:spcAft>
                <a:spcPts val="800"/>
              </a:spcAft>
              <a:buFont typeface="Wingdings" panose="05000000000000000000" pitchFamily="2" charset="2"/>
              <a:buChar char=""/>
              <a:tabLst>
                <a:tab pos="457200" algn="l"/>
              </a:tabLst>
            </a:pPr>
            <a:r>
              <a:rPr lang="nb-NO" sz="1600" b="1" kern="100">
                <a:effectLst/>
                <a:latin typeface="Poppins" panose="00000500000000000000" pitchFamily="2" charset="0"/>
                <a:ea typeface="Calibri" panose="020F0502020204030204" pitchFamily="34" charset="0"/>
                <a:cs typeface="Poppins" panose="00000500000000000000" pitchFamily="2" charset="0"/>
              </a:rPr>
              <a:t>Tabell 2:</a:t>
            </a:r>
            <a:r>
              <a:rPr lang="nb-NO" sz="1600" kern="100">
                <a:effectLst/>
                <a:latin typeface="Poppins" panose="00000500000000000000" pitchFamily="2" charset="0"/>
                <a:ea typeface="Calibri" panose="020F0502020204030204" pitchFamily="34" charset="0"/>
                <a:cs typeface="Poppins" panose="00000500000000000000" pitchFamily="2" charset="0"/>
              </a:rPr>
              <a:t> </a:t>
            </a:r>
            <a:r>
              <a:rPr lang="nb-NO" sz="1600" kern="100" dirty="0">
                <a:effectLst/>
                <a:latin typeface="Poppins" panose="00000500000000000000" pitchFamily="2" charset="0"/>
                <a:ea typeface="Calibri" panose="020F0502020204030204" pitchFamily="34" charset="0"/>
                <a:cs typeface="Poppins" panose="00000500000000000000" pitchFamily="2" charset="0"/>
              </a:rPr>
              <a:t>Førstehjemkjøperen </a:t>
            </a:r>
            <a:r>
              <a:rPr lang="nb-NO" sz="1600" kern="100">
                <a:effectLst/>
                <a:latin typeface="Poppins" panose="00000500000000000000" pitchFamily="2" charset="0"/>
                <a:ea typeface="Calibri" panose="020F0502020204030204" pitchFamily="34" charset="0"/>
                <a:cs typeface="Poppins" panose="00000500000000000000" pitchFamily="2" charset="0"/>
              </a:rPr>
              <a:t>i Bærum har det største boligbudsjettet, på 3,4 mill. kr. 2023. Deretter følger Oslo (3,2 mill.) og Årdal (3,1 mill.). I motsatt ende finner vi Arendal, Notodden og Steinkjer hvor de lokale </a:t>
            </a:r>
            <a:r>
              <a:rPr lang="nb-NO" sz="1600" kern="100" dirty="0">
                <a:effectLst/>
                <a:latin typeface="Poppins" panose="00000500000000000000" pitchFamily="2" charset="0"/>
                <a:ea typeface="Calibri" panose="020F0502020204030204" pitchFamily="34" charset="0"/>
                <a:cs typeface="Poppins" panose="00000500000000000000" pitchFamily="2" charset="0"/>
              </a:rPr>
              <a:t>førstehjemkjøperne</a:t>
            </a:r>
            <a:r>
              <a:rPr lang="nb-NO" sz="1600" kern="100">
                <a:effectLst/>
                <a:latin typeface="Poppins" panose="00000500000000000000" pitchFamily="2" charset="0"/>
                <a:ea typeface="Calibri" panose="020F0502020204030204" pitchFamily="34" charset="0"/>
                <a:cs typeface="Poppins" panose="00000500000000000000" pitchFamily="2" charset="0"/>
              </a:rPr>
              <a:t> har et typisk budsjett på om lag 2,2 mill. kr.</a:t>
            </a:r>
          </a:p>
          <a:p>
            <a:pPr marL="342900" lvl="0" indent="-342900">
              <a:lnSpc>
                <a:spcPct val="107000"/>
              </a:lnSpc>
              <a:spcAft>
                <a:spcPts val="800"/>
              </a:spcAft>
              <a:buFont typeface="Wingdings" panose="05000000000000000000" pitchFamily="2" charset="2"/>
              <a:buChar char=""/>
              <a:tabLst>
                <a:tab pos="457200" algn="l"/>
              </a:tabLst>
            </a:pPr>
            <a:r>
              <a:rPr lang="nb-NO" sz="1600" b="1" kern="100">
                <a:latin typeface="Poppins" panose="00000500000000000000" pitchFamily="2" charset="0"/>
                <a:ea typeface="Calibri" panose="020F0502020204030204" pitchFamily="34" charset="0"/>
                <a:cs typeface="Poppins" panose="00000500000000000000" pitchFamily="2" charset="0"/>
              </a:rPr>
              <a:t>Tabell 3: Aller </a:t>
            </a:r>
            <a:r>
              <a:rPr lang="nb-NO" sz="1600" b="1">
                <a:effectLst/>
                <a:latin typeface="Poppins" panose="00000500000000000000" pitchFamily="2" charset="0"/>
                <a:ea typeface="Calibri" panose="020F0502020204030204" pitchFamily="34" charset="0"/>
                <a:cs typeface="Poppins" panose="00000500000000000000" pitchFamily="2" charset="0"/>
              </a:rPr>
              <a:t>svakest er kjøpekraften i Oslo (3,1%).</a:t>
            </a:r>
            <a:r>
              <a:rPr lang="nb-NO" sz="1600">
                <a:effectLst/>
                <a:latin typeface="Poppins" panose="00000500000000000000" pitchFamily="2" charset="0"/>
                <a:ea typeface="Calibri" panose="020F0502020204030204" pitchFamily="34" charset="0"/>
                <a:cs typeface="Poppins" panose="00000500000000000000" pitchFamily="2" charset="0"/>
              </a:rPr>
              <a:t> Deretter følger Bærum (3,4%) samt Lørenskog og Asker (begge 5,0%). Årdal er kommunen der kjøpekraften er størst, med 89,8% av boligene. Deretter følger Sunndal (63,1%) og Haugesund (56,8%).</a:t>
            </a:r>
            <a:endParaRPr lang="nb-NO" sz="1100">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16026161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ssholder for lysbildenummer 1">
            <a:extLst>
              <a:ext uri="{FF2B5EF4-FFF2-40B4-BE49-F238E27FC236}">
                <a16:creationId xmlns:a16="http://schemas.microsoft.com/office/drawing/2014/main" id="{204915CB-F898-4E28-B723-11BCF7BEE262}"/>
              </a:ext>
            </a:extLst>
          </p:cNvPr>
          <p:cNvSpPr>
            <a:spLocks noGrp="1"/>
          </p:cNvSpPr>
          <p:nvPr>
            <p:ph type="sldNum" sz="quarter" idx="4"/>
          </p:nvPr>
        </p:nvSpPr>
        <p:spPr/>
        <p:txBody>
          <a:bodyPr/>
          <a:lstStyle/>
          <a:p>
            <a:endParaRPr lang="nb-NO">
              <a:latin typeface="Poppins" panose="00000500000000000000" pitchFamily="2" charset="0"/>
              <a:cs typeface="Poppins" panose="00000500000000000000" pitchFamily="2" charset="0"/>
            </a:endParaRPr>
          </a:p>
          <a:p>
            <a:r>
              <a:rPr lang="nb-NO">
                <a:latin typeface="Poppins" panose="00000500000000000000" pitchFamily="2" charset="0"/>
                <a:cs typeface="Poppins" panose="00000500000000000000" pitchFamily="2" charset="0"/>
              </a:rPr>
              <a:t>|</a:t>
            </a:r>
            <a:fld id="{24D30786-8B39-469D-81D3-C60E056D83AF}" type="slidenum">
              <a:rPr lang="nb-NO" smtClean="0">
                <a:latin typeface="Poppins" panose="00000500000000000000" pitchFamily="2" charset="0"/>
                <a:cs typeface="Poppins" panose="00000500000000000000" pitchFamily="2" charset="0"/>
              </a:rPr>
              <a:pPr/>
              <a:t>6</a:t>
            </a:fld>
            <a:r>
              <a:rPr lang="nb-NO">
                <a:latin typeface="Poppins" panose="00000500000000000000" pitchFamily="2" charset="0"/>
                <a:cs typeface="Poppins" panose="00000500000000000000" pitchFamily="2" charset="0"/>
              </a:rPr>
              <a:t>|</a:t>
            </a:r>
          </a:p>
        </p:txBody>
      </p:sp>
      <p:sp>
        <p:nvSpPr>
          <p:cNvPr id="3" name="TextBox 10">
            <a:extLst>
              <a:ext uri="{FF2B5EF4-FFF2-40B4-BE49-F238E27FC236}">
                <a16:creationId xmlns:a16="http://schemas.microsoft.com/office/drawing/2014/main" id="{6492862D-89D0-469B-9B7F-A96A7E7667E2}"/>
              </a:ext>
            </a:extLst>
          </p:cNvPr>
          <p:cNvSpPr txBox="1"/>
          <p:nvPr/>
        </p:nvSpPr>
        <p:spPr>
          <a:xfrm>
            <a:off x="985894" y="6272268"/>
            <a:ext cx="10579573" cy="400110"/>
          </a:xfrm>
          <a:prstGeom prst="rect">
            <a:avLst/>
          </a:prstGeom>
          <a:noFill/>
        </p:spPr>
        <p:txBody>
          <a:bodyPr wrap="square" rtlCol="0">
            <a:spAutoFit/>
          </a:bodyPr>
          <a:lstStyle/>
          <a:p>
            <a:r>
              <a:rPr lang="nb-NO" sz="1000" b="1">
                <a:latin typeface="Poppins" panose="00000500000000000000" pitchFamily="2" charset="0"/>
                <a:cs typeface="Poppins" panose="00000500000000000000" pitchFamily="2" charset="0"/>
              </a:rPr>
              <a:t>Merknader: </a:t>
            </a:r>
            <a:r>
              <a:rPr lang="nb-NO" sz="1000">
                <a:latin typeface="Poppins" panose="00000500000000000000" pitchFamily="2" charset="0"/>
                <a:cs typeface="Poppins" panose="00000500000000000000" pitchFamily="2" charset="0"/>
              </a:rPr>
              <a:t>Kilder: SØA og Eiendomsverdi. Boligkjøpekraften er definert som andelen boliger solgt i kommunen som en typisk lokal </a:t>
            </a:r>
            <a:r>
              <a:rPr lang="nb-NO" sz="1000" dirty="0">
                <a:latin typeface="Poppins" panose="00000500000000000000" pitchFamily="2" charset="0"/>
                <a:cs typeface="Poppins" panose="00000500000000000000" pitchFamily="2" charset="0"/>
              </a:rPr>
              <a:t>førstehjemkjøper</a:t>
            </a:r>
            <a:r>
              <a:rPr lang="nb-NO" sz="1000">
                <a:latin typeface="Poppins" panose="00000500000000000000" pitchFamily="2" charset="0"/>
                <a:cs typeface="Poppins" panose="00000500000000000000" pitchFamily="2" charset="0"/>
              </a:rPr>
              <a:t> ville ha råd til. Snittet for De store byene og Norge Alle regioner er vektet med transaksjonsvolum i hver kommune. </a:t>
            </a:r>
          </a:p>
        </p:txBody>
      </p:sp>
      <p:sp>
        <p:nvSpPr>
          <p:cNvPr id="4" name="TextBox 6">
            <a:extLst>
              <a:ext uri="{FF2B5EF4-FFF2-40B4-BE49-F238E27FC236}">
                <a16:creationId xmlns:a16="http://schemas.microsoft.com/office/drawing/2014/main" id="{DCD4FF8B-8E6F-4257-96B2-BCCDA6A41A74}"/>
              </a:ext>
            </a:extLst>
          </p:cNvPr>
          <p:cNvSpPr txBox="1"/>
          <p:nvPr/>
        </p:nvSpPr>
        <p:spPr>
          <a:xfrm>
            <a:off x="0" y="536452"/>
            <a:ext cx="12191999" cy="461665"/>
          </a:xfrm>
          <a:prstGeom prst="rect">
            <a:avLst/>
          </a:prstGeom>
          <a:noFill/>
        </p:spPr>
        <p:txBody>
          <a:bodyPr wrap="square" rtlCol="0">
            <a:spAutoFit/>
          </a:bodyPr>
          <a:lstStyle/>
          <a:p>
            <a:pPr algn="ctr"/>
            <a:r>
              <a:rPr lang="nb-NO" sz="2400" b="1">
                <a:latin typeface="Poppins" panose="00000500000000000000" pitchFamily="2" charset="0"/>
                <a:cs typeface="Poppins" panose="00000500000000000000" pitchFamily="2" charset="0"/>
              </a:rPr>
              <a:t>Figur 1: </a:t>
            </a:r>
            <a:r>
              <a:rPr lang="nb-NO" sz="2400">
                <a:latin typeface="Poppins" panose="00000500000000000000" pitchFamily="2" charset="0"/>
                <a:cs typeface="Poppins" panose="00000500000000000000" pitchFamily="2" charset="0"/>
              </a:rPr>
              <a:t>Resultater i 2010 og 2023</a:t>
            </a:r>
          </a:p>
        </p:txBody>
      </p:sp>
      <p:graphicFrame>
        <p:nvGraphicFramePr>
          <p:cNvPr id="5" name="Chart 2">
            <a:extLst>
              <a:ext uri="{FF2B5EF4-FFF2-40B4-BE49-F238E27FC236}">
                <a16:creationId xmlns:a16="http://schemas.microsoft.com/office/drawing/2014/main" id="{054442A4-BD2B-4619-B722-A816AFF50450}"/>
              </a:ext>
            </a:extLst>
          </p:cNvPr>
          <p:cNvGraphicFramePr>
            <a:graphicFrameLocks/>
          </p:cNvGraphicFramePr>
          <p:nvPr>
            <p:extLst>
              <p:ext uri="{D42A27DB-BD31-4B8C-83A1-F6EECF244321}">
                <p14:modId xmlns:p14="http://schemas.microsoft.com/office/powerpoint/2010/main" val="2444246823"/>
              </p:ext>
            </p:extLst>
          </p:nvPr>
        </p:nvGraphicFramePr>
        <p:xfrm>
          <a:off x="2071023" y="998117"/>
          <a:ext cx="8409314" cy="517884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279136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ssholder for lysbildenummer 1">
            <a:extLst>
              <a:ext uri="{FF2B5EF4-FFF2-40B4-BE49-F238E27FC236}">
                <a16:creationId xmlns:a16="http://schemas.microsoft.com/office/drawing/2014/main" id="{1B4599FE-5CDB-45BF-BE74-1177254806B3}"/>
              </a:ext>
            </a:extLst>
          </p:cNvPr>
          <p:cNvSpPr>
            <a:spLocks noGrp="1"/>
          </p:cNvSpPr>
          <p:nvPr>
            <p:ph type="sldNum" sz="quarter" idx="4"/>
          </p:nvPr>
        </p:nvSpPr>
        <p:spPr/>
        <p:txBody>
          <a:bodyPr/>
          <a:lstStyle/>
          <a:p>
            <a:endParaRPr lang="nb-NO">
              <a:latin typeface="Poppins" panose="00000500000000000000" pitchFamily="2" charset="0"/>
              <a:cs typeface="Poppins" panose="00000500000000000000" pitchFamily="2" charset="0"/>
            </a:endParaRPr>
          </a:p>
          <a:p>
            <a:r>
              <a:rPr lang="nb-NO">
                <a:latin typeface="Poppins" panose="00000500000000000000" pitchFamily="2" charset="0"/>
                <a:cs typeface="Poppins" panose="00000500000000000000" pitchFamily="2" charset="0"/>
              </a:rPr>
              <a:t>|</a:t>
            </a:r>
            <a:fld id="{24D30786-8B39-469D-81D3-C60E056D83AF}" type="slidenum">
              <a:rPr lang="nb-NO" smtClean="0">
                <a:latin typeface="Poppins" panose="00000500000000000000" pitchFamily="2" charset="0"/>
                <a:cs typeface="Poppins" panose="00000500000000000000" pitchFamily="2" charset="0"/>
              </a:rPr>
              <a:pPr/>
              <a:t>7</a:t>
            </a:fld>
            <a:r>
              <a:rPr lang="nb-NO">
                <a:latin typeface="Poppins" panose="00000500000000000000" pitchFamily="2" charset="0"/>
                <a:cs typeface="Poppins" panose="00000500000000000000" pitchFamily="2" charset="0"/>
              </a:rPr>
              <a:t>|</a:t>
            </a:r>
          </a:p>
        </p:txBody>
      </p:sp>
      <p:sp>
        <p:nvSpPr>
          <p:cNvPr id="3" name="TextBox 10">
            <a:extLst>
              <a:ext uri="{FF2B5EF4-FFF2-40B4-BE49-F238E27FC236}">
                <a16:creationId xmlns:a16="http://schemas.microsoft.com/office/drawing/2014/main" id="{A2B64911-99D7-4000-862B-A9755BD58BEE}"/>
              </a:ext>
            </a:extLst>
          </p:cNvPr>
          <p:cNvSpPr txBox="1"/>
          <p:nvPr/>
        </p:nvSpPr>
        <p:spPr>
          <a:xfrm>
            <a:off x="985894" y="6272268"/>
            <a:ext cx="10579573" cy="400110"/>
          </a:xfrm>
          <a:prstGeom prst="rect">
            <a:avLst/>
          </a:prstGeom>
          <a:noFill/>
        </p:spPr>
        <p:txBody>
          <a:bodyPr wrap="square" rtlCol="0">
            <a:spAutoFit/>
          </a:bodyPr>
          <a:lstStyle/>
          <a:p>
            <a:r>
              <a:rPr lang="nb-NO" sz="1000" b="1">
                <a:latin typeface="Poppins" panose="00000500000000000000" pitchFamily="2" charset="0"/>
                <a:cs typeface="Poppins" panose="00000500000000000000" pitchFamily="2" charset="0"/>
              </a:rPr>
              <a:t>Merknader: </a:t>
            </a:r>
            <a:r>
              <a:rPr lang="nb-NO" sz="1000">
                <a:latin typeface="Poppins" panose="00000500000000000000" pitchFamily="2" charset="0"/>
                <a:cs typeface="Poppins" panose="00000500000000000000" pitchFamily="2" charset="0"/>
              </a:rPr>
              <a:t>Kilder: SØA og Eiendomsverdi. Boligkjøpekraften er definert som andelen boliger solgt i kommunen som en typisk lokal </a:t>
            </a:r>
            <a:r>
              <a:rPr lang="nb-NO" sz="1000" dirty="0">
                <a:latin typeface="Poppins" panose="00000500000000000000" pitchFamily="2" charset="0"/>
                <a:cs typeface="Poppins" panose="00000500000000000000" pitchFamily="2" charset="0"/>
              </a:rPr>
              <a:t>førstehjemkjøper</a:t>
            </a:r>
            <a:r>
              <a:rPr lang="nb-NO" sz="1000">
                <a:latin typeface="Poppins" panose="00000500000000000000" pitchFamily="2" charset="0"/>
                <a:cs typeface="Poppins" panose="00000500000000000000" pitchFamily="2" charset="0"/>
              </a:rPr>
              <a:t> ville ha råd til. Snittet for De store byene og Norge Alle regioner er vektet med transaksjonsvolum i hver kommune. </a:t>
            </a:r>
          </a:p>
        </p:txBody>
      </p:sp>
      <p:sp>
        <p:nvSpPr>
          <p:cNvPr id="6" name="TextBox 6">
            <a:extLst>
              <a:ext uri="{FF2B5EF4-FFF2-40B4-BE49-F238E27FC236}">
                <a16:creationId xmlns:a16="http://schemas.microsoft.com/office/drawing/2014/main" id="{61134202-7F03-4691-9392-1ADE98B801E7}"/>
              </a:ext>
            </a:extLst>
          </p:cNvPr>
          <p:cNvSpPr txBox="1"/>
          <p:nvPr/>
        </p:nvSpPr>
        <p:spPr>
          <a:xfrm>
            <a:off x="0" y="536452"/>
            <a:ext cx="12191999" cy="461665"/>
          </a:xfrm>
          <a:prstGeom prst="rect">
            <a:avLst/>
          </a:prstGeom>
          <a:noFill/>
        </p:spPr>
        <p:txBody>
          <a:bodyPr wrap="square" rtlCol="0">
            <a:spAutoFit/>
          </a:bodyPr>
          <a:lstStyle/>
          <a:p>
            <a:pPr algn="ctr"/>
            <a:r>
              <a:rPr lang="nb-NO" sz="2400" b="1">
                <a:latin typeface="Poppins" panose="00000500000000000000" pitchFamily="2" charset="0"/>
                <a:cs typeface="Poppins" panose="00000500000000000000" pitchFamily="2" charset="0"/>
              </a:rPr>
              <a:t>Figur 2: </a:t>
            </a:r>
            <a:r>
              <a:rPr lang="nb-NO" sz="2400">
                <a:latin typeface="Poppins" panose="00000500000000000000" pitchFamily="2" charset="0"/>
                <a:cs typeface="Poppins" panose="00000500000000000000" pitchFamily="2" charset="0"/>
              </a:rPr>
              <a:t>Resultater første halvår 2023 vs. 2022</a:t>
            </a:r>
          </a:p>
        </p:txBody>
      </p:sp>
      <p:graphicFrame>
        <p:nvGraphicFramePr>
          <p:cNvPr id="4" name="Chart 3">
            <a:extLst>
              <a:ext uri="{FF2B5EF4-FFF2-40B4-BE49-F238E27FC236}">
                <a16:creationId xmlns:a16="http://schemas.microsoft.com/office/drawing/2014/main" id="{077AB49A-A76F-4944-B90B-DFD4DB7BE711}"/>
              </a:ext>
            </a:extLst>
          </p:cNvPr>
          <p:cNvGraphicFramePr>
            <a:graphicFrameLocks/>
          </p:cNvGraphicFramePr>
          <p:nvPr>
            <p:extLst>
              <p:ext uri="{D42A27DB-BD31-4B8C-83A1-F6EECF244321}">
                <p14:modId xmlns:p14="http://schemas.microsoft.com/office/powerpoint/2010/main" val="3269798376"/>
              </p:ext>
            </p:extLst>
          </p:nvPr>
        </p:nvGraphicFramePr>
        <p:xfrm>
          <a:off x="1884208" y="998117"/>
          <a:ext cx="8999692" cy="517884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319435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ssholder for lysbildenummer 1">
            <a:extLst>
              <a:ext uri="{FF2B5EF4-FFF2-40B4-BE49-F238E27FC236}">
                <a16:creationId xmlns:a16="http://schemas.microsoft.com/office/drawing/2014/main" id="{A0FBEEF1-600A-EDDD-23E0-02D9FC796D02}"/>
              </a:ext>
            </a:extLst>
          </p:cNvPr>
          <p:cNvSpPr>
            <a:spLocks noGrp="1"/>
          </p:cNvSpPr>
          <p:nvPr>
            <p:ph type="sldNum" sz="quarter" idx="4"/>
          </p:nvPr>
        </p:nvSpPr>
        <p:spPr/>
        <p:txBody>
          <a:bodyPr/>
          <a:lstStyle/>
          <a:p>
            <a:endParaRPr lang="nb-NO">
              <a:latin typeface="Poppins" panose="00000500000000000000" pitchFamily="2" charset="0"/>
              <a:cs typeface="Poppins" panose="00000500000000000000" pitchFamily="2" charset="0"/>
            </a:endParaRPr>
          </a:p>
          <a:p>
            <a:r>
              <a:rPr lang="nb-NO">
                <a:latin typeface="Poppins" panose="00000500000000000000" pitchFamily="2" charset="0"/>
                <a:cs typeface="Poppins" panose="00000500000000000000" pitchFamily="2" charset="0"/>
              </a:rPr>
              <a:t>|</a:t>
            </a:r>
            <a:fld id="{24D30786-8B39-469D-81D3-C60E056D83AF}" type="slidenum">
              <a:rPr lang="nb-NO" smtClean="0">
                <a:latin typeface="Poppins" panose="00000500000000000000" pitchFamily="2" charset="0"/>
                <a:cs typeface="Poppins" panose="00000500000000000000" pitchFamily="2" charset="0"/>
              </a:rPr>
              <a:pPr/>
              <a:t>8</a:t>
            </a:fld>
            <a:r>
              <a:rPr lang="nb-NO">
                <a:latin typeface="Poppins" panose="00000500000000000000" pitchFamily="2" charset="0"/>
                <a:cs typeface="Poppins" panose="00000500000000000000" pitchFamily="2" charset="0"/>
              </a:rPr>
              <a:t>|</a:t>
            </a:r>
          </a:p>
        </p:txBody>
      </p:sp>
      <p:sp>
        <p:nvSpPr>
          <p:cNvPr id="7" name="TextBox 7">
            <a:extLst>
              <a:ext uri="{FF2B5EF4-FFF2-40B4-BE49-F238E27FC236}">
                <a16:creationId xmlns:a16="http://schemas.microsoft.com/office/drawing/2014/main" id="{D6A23886-48A7-48EC-B4A4-7DA7780671A7}"/>
              </a:ext>
            </a:extLst>
          </p:cNvPr>
          <p:cNvSpPr txBox="1"/>
          <p:nvPr/>
        </p:nvSpPr>
        <p:spPr>
          <a:xfrm>
            <a:off x="-53340" y="751626"/>
            <a:ext cx="12192000" cy="461665"/>
          </a:xfrm>
          <a:prstGeom prst="rect">
            <a:avLst/>
          </a:prstGeom>
          <a:noFill/>
        </p:spPr>
        <p:txBody>
          <a:bodyPr wrap="square" rtlCol="0">
            <a:spAutoFit/>
          </a:bodyPr>
          <a:lstStyle/>
          <a:p>
            <a:pPr algn="ctr"/>
            <a:r>
              <a:rPr lang="nb-NO" sz="2400" b="1">
                <a:latin typeface="Poppins" panose="00000500000000000000" pitchFamily="2" charset="0"/>
                <a:cs typeface="Poppins" panose="00000500000000000000" pitchFamily="2" charset="0"/>
              </a:rPr>
              <a:t>Figur 3: </a:t>
            </a:r>
            <a:r>
              <a:rPr lang="nb-NO" sz="2400">
                <a:latin typeface="Poppins" panose="00000500000000000000" pitchFamily="2" charset="0"/>
                <a:cs typeface="Poppins" panose="00000500000000000000" pitchFamily="2" charset="0"/>
              </a:rPr>
              <a:t>Resultater Norge</a:t>
            </a:r>
          </a:p>
        </p:txBody>
      </p:sp>
      <p:graphicFrame>
        <p:nvGraphicFramePr>
          <p:cNvPr id="5" name="Chart 1">
            <a:extLst>
              <a:ext uri="{FF2B5EF4-FFF2-40B4-BE49-F238E27FC236}">
                <a16:creationId xmlns:a16="http://schemas.microsoft.com/office/drawing/2014/main" id="{E670745C-601A-4AF0-99EA-F54ACF57ECCC}"/>
              </a:ext>
            </a:extLst>
          </p:cNvPr>
          <p:cNvGraphicFramePr>
            <a:graphicFrameLocks/>
          </p:cNvGraphicFramePr>
          <p:nvPr>
            <p:extLst>
              <p:ext uri="{D42A27DB-BD31-4B8C-83A1-F6EECF244321}">
                <p14:modId xmlns:p14="http://schemas.microsoft.com/office/powerpoint/2010/main" val="1779967958"/>
              </p:ext>
            </p:extLst>
          </p:nvPr>
        </p:nvGraphicFramePr>
        <p:xfrm>
          <a:off x="3036577" y="1505797"/>
          <a:ext cx="6118845" cy="4600577"/>
        </p:xfrm>
        <a:graphic>
          <a:graphicData uri="http://schemas.openxmlformats.org/drawingml/2006/chart">
            <c:chart xmlns:c="http://schemas.openxmlformats.org/drawingml/2006/chart" xmlns:r="http://schemas.openxmlformats.org/officeDocument/2006/relationships" r:id="rId2"/>
          </a:graphicData>
        </a:graphic>
      </p:graphicFrame>
      <p:sp>
        <p:nvSpPr>
          <p:cNvPr id="3" name="TekstSylinder 2">
            <a:extLst>
              <a:ext uri="{FF2B5EF4-FFF2-40B4-BE49-F238E27FC236}">
                <a16:creationId xmlns:a16="http://schemas.microsoft.com/office/drawing/2014/main" id="{EBB29A7B-6F2D-DB32-C6F1-50189BD562EA}"/>
              </a:ext>
            </a:extLst>
          </p:cNvPr>
          <p:cNvSpPr txBox="1"/>
          <p:nvPr/>
        </p:nvSpPr>
        <p:spPr>
          <a:xfrm>
            <a:off x="8172957" y="5785805"/>
            <a:ext cx="962952" cy="246221"/>
          </a:xfrm>
          <a:prstGeom prst="rect">
            <a:avLst/>
          </a:prstGeom>
          <a:noFill/>
        </p:spPr>
        <p:txBody>
          <a:bodyPr wrap="square" rtlCol="0">
            <a:spAutoFit/>
          </a:bodyPr>
          <a:lstStyle/>
          <a:p>
            <a:r>
              <a:rPr lang="nb-NO" sz="1000" dirty="0">
                <a:latin typeface="Calibri" panose="020F0502020204030204" pitchFamily="34" charset="0"/>
                <a:ea typeface="Calibri" panose="020F0502020204030204" pitchFamily="34" charset="0"/>
                <a:cs typeface="Calibri" panose="020F0502020204030204" pitchFamily="34" charset="0"/>
              </a:rPr>
              <a:t>(høyre akse)</a:t>
            </a:r>
          </a:p>
        </p:txBody>
      </p:sp>
    </p:spTree>
    <p:extLst>
      <p:ext uri="{BB962C8B-B14F-4D97-AF65-F5344CB8AC3E}">
        <p14:creationId xmlns:p14="http://schemas.microsoft.com/office/powerpoint/2010/main" val="4637848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ssholder for lysbildenummer 1">
            <a:extLst>
              <a:ext uri="{FF2B5EF4-FFF2-40B4-BE49-F238E27FC236}">
                <a16:creationId xmlns:a16="http://schemas.microsoft.com/office/drawing/2014/main" id="{588798DA-8AD1-49AA-96BC-11EE872291DD}"/>
              </a:ext>
            </a:extLst>
          </p:cNvPr>
          <p:cNvSpPr>
            <a:spLocks noGrp="1"/>
          </p:cNvSpPr>
          <p:nvPr>
            <p:ph type="sldNum" sz="quarter" idx="4"/>
          </p:nvPr>
        </p:nvSpPr>
        <p:spPr/>
        <p:txBody>
          <a:bodyPr/>
          <a:lstStyle/>
          <a:p>
            <a:endParaRPr lang="nb-NO">
              <a:latin typeface="Poppins" panose="00000500000000000000" pitchFamily="2" charset="0"/>
              <a:cs typeface="Poppins" panose="00000500000000000000" pitchFamily="2" charset="0"/>
            </a:endParaRPr>
          </a:p>
          <a:p>
            <a:r>
              <a:rPr lang="nb-NO">
                <a:latin typeface="Poppins" panose="00000500000000000000" pitchFamily="2" charset="0"/>
                <a:cs typeface="Poppins" panose="00000500000000000000" pitchFamily="2" charset="0"/>
              </a:rPr>
              <a:t>|</a:t>
            </a:r>
            <a:fld id="{24D30786-8B39-469D-81D3-C60E056D83AF}" type="slidenum">
              <a:rPr lang="nb-NO" smtClean="0">
                <a:latin typeface="Poppins" panose="00000500000000000000" pitchFamily="2" charset="0"/>
                <a:cs typeface="Poppins" panose="00000500000000000000" pitchFamily="2" charset="0"/>
              </a:rPr>
              <a:pPr/>
              <a:t>9</a:t>
            </a:fld>
            <a:r>
              <a:rPr lang="nb-NO">
                <a:latin typeface="Poppins" panose="00000500000000000000" pitchFamily="2" charset="0"/>
                <a:cs typeface="Poppins" panose="00000500000000000000" pitchFamily="2" charset="0"/>
              </a:rPr>
              <a:t>|</a:t>
            </a:r>
          </a:p>
        </p:txBody>
      </p:sp>
      <p:sp>
        <p:nvSpPr>
          <p:cNvPr id="12" name="TextBox 7">
            <a:extLst>
              <a:ext uri="{FF2B5EF4-FFF2-40B4-BE49-F238E27FC236}">
                <a16:creationId xmlns:a16="http://schemas.microsoft.com/office/drawing/2014/main" id="{A94E28DC-48EA-440D-A420-9F3FC2F1DF21}"/>
              </a:ext>
            </a:extLst>
          </p:cNvPr>
          <p:cNvSpPr txBox="1"/>
          <p:nvPr/>
        </p:nvSpPr>
        <p:spPr>
          <a:xfrm>
            <a:off x="-2" y="1213649"/>
            <a:ext cx="12192000" cy="461665"/>
          </a:xfrm>
          <a:prstGeom prst="rect">
            <a:avLst/>
          </a:prstGeom>
          <a:noFill/>
        </p:spPr>
        <p:txBody>
          <a:bodyPr wrap="square" rtlCol="0">
            <a:spAutoFit/>
          </a:bodyPr>
          <a:lstStyle/>
          <a:p>
            <a:pPr algn="ctr"/>
            <a:r>
              <a:rPr lang="nb-NO" sz="2400" b="1">
                <a:latin typeface="Poppins" panose="00000500000000000000" pitchFamily="2" charset="0"/>
                <a:cs typeface="Poppins" panose="00000500000000000000" pitchFamily="2" charset="0"/>
              </a:rPr>
              <a:t>Tabell 1: </a:t>
            </a:r>
            <a:r>
              <a:rPr lang="nb-NO" sz="2400">
                <a:latin typeface="Poppins" panose="00000500000000000000" pitchFamily="2" charset="0"/>
                <a:cs typeface="Poppins" panose="00000500000000000000" pitchFamily="2" charset="0"/>
              </a:rPr>
              <a:t>Resultater</a:t>
            </a:r>
            <a:r>
              <a:rPr lang="nb-NO" sz="2400" b="1">
                <a:latin typeface="Poppins" panose="00000500000000000000" pitchFamily="2" charset="0"/>
                <a:cs typeface="Poppins" panose="00000500000000000000" pitchFamily="2" charset="0"/>
              </a:rPr>
              <a:t> </a:t>
            </a:r>
            <a:r>
              <a:rPr lang="nb-NO" sz="2400">
                <a:latin typeface="Poppins" panose="00000500000000000000" pitchFamily="2" charset="0"/>
                <a:cs typeface="Poppins" panose="00000500000000000000" pitchFamily="2" charset="0"/>
              </a:rPr>
              <a:t>Norge</a:t>
            </a:r>
          </a:p>
        </p:txBody>
      </p:sp>
      <p:graphicFrame>
        <p:nvGraphicFramePr>
          <p:cNvPr id="3" name="Tabell 2">
            <a:extLst>
              <a:ext uri="{FF2B5EF4-FFF2-40B4-BE49-F238E27FC236}">
                <a16:creationId xmlns:a16="http://schemas.microsoft.com/office/drawing/2014/main" id="{495E1E9D-EB29-73FA-AE55-710E730B1B9A}"/>
              </a:ext>
            </a:extLst>
          </p:cNvPr>
          <p:cNvGraphicFramePr>
            <a:graphicFrameLocks noGrp="1"/>
          </p:cNvGraphicFramePr>
          <p:nvPr>
            <p:extLst>
              <p:ext uri="{D42A27DB-BD31-4B8C-83A1-F6EECF244321}">
                <p14:modId xmlns:p14="http://schemas.microsoft.com/office/powerpoint/2010/main" val="1305834360"/>
              </p:ext>
            </p:extLst>
          </p:nvPr>
        </p:nvGraphicFramePr>
        <p:xfrm>
          <a:off x="3180938" y="1900614"/>
          <a:ext cx="5773876" cy="3522726"/>
        </p:xfrm>
        <a:graphic>
          <a:graphicData uri="http://schemas.openxmlformats.org/drawingml/2006/table">
            <a:tbl>
              <a:tblPr/>
              <a:tblGrid>
                <a:gridCol w="1505005">
                  <a:extLst>
                    <a:ext uri="{9D8B030D-6E8A-4147-A177-3AD203B41FA5}">
                      <a16:colId xmlns:a16="http://schemas.microsoft.com/office/drawing/2014/main" val="3072126399"/>
                    </a:ext>
                  </a:extLst>
                </a:gridCol>
                <a:gridCol w="1422957">
                  <a:extLst>
                    <a:ext uri="{9D8B030D-6E8A-4147-A177-3AD203B41FA5}">
                      <a16:colId xmlns:a16="http://schemas.microsoft.com/office/drawing/2014/main" val="668548544"/>
                    </a:ext>
                  </a:extLst>
                </a:gridCol>
                <a:gridCol w="1422957">
                  <a:extLst>
                    <a:ext uri="{9D8B030D-6E8A-4147-A177-3AD203B41FA5}">
                      <a16:colId xmlns:a16="http://schemas.microsoft.com/office/drawing/2014/main" val="379846266"/>
                    </a:ext>
                  </a:extLst>
                </a:gridCol>
                <a:gridCol w="1422957">
                  <a:extLst>
                    <a:ext uri="{9D8B030D-6E8A-4147-A177-3AD203B41FA5}">
                      <a16:colId xmlns:a16="http://schemas.microsoft.com/office/drawing/2014/main" val="491532701"/>
                    </a:ext>
                  </a:extLst>
                </a:gridCol>
              </a:tblGrid>
              <a:tr h="448564">
                <a:tc>
                  <a:txBody>
                    <a:bodyPr/>
                    <a:lstStyle/>
                    <a:p>
                      <a:pPr algn="l" fontAlgn="b"/>
                      <a:r>
                        <a:rPr lang="nb-NO" sz="1200" b="1" i="0" u="none" strike="noStrike">
                          <a:solidFill>
                            <a:srgbClr val="000000"/>
                          </a:solidFill>
                          <a:effectLst/>
                          <a:latin typeface="Poppins" panose="00000500000000000000" pitchFamily="2" charset="0"/>
                          <a:cs typeface="Poppins" panose="00000500000000000000" pitchFamily="2" charset="0"/>
                        </a:rPr>
                        <a:t>Norge</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nb-NO" sz="1200" b="1" i="0" u="none" strike="noStrike">
                          <a:solidFill>
                            <a:srgbClr val="000000"/>
                          </a:solidFill>
                          <a:effectLst/>
                          <a:latin typeface="Poppins" panose="00000500000000000000" pitchFamily="2" charset="0"/>
                          <a:cs typeface="Poppins" panose="00000500000000000000" pitchFamily="2" charset="0"/>
                        </a:rPr>
                        <a:t>2010</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nb-NO" sz="1200" b="1" i="0" u="none" strike="noStrike">
                          <a:solidFill>
                            <a:srgbClr val="000000"/>
                          </a:solidFill>
                          <a:effectLst/>
                          <a:latin typeface="Poppins" panose="00000500000000000000" pitchFamily="2" charset="0"/>
                          <a:cs typeface="Poppins" panose="00000500000000000000" pitchFamily="2" charset="0"/>
                        </a:rPr>
                        <a:t>2022</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nb-NO" sz="1200" b="1" i="0" u="none" strike="noStrike">
                          <a:solidFill>
                            <a:srgbClr val="000000"/>
                          </a:solidFill>
                          <a:effectLst/>
                          <a:latin typeface="Poppins" panose="00000500000000000000" pitchFamily="2" charset="0"/>
                          <a:cs typeface="Poppins" panose="00000500000000000000" pitchFamily="2" charset="0"/>
                        </a:rPr>
                        <a:t>2023</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09694637"/>
                  </a:ext>
                </a:extLst>
              </a:tr>
              <a:tr h="627990">
                <a:tc>
                  <a:txBody>
                    <a:bodyPr/>
                    <a:lstStyle/>
                    <a:p>
                      <a:pPr algn="l" fontAlgn="b"/>
                      <a:r>
                        <a:rPr lang="nb-NO" sz="1200" b="0" i="0" u="none" strike="noStrike">
                          <a:solidFill>
                            <a:srgbClr val="000000"/>
                          </a:solidFill>
                          <a:effectLst/>
                          <a:latin typeface="Poppins" panose="00000500000000000000" pitchFamily="2" charset="0"/>
                          <a:cs typeface="Poppins" panose="00000500000000000000" pitchFamily="2" charset="0"/>
                        </a:rPr>
                        <a:t>Boligkjøpekraft (FKI)</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nb-NO" sz="1200" b="0" i="0" u="none" strike="noStrike">
                          <a:solidFill>
                            <a:srgbClr val="000000"/>
                          </a:solidFill>
                          <a:effectLst/>
                          <a:latin typeface="Poppins" panose="00000500000000000000" pitchFamily="2" charset="0"/>
                          <a:cs typeface="Poppins" panose="00000500000000000000" pitchFamily="2" charset="0"/>
                        </a:rPr>
                        <a:t>0,395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noFill/>
                  </a:tcPr>
                </a:tc>
                <a:tc>
                  <a:txBody>
                    <a:bodyPr/>
                    <a:lstStyle/>
                    <a:p>
                      <a:pPr algn="ctr" fontAlgn="b"/>
                      <a:r>
                        <a:rPr lang="nb-NO" sz="1200" b="0" i="0" u="none" strike="noStrike">
                          <a:solidFill>
                            <a:srgbClr val="000000"/>
                          </a:solidFill>
                          <a:effectLst/>
                          <a:latin typeface="Poppins" panose="00000500000000000000" pitchFamily="2" charset="0"/>
                          <a:cs typeface="Poppins" panose="00000500000000000000" pitchFamily="2" charset="0"/>
                        </a:rPr>
                        <a:t>0,135</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tc>
                  <a:txBody>
                    <a:bodyPr/>
                    <a:lstStyle/>
                    <a:p>
                      <a:pPr algn="ctr" fontAlgn="b"/>
                      <a:r>
                        <a:rPr lang="nb-NO" sz="1200" b="0" i="0" u="none" strike="noStrike">
                          <a:solidFill>
                            <a:srgbClr val="000000"/>
                          </a:solidFill>
                          <a:effectLst/>
                          <a:latin typeface="Poppins" panose="00000500000000000000" pitchFamily="2" charset="0"/>
                          <a:cs typeface="Poppins" panose="00000500000000000000" pitchFamily="2" charset="0"/>
                        </a:rPr>
                        <a:t>0,142</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2273052942"/>
                  </a:ext>
                </a:extLst>
              </a:tr>
              <a:tr h="627990">
                <a:tc>
                  <a:txBody>
                    <a:bodyPr/>
                    <a:lstStyle/>
                    <a:p>
                      <a:pPr algn="l" fontAlgn="b"/>
                      <a:r>
                        <a:rPr lang="nb-NO" sz="1200" b="0" i="0" u="none" strike="noStrike">
                          <a:solidFill>
                            <a:srgbClr val="000000"/>
                          </a:solidFill>
                          <a:effectLst/>
                          <a:latin typeface="Poppins" panose="00000500000000000000" pitchFamily="2" charset="0"/>
                          <a:cs typeface="Poppins" panose="00000500000000000000" pitchFamily="2" charset="0"/>
                        </a:rPr>
                        <a:t>Boligbudsjett</a:t>
                      </a:r>
                    </a:p>
                  </a:txBody>
                  <a:tcPr marL="9525" marR="9525" marT="9525" marB="0" anchor="b">
                    <a:lnL>
                      <a:noFill/>
                    </a:lnL>
                    <a:lnR>
                      <a:noFill/>
                    </a:lnR>
                    <a:lnT>
                      <a:noFill/>
                    </a:lnT>
                    <a:lnB>
                      <a:noFill/>
                    </a:lnB>
                    <a:solidFill>
                      <a:srgbClr val="FFFFFF"/>
                    </a:solidFill>
                  </a:tcPr>
                </a:tc>
                <a:tc>
                  <a:txBody>
                    <a:bodyPr/>
                    <a:lstStyle/>
                    <a:p>
                      <a:pPr algn="ctr" fontAlgn="b"/>
                      <a:r>
                        <a:rPr lang="nb-NO" sz="1200" b="0" i="0" u="none" strike="noStrike">
                          <a:solidFill>
                            <a:srgbClr val="000000"/>
                          </a:solidFill>
                          <a:effectLst/>
                          <a:latin typeface="Poppins" panose="00000500000000000000" pitchFamily="2" charset="0"/>
                          <a:cs typeface="Poppins" panose="00000500000000000000" pitchFamily="2" charset="0"/>
                        </a:rPr>
                        <a:t>1 925 846</a:t>
                      </a:r>
                    </a:p>
                  </a:txBody>
                  <a:tcPr marL="9525" marR="9525" marT="9525" marB="0" anchor="b">
                    <a:lnL>
                      <a:noFill/>
                    </a:lnL>
                    <a:lnR>
                      <a:noFill/>
                    </a:lnR>
                    <a:lnT>
                      <a:noFill/>
                    </a:lnT>
                    <a:lnB>
                      <a:noFill/>
                    </a:lnB>
                    <a:solidFill>
                      <a:srgbClr val="FFFFFF"/>
                    </a:solidFill>
                  </a:tcPr>
                </a:tc>
                <a:tc>
                  <a:txBody>
                    <a:bodyPr/>
                    <a:lstStyle/>
                    <a:p>
                      <a:pPr algn="ctr" fontAlgn="b"/>
                      <a:r>
                        <a:rPr lang="nb-NO" sz="1200" b="0" i="0" u="none" strike="noStrike">
                          <a:solidFill>
                            <a:srgbClr val="000000"/>
                          </a:solidFill>
                          <a:effectLst/>
                          <a:latin typeface="Poppins" panose="00000500000000000000" pitchFamily="2" charset="0"/>
                          <a:cs typeface="Poppins" panose="00000500000000000000" pitchFamily="2" charset="0"/>
                        </a:rPr>
                        <a:t>2 728 194</a:t>
                      </a:r>
                    </a:p>
                  </a:txBody>
                  <a:tcPr marL="9525" marR="9525" marT="9525" marB="0" anchor="b">
                    <a:lnL>
                      <a:noFill/>
                    </a:lnL>
                    <a:lnR>
                      <a:noFill/>
                    </a:lnR>
                    <a:lnT>
                      <a:noFill/>
                    </a:lnT>
                    <a:lnB>
                      <a:noFill/>
                    </a:lnB>
                    <a:solidFill>
                      <a:srgbClr val="FFFFFF"/>
                    </a:solidFill>
                  </a:tcPr>
                </a:tc>
                <a:tc>
                  <a:txBody>
                    <a:bodyPr/>
                    <a:lstStyle/>
                    <a:p>
                      <a:pPr algn="ctr" fontAlgn="b"/>
                      <a:r>
                        <a:rPr lang="nb-NO" sz="1200" b="0" i="0" u="none" strike="noStrike">
                          <a:solidFill>
                            <a:srgbClr val="000000"/>
                          </a:solidFill>
                          <a:effectLst/>
                          <a:latin typeface="Poppins" panose="00000500000000000000" pitchFamily="2" charset="0"/>
                          <a:cs typeface="Poppins" panose="00000500000000000000" pitchFamily="2" charset="0"/>
                        </a:rPr>
                        <a:t>2 814 311</a:t>
                      </a:r>
                    </a:p>
                  </a:txBody>
                  <a:tcPr marL="9525" marR="9525" marT="9525" marB="0" anchor="b">
                    <a:lnL>
                      <a:noFill/>
                    </a:lnL>
                    <a:lnR>
                      <a:noFill/>
                    </a:lnR>
                    <a:lnT>
                      <a:noFill/>
                    </a:lnT>
                    <a:lnB>
                      <a:noFill/>
                    </a:lnB>
                    <a:solidFill>
                      <a:srgbClr val="FFFFFF"/>
                    </a:solidFill>
                  </a:tcPr>
                </a:tc>
                <a:extLst>
                  <a:ext uri="{0D108BD9-81ED-4DB2-BD59-A6C34878D82A}">
                    <a16:rowId xmlns:a16="http://schemas.microsoft.com/office/drawing/2014/main" val="2826390155"/>
                  </a:ext>
                </a:extLst>
              </a:tr>
              <a:tr h="627990">
                <a:tc>
                  <a:txBody>
                    <a:bodyPr/>
                    <a:lstStyle/>
                    <a:p>
                      <a:pPr algn="l" fontAlgn="b"/>
                      <a:r>
                        <a:rPr lang="nb-NO" sz="1200" b="0" i="0" u="none" strike="noStrike">
                          <a:solidFill>
                            <a:srgbClr val="000000"/>
                          </a:solidFill>
                          <a:effectLst/>
                          <a:latin typeface="Poppins" panose="00000500000000000000" pitchFamily="2" charset="0"/>
                          <a:cs typeface="Poppins" panose="00000500000000000000" pitchFamily="2" charset="0"/>
                        </a:rPr>
                        <a:t>Maksimalt boliglån</a:t>
                      </a:r>
                    </a:p>
                  </a:txBody>
                  <a:tcPr marL="9525" marR="9525" marT="9525" marB="0" anchor="b">
                    <a:lnL>
                      <a:noFill/>
                    </a:lnL>
                    <a:lnR>
                      <a:noFill/>
                    </a:lnR>
                    <a:lnT>
                      <a:noFill/>
                    </a:lnT>
                    <a:lnB>
                      <a:noFill/>
                    </a:lnB>
                    <a:solidFill>
                      <a:srgbClr val="FFFFFF"/>
                    </a:solidFill>
                  </a:tcPr>
                </a:tc>
                <a:tc>
                  <a:txBody>
                    <a:bodyPr/>
                    <a:lstStyle/>
                    <a:p>
                      <a:pPr algn="ctr" fontAlgn="b"/>
                      <a:r>
                        <a:rPr lang="nb-NO" sz="1200" b="0" i="0" u="none" strike="noStrike">
                          <a:solidFill>
                            <a:srgbClr val="000000"/>
                          </a:solidFill>
                          <a:effectLst/>
                          <a:latin typeface="Poppins" panose="00000500000000000000" pitchFamily="2" charset="0"/>
                          <a:cs typeface="Poppins" panose="00000500000000000000" pitchFamily="2" charset="0"/>
                        </a:rPr>
                        <a:t>1 750 769</a:t>
                      </a:r>
                    </a:p>
                  </a:txBody>
                  <a:tcPr marL="9525" marR="9525" marT="9525" marB="0" anchor="b">
                    <a:lnL>
                      <a:noFill/>
                    </a:lnL>
                    <a:lnR>
                      <a:noFill/>
                    </a:lnR>
                    <a:lnT>
                      <a:noFill/>
                    </a:lnT>
                    <a:lnB>
                      <a:noFill/>
                    </a:lnB>
                    <a:solidFill>
                      <a:srgbClr val="FFFFFF"/>
                    </a:solidFill>
                  </a:tcPr>
                </a:tc>
                <a:tc>
                  <a:txBody>
                    <a:bodyPr/>
                    <a:lstStyle/>
                    <a:p>
                      <a:pPr algn="ctr" fontAlgn="b"/>
                      <a:r>
                        <a:rPr lang="nb-NO" sz="1200" b="0" i="0" u="none" strike="noStrike">
                          <a:solidFill>
                            <a:srgbClr val="000000"/>
                          </a:solidFill>
                          <a:effectLst/>
                          <a:latin typeface="Poppins" panose="00000500000000000000" pitchFamily="2" charset="0"/>
                          <a:cs typeface="Poppins" panose="00000500000000000000" pitchFamily="2" charset="0"/>
                        </a:rPr>
                        <a:t>2 372 343</a:t>
                      </a:r>
                    </a:p>
                  </a:txBody>
                  <a:tcPr marL="9525" marR="9525" marT="9525" marB="0" anchor="b">
                    <a:lnL>
                      <a:noFill/>
                    </a:lnL>
                    <a:lnR>
                      <a:noFill/>
                    </a:lnR>
                    <a:lnT>
                      <a:noFill/>
                    </a:lnT>
                    <a:lnB>
                      <a:noFill/>
                    </a:lnB>
                    <a:solidFill>
                      <a:srgbClr val="FFFFFF"/>
                    </a:solidFill>
                  </a:tcPr>
                </a:tc>
                <a:tc>
                  <a:txBody>
                    <a:bodyPr/>
                    <a:lstStyle/>
                    <a:p>
                      <a:pPr algn="ctr" fontAlgn="b"/>
                      <a:r>
                        <a:rPr lang="nb-NO" sz="1200" b="0" i="0" u="none" strike="noStrike">
                          <a:solidFill>
                            <a:srgbClr val="000000"/>
                          </a:solidFill>
                          <a:effectLst/>
                          <a:latin typeface="Poppins" panose="00000500000000000000" pitchFamily="2" charset="0"/>
                          <a:cs typeface="Poppins" panose="00000500000000000000" pitchFamily="2" charset="0"/>
                        </a:rPr>
                        <a:t>2 447 227</a:t>
                      </a:r>
                    </a:p>
                  </a:txBody>
                  <a:tcPr marL="9525" marR="9525" marT="9525" marB="0" anchor="b">
                    <a:lnL>
                      <a:noFill/>
                    </a:lnL>
                    <a:lnR>
                      <a:noFill/>
                    </a:lnR>
                    <a:lnT>
                      <a:noFill/>
                    </a:lnT>
                    <a:lnB>
                      <a:noFill/>
                    </a:lnB>
                    <a:solidFill>
                      <a:srgbClr val="FFFFFF"/>
                    </a:solidFill>
                  </a:tcPr>
                </a:tc>
                <a:extLst>
                  <a:ext uri="{0D108BD9-81ED-4DB2-BD59-A6C34878D82A}">
                    <a16:rowId xmlns:a16="http://schemas.microsoft.com/office/drawing/2014/main" val="3097083898"/>
                  </a:ext>
                </a:extLst>
              </a:tr>
              <a:tr h="595096">
                <a:tc>
                  <a:txBody>
                    <a:bodyPr/>
                    <a:lstStyle/>
                    <a:p>
                      <a:pPr algn="l" fontAlgn="b"/>
                      <a:r>
                        <a:rPr lang="nb-NO" sz="1200" b="0" i="0" u="none" strike="noStrike">
                          <a:solidFill>
                            <a:srgbClr val="000000"/>
                          </a:solidFill>
                          <a:effectLst/>
                          <a:latin typeface="Poppins" panose="00000500000000000000" pitchFamily="2" charset="0"/>
                          <a:cs typeface="Poppins" panose="00000500000000000000" pitchFamily="2" charset="0"/>
                        </a:rPr>
                        <a:t>Median boligpris</a:t>
                      </a:r>
                    </a:p>
                  </a:txBody>
                  <a:tcPr marL="9525" marR="9525" marT="9525" marB="0" anchor="b">
                    <a:lnL>
                      <a:noFill/>
                    </a:lnL>
                    <a:lnR>
                      <a:noFill/>
                    </a:lnR>
                    <a:lnT>
                      <a:noFill/>
                    </a:lnT>
                    <a:lnB>
                      <a:noFill/>
                    </a:lnB>
                    <a:solidFill>
                      <a:srgbClr val="FFFFFF"/>
                    </a:solidFill>
                  </a:tcPr>
                </a:tc>
                <a:tc>
                  <a:txBody>
                    <a:bodyPr/>
                    <a:lstStyle/>
                    <a:p>
                      <a:pPr algn="ctr" fontAlgn="b"/>
                      <a:r>
                        <a:rPr lang="nb-NO" sz="1200" b="0" i="0" u="none" strike="noStrike">
                          <a:solidFill>
                            <a:srgbClr val="000000"/>
                          </a:solidFill>
                          <a:effectLst/>
                          <a:latin typeface="Poppins" panose="00000500000000000000" pitchFamily="2" charset="0"/>
                          <a:cs typeface="Poppins" panose="00000500000000000000" pitchFamily="2" charset="0"/>
                        </a:rPr>
                        <a:t>2 124 653</a:t>
                      </a:r>
                    </a:p>
                  </a:txBody>
                  <a:tcPr marL="9525" marR="9525" marT="9525" marB="0" anchor="b">
                    <a:lnL>
                      <a:noFill/>
                    </a:lnL>
                    <a:lnR>
                      <a:noFill/>
                    </a:lnR>
                    <a:lnT>
                      <a:noFill/>
                    </a:lnT>
                    <a:lnB>
                      <a:noFill/>
                    </a:lnB>
                    <a:solidFill>
                      <a:srgbClr val="FFFFFF"/>
                    </a:solidFill>
                  </a:tcPr>
                </a:tc>
                <a:tc>
                  <a:txBody>
                    <a:bodyPr/>
                    <a:lstStyle/>
                    <a:p>
                      <a:pPr algn="ctr" fontAlgn="b"/>
                      <a:r>
                        <a:rPr lang="nb-NO" sz="1200" b="0" i="0" u="none" strike="noStrike">
                          <a:solidFill>
                            <a:srgbClr val="000000"/>
                          </a:solidFill>
                          <a:effectLst/>
                          <a:latin typeface="Poppins" panose="00000500000000000000" pitchFamily="2" charset="0"/>
                          <a:cs typeface="Poppins" panose="00000500000000000000" pitchFamily="2" charset="0"/>
                        </a:rPr>
                        <a:t>4 060 000</a:t>
                      </a:r>
                    </a:p>
                  </a:txBody>
                  <a:tcPr marL="9525" marR="9525" marT="9525" marB="0" anchor="b">
                    <a:lnL>
                      <a:noFill/>
                    </a:lnL>
                    <a:lnR>
                      <a:noFill/>
                    </a:lnR>
                    <a:lnT>
                      <a:noFill/>
                    </a:lnT>
                    <a:lnB>
                      <a:noFill/>
                    </a:lnB>
                    <a:solidFill>
                      <a:srgbClr val="FFFFFF"/>
                    </a:solidFill>
                  </a:tcPr>
                </a:tc>
                <a:tc>
                  <a:txBody>
                    <a:bodyPr/>
                    <a:lstStyle/>
                    <a:p>
                      <a:pPr algn="ctr" fontAlgn="b"/>
                      <a:r>
                        <a:rPr lang="nb-NO" sz="1200" b="0" i="0" u="none" strike="noStrike">
                          <a:solidFill>
                            <a:srgbClr val="000000"/>
                          </a:solidFill>
                          <a:effectLst/>
                          <a:latin typeface="Poppins" panose="00000500000000000000" pitchFamily="2" charset="0"/>
                          <a:cs typeface="Poppins" panose="00000500000000000000" pitchFamily="2" charset="0"/>
                        </a:rPr>
                        <a:t>4 110 993</a:t>
                      </a:r>
                    </a:p>
                  </a:txBody>
                  <a:tcPr marL="9525" marR="9525" marT="9525" marB="0" anchor="b">
                    <a:lnL>
                      <a:noFill/>
                    </a:lnL>
                    <a:lnR>
                      <a:noFill/>
                    </a:lnR>
                    <a:lnT>
                      <a:noFill/>
                    </a:lnT>
                    <a:lnB>
                      <a:noFill/>
                    </a:lnB>
                    <a:noFill/>
                  </a:tcPr>
                </a:tc>
                <a:extLst>
                  <a:ext uri="{0D108BD9-81ED-4DB2-BD59-A6C34878D82A}">
                    <a16:rowId xmlns:a16="http://schemas.microsoft.com/office/drawing/2014/main" val="4005785835"/>
                  </a:ext>
                </a:extLst>
              </a:tr>
              <a:tr h="595096">
                <a:tc>
                  <a:txBody>
                    <a:bodyPr/>
                    <a:lstStyle/>
                    <a:p>
                      <a:pPr algn="l" fontAlgn="b"/>
                      <a:r>
                        <a:rPr lang="nb-NO" sz="1200" b="0" i="0" u="none" strike="noStrike">
                          <a:solidFill>
                            <a:srgbClr val="000000"/>
                          </a:solidFill>
                          <a:effectLst/>
                          <a:latin typeface="Poppins" panose="00000500000000000000" pitchFamily="2" charset="0"/>
                          <a:cs typeface="Poppins" panose="00000500000000000000" pitchFamily="2" charset="0"/>
                        </a:rPr>
                        <a:t>Solgte boliger</a:t>
                      </a:r>
                    </a:p>
                  </a:txBody>
                  <a:tcPr marL="9525" marR="9525" marT="9525" marB="0" anchor="b">
                    <a:lnL>
                      <a:noFill/>
                    </a:lnL>
                    <a:lnR>
                      <a:noFill/>
                    </a:lnR>
                    <a:lnT>
                      <a:noFill/>
                    </a:lnT>
                    <a:lnB>
                      <a:noFill/>
                    </a:lnB>
                    <a:solidFill>
                      <a:srgbClr val="FFFFFF"/>
                    </a:solidFill>
                  </a:tcPr>
                </a:tc>
                <a:tc>
                  <a:txBody>
                    <a:bodyPr/>
                    <a:lstStyle/>
                    <a:p>
                      <a:pPr algn="ctr" fontAlgn="b"/>
                      <a:r>
                        <a:rPr lang="nb-NO" sz="1200" b="0" i="0" u="none" strike="noStrike">
                          <a:solidFill>
                            <a:srgbClr val="000000"/>
                          </a:solidFill>
                          <a:effectLst/>
                          <a:latin typeface="Poppins" panose="00000500000000000000" pitchFamily="2" charset="0"/>
                          <a:cs typeface="Poppins" panose="00000500000000000000" pitchFamily="2" charset="0"/>
                        </a:rPr>
                        <a:t>47 765</a:t>
                      </a:r>
                    </a:p>
                  </a:txBody>
                  <a:tcPr marL="9525" marR="9525" marT="9525" marB="0" anchor="b">
                    <a:lnL>
                      <a:noFill/>
                    </a:lnL>
                    <a:lnR>
                      <a:noFill/>
                    </a:lnR>
                    <a:lnT>
                      <a:noFill/>
                    </a:lnT>
                    <a:lnB>
                      <a:noFill/>
                    </a:lnB>
                    <a:solidFill>
                      <a:srgbClr val="FFFFFF"/>
                    </a:solidFill>
                  </a:tcPr>
                </a:tc>
                <a:tc>
                  <a:txBody>
                    <a:bodyPr/>
                    <a:lstStyle/>
                    <a:p>
                      <a:pPr algn="ctr" fontAlgn="b"/>
                      <a:r>
                        <a:rPr lang="nb-NO" sz="1200" b="0" i="0" u="none" strike="noStrike">
                          <a:solidFill>
                            <a:srgbClr val="000000"/>
                          </a:solidFill>
                          <a:effectLst/>
                          <a:latin typeface="Poppins" panose="00000500000000000000" pitchFamily="2" charset="0"/>
                          <a:cs typeface="Poppins" panose="00000500000000000000" pitchFamily="2" charset="0"/>
                        </a:rPr>
                        <a:t>70 913</a:t>
                      </a:r>
                    </a:p>
                  </a:txBody>
                  <a:tcPr marL="9525" marR="9525" marT="9525" marB="0" anchor="b">
                    <a:lnL>
                      <a:noFill/>
                    </a:lnL>
                    <a:lnR>
                      <a:noFill/>
                    </a:lnR>
                    <a:lnT>
                      <a:noFill/>
                    </a:lnT>
                    <a:lnB>
                      <a:noFill/>
                    </a:lnB>
                    <a:solidFill>
                      <a:srgbClr val="FFFFFF"/>
                    </a:solidFill>
                  </a:tcPr>
                </a:tc>
                <a:tc>
                  <a:txBody>
                    <a:bodyPr/>
                    <a:lstStyle/>
                    <a:p>
                      <a:pPr algn="ctr" fontAlgn="b"/>
                      <a:r>
                        <a:rPr lang="nb-NO" sz="1200" b="0" i="0" u="none" strike="noStrike">
                          <a:solidFill>
                            <a:srgbClr val="000000"/>
                          </a:solidFill>
                          <a:effectLst/>
                          <a:latin typeface="Poppins" panose="00000500000000000000" pitchFamily="2" charset="0"/>
                          <a:cs typeface="Poppins" panose="00000500000000000000" pitchFamily="2" charset="0"/>
                        </a:rPr>
                        <a:t>73 813</a:t>
                      </a:r>
                    </a:p>
                  </a:txBody>
                  <a:tcPr marL="9525" marR="9525" marT="9525" marB="0" anchor="b">
                    <a:lnL>
                      <a:noFill/>
                    </a:lnL>
                    <a:lnR>
                      <a:noFill/>
                    </a:lnR>
                    <a:lnT>
                      <a:noFill/>
                    </a:lnT>
                    <a:lnB>
                      <a:noFill/>
                    </a:lnB>
                    <a:solidFill>
                      <a:srgbClr val="FFFFFF"/>
                    </a:solidFill>
                  </a:tcPr>
                </a:tc>
                <a:extLst>
                  <a:ext uri="{0D108BD9-81ED-4DB2-BD59-A6C34878D82A}">
                    <a16:rowId xmlns:a16="http://schemas.microsoft.com/office/drawing/2014/main" val="1158471458"/>
                  </a:ext>
                </a:extLst>
              </a:tr>
            </a:tbl>
          </a:graphicData>
        </a:graphic>
      </p:graphicFrame>
    </p:spTree>
    <p:extLst>
      <p:ext uri="{BB962C8B-B14F-4D97-AF65-F5344CB8AC3E}">
        <p14:creationId xmlns:p14="http://schemas.microsoft.com/office/powerpoint/2010/main" val="3970472295"/>
      </p:ext>
    </p:extLst>
  </p:cSld>
  <p:clrMapOvr>
    <a:masterClrMapping/>
  </p:clrMapOvr>
</p:sld>
</file>

<file path=ppt/theme/theme1.xml><?xml version="1.0" encoding="utf-8"?>
<a:theme xmlns:a="http://schemas.openxmlformats.org/drawingml/2006/main" name="Office-tema">
  <a:themeElements>
    <a:clrScheme name="SØA">
      <a:dk1>
        <a:sysClr val="windowText" lastClr="000000"/>
      </a:dk1>
      <a:lt1>
        <a:sysClr val="window" lastClr="FFFFFF"/>
      </a:lt1>
      <a:dk2>
        <a:srgbClr val="294A66"/>
      </a:dk2>
      <a:lt2>
        <a:srgbClr val="E4E3AE"/>
      </a:lt2>
      <a:accent1>
        <a:srgbClr val="5B5A1D"/>
      </a:accent1>
      <a:accent2>
        <a:srgbClr val="B6B43C"/>
      </a:accent2>
      <a:accent3>
        <a:srgbClr val="294A66"/>
      </a:accent3>
      <a:accent4>
        <a:srgbClr val="6194BF"/>
      </a:accent4>
      <a:accent5>
        <a:srgbClr val="CC6600"/>
      </a:accent5>
      <a:accent6>
        <a:srgbClr val="FFA347"/>
      </a:accent6>
      <a:hlink>
        <a:srgbClr val="294A66"/>
      </a:hlink>
      <a:folHlink>
        <a:srgbClr val="4571C3"/>
      </a:folHlink>
    </a:clrScheme>
    <a:fontScheme name="DAMVAD_FONT_v.01">
      <a:majorFont>
        <a:latin typeface="Arial"/>
        <a:ea typeface=""/>
        <a:cs typeface=""/>
      </a:majorFont>
      <a:minorFont>
        <a:latin typeface="Arial"/>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none" rtlCol="0">
        <a:spAutoFit/>
      </a:bodyPr>
      <a:lstStyle>
        <a:defPPr>
          <a:defRPr sz="1400" dirty="0" err="1" smtClean="0"/>
        </a:defPPr>
      </a:lstStyle>
    </a:txDef>
  </a:objectDefaults>
  <a:extraClrSchemeLst/>
  <a:extLst>
    <a:ext uri="{05A4C25C-085E-4340-85A3-A5531E510DB2}">
      <thm15:themeFamily xmlns:thm15="http://schemas.microsoft.com/office/thememl/2012/main" name="Presentasjonsmal 2021" id="{AA1BA2D5-E396-4285-B851-E486D82C046C}" vid="{2ECD0CA1-3B25-4425-9D12-8906958C286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0A02E73038099F4C9031EFDE9FE6A411" ma:contentTypeVersion="10" ma:contentTypeDescription="Opprett et nytt dokument." ma:contentTypeScope="" ma:versionID="96cc916f404ad28ce1edafcbd5d91e1e">
  <xsd:schema xmlns:xsd="http://www.w3.org/2001/XMLSchema" xmlns:xs="http://www.w3.org/2001/XMLSchema" xmlns:p="http://schemas.microsoft.com/office/2006/metadata/properties" xmlns:ns2="c91cd569-f003-4182-8cab-9b1d9e10ae68" xmlns:ns3="ad39eb54-42f0-435d-bacf-ac1860a6e9c1" targetNamespace="http://schemas.microsoft.com/office/2006/metadata/properties" ma:root="true" ma:fieldsID="2a3fcc71d1d9a4f330cb6904eb27592a" ns2:_="" ns3:_="">
    <xsd:import namespace="c91cd569-f003-4182-8cab-9b1d9e10ae68"/>
    <xsd:import namespace="ad39eb54-42f0-435d-bacf-ac1860a6e9c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1cd569-f003-4182-8cab-9b1d9e10ae6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Bildemerkelapper" ma:readOnly="false" ma:fieldId="{5cf76f15-5ced-4ddc-b409-7134ff3c332f}" ma:taxonomyMulti="true" ma:sspId="787f5cdc-b306-469a-81cf-cca6be1880de" ma:termSetId="09814cd3-568e-fe90-9814-8d621ff8fb84" ma:anchorId="fba54fb3-c3e1-fe81-a776-ca4b69148c4d" ma:open="true" ma:isKeyword="false">
      <xsd:complexType>
        <xsd:sequence>
          <xsd:element ref="pc:Terms" minOccurs="0" maxOccurs="1"/>
        </xsd:sequence>
      </xsd:complex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d39eb54-42f0-435d-bacf-ac1860a6e9c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28169559-9dde-49a2-b9ce-aebea1af9950}" ma:internalName="TaxCatchAll" ma:showField="CatchAllData" ma:web="ad39eb54-42f0-435d-bacf-ac1860a6e9c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ad39eb54-42f0-435d-bacf-ac1860a6e9c1" xsi:nil="true"/>
    <lcf76f155ced4ddcb4097134ff3c332f xmlns="c91cd569-f003-4182-8cab-9b1d9e10ae68">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1AE4D9FF-14C0-4B19-BA83-9D7731FB95C1}">
  <ds:schemaRefs>
    <ds:schemaRef ds:uri="http://schemas.microsoft.com/sharepoint/v3/contenttype/forms"/>
  </ds:schemaRefs>
</ds:datastoreItem>
</file>

<file path=customXml/itemProps2.xml><?xml version="1.0" encoding="utf-8"?>
<ds:datastoreItem xmlns:ds="http://schemas.openxmlformats.org/officeDocument/2006/customXml" ds:itemID="{371C6422-15A6-4139-9CDC-85CC1D321692}">
  <ds:schemaRefs>
    <ds:schemaRef ds:uri="ad39eb54-42f0-435d-bacf-ac1860a6e9c1"/>
    <ds:schemaRef ds:uri="c91cd569-f003-4182-8cab-9b1d9e10ae68"/>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24B555DB-A240-4F5A-9381-ACD60724DBB3}">
  <ds:schemaRefs>
    <ds:schemaRef ds:uri="http://purl.org/dc/terms/"/>
    <ds:schemaRef ds:uri="c91cd569-f003-4182-8cab-9b1d9e10ae68"/>
    <ds:schemaRef ds:uri="http://purl.org/dc/elements/1.1/"/>
    <ds:schemaRef ds:uri="http://www.w3.org/XML/1998/namespace"/>
    <ds:schemaRef ds:uri="http://schemas.microsoft.com/office/2006/documentManagement/types"/>
    <ds:schemaRef ds:uri="http://purl.org/dc/dcmitype/"/>
    <ds:schemaRef ds:uri="http://schemas.openxmlformats.org/package/2006/metadata/core-properties"/>
    <ds:schemaRef ds:uri="http://schemas.microsoft.com/office/2006/metadata/properties"/>
    <ds:schemaRef ds:uri="http://schemas.microsoft.com/office/infopath/2007/PartnerControls"/>
    <ds:schemaRef ds:uri="ad39eb54-42f0-435d-bacf-ac1860a6e9c1"/>
  </ds:schemaRefs>
</ds:datastoreItem>
</file>

<file path=docProps/app.xml><?xml version="1.0" encoding="utf-8"?>
<Properties xmlns="http://schemas.openxmlformats.org/officeDocument/2006/extended-properties" xmlns:vt="http://schemas.openxmlformats.org/officeDocument/2006/docPropsVTypes">
  <Template>Presentasjonsmal 2021</Template>
  <TotalTime>139</TotalTime>
  <Words>2433</Words>
  <Application>Microsoft Office PowerPoint</Application>
  <PresentationFormat>Widescreen</PresentationFormat>
  <Paragraphs>522</Paragraphs>
  <Slides>16</Slides>
  <Notes>1</Notes>
  <HiddenSlides>0</HiddenSlides>
  <MMClips>0</MMClips>
  <ScaleCrop>false</ScaleCrop>
  <HeadingPairs>
    <vt:vector size="6" baseType="variant">
      <vt:variant>
        <vt:lpstr>Brukte skrifter</vt:lpstr>
      </vt:variant>
      <vt:variant>
        <vt:i4>5</vt:i4>
      </vt:variant>
      <vt:variant>
        <vt:lpstr>Tema</vt:lpstr>
      </vt:variant>
      <vt:variant>
        <vt:i4>1</vt:i4>
      </vt:variant>
      <vt:variant>
        <vt:lpstr>Lysbildetitler</vt:lpstr>
      </vt:variant>
      <vt:variant>
        <vt:i4>16</vt:i4>
      </vt:variant>
    </vt:vector>
  </HeadingPairs>
  <TitlesOfParts>
    <vt:vector size="22" baseType="lpstr">
      <vt:lpstr>Arial</vt:lpstr>
      <vt:lpstr>Calibri</vt:lpstr>
      <vt:lpstr>Calibri Light</vt:lpstr>
      <vt:lpstr>Poppins</vt:lpstr>
      <vt:lpstr>Wingdings</vt:lpstr>
      <vt:lpstr>Office-tema</vt:lpstr>
      <vt:lpstr>Hvilke boliger har førstehjemkjøperen råd til? </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Marte Marie Frisell</dc:creator>
  <cp:lastModifiedBy>Hilde Karoline Midsem</cp:lastModifiedBy>
  <cp:revision>3</cp:revision>
  <dcterms:created xsi:type="dcterms:W3CDTF">2022-09-27T09:37:52Z</dcterms:created>
  <dcterms:modified xsi:type="dcterms:W3CDTF">2024-02-22T08:10:30Z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3b303ab-7198-40dd-8c74-47e8ccb3836e_Enabled">
    <vt:lpwstr>True</vt:lpwstr>
  </property>
  <property fmtid="{D5CDD505-2E9C-101B-9397-08002B2CF9AE}" pid="3" name="MSIP_Label_43b303ab-7198-40dd-8c74-47e8ccb3836e_SiteId">
    <vt:lpwstr>fed13d9f-21df-485d-909a-231f3c6d16f0</vt:lpwstr>
  </property>
  <property fmtid="{D5CDD505-2E9C-101B-9397-08002B2CF9AE}" pid="4" name="MSIP_Label_43b303ab-7198-40dd-8c74-47e8ccb3836e_Owner">
    <vt:lpwstr>03202370@nord.no</vt:lpwstr>
  </property>
  <property fmtid="{D5CDD505-2E9C-101B-9397-08002B2CF9AE}" pid="5" name="MSIP_Label_43b303ab-7198-40dd-8c74-47e8ccb3836e_SetDate">
    <vt:lpwstr>2019-06-18T07:11:42.1293869Z</vt:lpwstr>
  </property>
  <property fmtid="{D5CDD505-2E9C-101B-9397-08002B2CF9AE}" pid="6" name="MSIP_Label_43b303ab-7198-40dd-8c74-47e8ccb3836e_Name">
    <vt:lpwstr>Public</vt:lpwstr>
  </property>
  <property fmtid="{D5CDD505-2E9C-101B-9397-08002B2CF9AE}" pid="7" name="MSIP_Label_43b303ab-7198-40dd-8c74-47e8ccb3836e_Application">
    <vt:lpwstr>Microsoft Azure Information Protection</vt:lpwstr>
  </property>
  <property fmtid="{D5CDD505-2E9C-101B-9397-08002B2CF9AE}" pid="8" name="MSIP_Label_43b303ab-7198-40dd-8c74-47e8ccb3836e_Extended_MSFT_Method">
    <vt:lpwstr>Automatic</vt:lpwstr>
  </property>
  <property fmtid="{D5CDD505-2E9C-101B-9397-08002B2CF9AE}" pid="9" name="Sensitivity">
    <vt:lpwstr>Public</vt:lpwstr>
  </property>
  <property fmtid="{D5CDD505-2E9C-101B-9397-08002B2CF9AE}" pid="10" name="ContentTypeId">
    <vt:lpwstr>0x0101000A02E73038099F4C9031EFDE9FE6A411</vt:lpwstr>
  </property>
  <property fmtid="{D5CDD505-2E9C-101B-9397-08002B2CF9AE}" pid="11" name="MediaServiceImageTags">
    <vt:lpwstr/>
  </property>
</Properties>
</file>